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46"/>
  </p:notesMasterIdLst>
  <p:handoutMasterIdLst>
    <p:handoutMasterId r:id="rId47"/>
  </p:handoutMasterIdLst>
  <p:sldIdLst>
    <p:sldId id="433" r:id="rId2"/>
    <p:sldId id="371" r:id="rId3"/>
    <p:sldId id="411" r:id="rId4"/>
    <p:sldId id="376" r:id="rId5"/>
    <p:sldId id="432" r:id="rId6"/>
    <p:sldId id="424" r:id="rId7"/>
    <p:sldId id="377" r:id="rId8"/>
    <p:sldId id="401" r:id="rId9"/>
    <p:sldId id="417" r:id="rId10"/>
    <p:sldId id="398" r:id="rId11"/>
    <p:sldId id="425" r:id="rId12"/>
    <p:sldId id="426" r:id="rId13"/>
    <p:sldId id="427" r:id="rId14"/>
    <p:sldId id="378" r:id="rId15"/>
    <p:sldId id="431" r:id="rId16"/>
    <p:sldId id="428" r:id="rId17"/>
    <p:sldId id="373" r:id="rId18"/>
    <p:sldId id="383" r:id="rId19"/>
    <p:sldId id="382" r:id="rId20"/>
    <p:sldId id="366" r:id="rId21"/>
    <p:sldId id="379" r:id="rId22"/>
    <p:sldId id="380" r:id="rId23"/>
    <p:sldId id="385" r:id="rId24"/>
    <p:sldId id="386" r:id="rId25"/>
    <p:sldId id="413" r:id="rId26"/>
    <p:sldId id="387" r:id="rId27"/>
    <p:sldId id="384" r:id="rId28"/>
    <p:sldId id="412" r:id="rId29"/>
    <p:sldId id="405" r:id="rId30"/>
    <p:sldId id="406" r:id="rId31"/>
    <p:sldId id="388" r:id="rId32"/>
    <p:sldId id="389" r:id="rId33"/>
    <p:sldId id="390" r:id="rId34"/>
    <p:sldId id="393" r:id="rId35"/>
    <p:sldId id="397" r:id="rId36"/>
    <p:sldId id="429" r:id="rId37"/>
    <p:sldId id="396" r:id="rId38"/>
    <p:sldId id="400" r:id="rId39"/>
    <p:sldId id="394" r:id="rId40"/>
    <p:sldId id="395" r:id="rId41"/>
    <p:sldId id="407" r:id="rId42"/>
    <p:sldId id="408" r:id="rId43"/>
    <p:sldId id="409" r:id="rId44"/>
    <p:sldId id="410" r:id="rId45"/>
  </p:sldIdLst>
  <p:sldSz cx="9144000" cy="6858000" type="screen4x3"/>
  <p:notesSz cx="7104063" cy="10234613"/>
  <p:defaultTextStyle>
    <a:defPPr>
      <a:defRPr lang="en-US"/>
    </a:defPPr>
    <a:lvl1pPr algn="l" rtl="0" eaLnBrk="0" fontAlgn="base" hangingPunct="0">
      <a:spcBef>
        <a:spcPct val="0"/>
      </a:spcBef>
      <a:spcAft>
        <a:spcPct val="0"/>
      </a:spcAft>
      <a:defRPr sz="2000" b="1" kern="1200">
        <a:solidFill>
          <a:srgbClr val="333399"/>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sz="2000" b="1" kern="1200">
        <a:solidFill>
          <a:srgbClr val="333399"/>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sz="2000" b="1" kern="1200">
        <a:solidFill>
          <a:srgbClr val="333399"/>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sz="2000" b="1" kern="1200">
        <a:solidFill>
          <a:srgbClr val="333399"/>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sz="2000" b="1" kern="1200">
        <a:solidFill>
          <a:srgbClr val="333399"/>
        </a:solidFill>
        <a:latin typeface="Arial" panose="020B0604020202020204" pitchFamily="34" charset="0"/>
        <a:ea typeface="+mn-ea"/>
        <a:cs typeface="Arial" panose="020B0604020202020204" pitchFamily="34" charset="0"/>
      </a:defRPr>
    </a:lvl5pPr>
    <a:lvl6pPr marL="2286000" algn="l" defTabSz="914400" rtl="0" eaLnBrk="1" latinLnBrk="0" hangingPunct="1">
      <a:defRPr sz="2000" b="1" kern="1200">
        <a:solidFill>
          <a:srgbClr val="333399"/>
        </a:solidFill>
        <a:latin typeface="Arial" panose="020B0604020202020204" pitchFamily="34" charset="0"/>
        <a:ea typeface="+mn-ea"/>
        <a:cs typeface="Arial" panose="020B0604020202020204" pitchFamily="34" charset="0"/>
      </a:defRPr>
    </a:lvl6pPr>
    <a:lvl7pPr marL="2743200" algn="l" defTabSz="914400" rtl="0" eaLnBrk="1" latinLnBrk="0" hangingPunct="1">
      <a:defRPr sz="2000" b="1" kern="1200">
        <a:solidFill>
          <a:srgbClr val="333399"/>
        </a:solidFill>
        <a:latin typeface="Arial" panose="020B0604020202020204" pitchFamily="34" charset="0"/>
        <a:ea typeface="+mn-ea"/>
        <a:cs typeface="Arial" panose="020B0604020202020204" pitchFamily="34" charset="0"/>
      </a:defRPr>
    </a:lvl7pPr>
    <a:lvl8pPr marL="3200400" algn="l" defTabSz="914400" rtl="0" eaLnBrk="1" latinLnBrk="0" hangingPunct="1">
      <a:defRPr sz="2000" b="1" kern="1200">
        <a:solidFill>
          <a:srgbClr val="333399"/>
        </a:solidFill>
        <a:latin typeface="Arial" panose="020B0604020202020204" pitchFamily="34" charset="0"/>
        <a:ea typeface="+mn-ea"/>
        <a:cs typeface="Arial" panose="020B0604020202020204" pitchFamily="34" charset="0"/>
      </a:defRPr>
    </a:lvl8pPr>
    <a:lvl9pPr marL="3657600" algn="l" defTabSz="914400" rtl="0" eaLnBrk="1" latinLnBrk="0" hangingPunct="1">
      <a:defRPr sz="2000" b="1" kern="1200">
        <a:solidFill>
          <a:srgbClr val="333399"/>
        </a:solidFill>
        <a:latin typeface="Arial" panose="020B0604020202020204" pitchFamily="34" charset="0"/>
        <a:ea typeface="+mn-ea"/>
        <a:cs typeface="Arial" panose="020B0604020202020204" pitchFamily="34" charset="0"/>
      </a:defRPr>
    </a:lvl9pPr>
  </p:defaultTextStyle>
  <p:extLst>
    <p:ext uri="{EFAFB233-063F-42B5-8137-9DF3F51BA10A}">
      <p15:sldGuideLst xmlns="" xmlns:p15="http://schemas.microsoft.com/office/powerpoint/2012/main">
        <p15:guide id="1" orient="horz" pos="3566">
          <p15:clr>
            <a:srgbClr val="A4A3A4"/>
          </p15:clr>
        </p15:guide>
        <p15:guide id="2" pos="2744">
          <p15:clr>
            <a:srgbClr val="A4A3A4"/>
          </p15:clr>
        </p15:guide>
        <p15:guide id="3" pos="1383">
          <p15:clr>
            <a:srgbClr val="A4A3A4"/>
          </p15:clr>
        </p15:guide>
        <p15:guide id="4" pos="4059">
          <p15:clr>
            <a:srgbClr val="A4A3A4"/>
          </p15:clr>
        </p15:guide>
      </p15:sldGuideLst>
    </p:ext>
    <p:ext uri="{2D200454-40CA-4A62-9FC3-DE9A4176ACB9}">
      <p15:notesGuideLst xmlns="" xmlns:p15="http://schemas.microsoft.com/office/powerpoint/2012/main">
        <p15:guide id="1" orient="horz" pos="3224">
          <p15:clr>
            <a:srgbClr val="A4A3A4"/>
          </p15:clr>
        </p15:guide>
        <p15:guide id="2" pos="223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99"/>
    <a:srgbClr val="FF0000"/>
    <a:srgbClr val="00FFFF"/>
    <a:srgbClr val="CCECFF"/>
    <a:srgbClr val="CCFFCC"/>
    <a:srgbClr val="FF33CC"/>
    <a:srgbClr val="00CC00"/>
    <a:srgbClr val="9900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47" autoAdjust="0"/>
    <p:restoredTop sz="86413" autoAdjust="0"/>
  </p:normalViewPr>
  <p:slideViewPr>
    <p:cSldViewPr showGuides="1">
      <p:cViewPr varScale="1">
        <p:scale>
          <a:sx n="73" d="100"/>
          <a:sy n="73" d="100"/>
        </p:scale>
        <p:origin x="-1570" y="-67"/>
      </p:cViewPr>
      <p:guideLst>
        <p:guide orient="horz" pos="3566"/>
        <p:guide pos="2744"/>
        <p:guide pos="1383"/>
        <p:guide pos="4059"/>
      </p:guideLst>
    </p:cSldViewPr>
  </p:slideViewPr>
  <p:outlineViewPr>
    <p:cViewPr>
      <p:scale>
        <a:sx n="33" d="100"/>
        <a:sy n="33" d="100"/>
      </p:scale>
      <p:origin x="0" y="-3396"/>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44" d="100"/>
          <a:sy n="44" d="100"/>
        </p:scale>
        <p:origin x="-1325" y="-62"/>
      </p:cViewPr>
      <p:guideLst>
        <p:guide orient="horz" pos="3224"/>
        <p:guide pos="2239"/>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850" name="Rectangle 2">
            <a:extLst>
              <a:ext uri="{FF2B5EF4-FFF2-40B4-BE49-F238E27FC236}">
                <a16:creationId xmlns="" xmlns:a16="http://schemas.microsoft.com/office/drawing/2014/main" id="{40FBCF0B-A3CB-4841-AADF-A19E6EC15581}"/>
              </a:ext>
            </a:extLst>
          </p:cNvPr>
          <p:cNvSpPr>
            <a:spLocks noGrp="1" noChangeArrowheads="1"/>
          </p:cNvSpPr>
          <p:nvPr>
            <p:ph type="hdr" sz="quarter"/>
          </p:nvPr>
        </p:nvSpPr>
        <p:spPr bwMode="auto">
          <a:xfrm>
            <a:off x="0" y="0"/>
            <a:ext cx="3079750" cy="511175"/>
          </a:xfrm>
          <a:prstGeom prst="rect">
            <a:avLst/>
          </a:prstGeom>
          <a:noFill/>
          <a:ln w="9525">
            <a:noFill/>
            <a:miter lim="800000"/>
            <a:headEnd/>
            <a:tailEnd/>
          </a:ln>
          <a:effectLst/>
        </p:spPr>
        <p:txBody>
          <a:bodyPr vert="horz" wrap="square" lIns="99444" tIns="49721" rIns="99444" bIns="49721" numCol="1" anchor="t" anchorCtr="0" compatLnSpc="1">
            <a:prstTxWarp prst="textNoShape">
              <a:avLst/>
            </a:prstTxWarp>
          </a:bodyPr>
          <a:lstStyle>
            <a:lvl1pPr defTabSz="994554" eaLnBrk="0" hangingPunct="0">
              <a:defRPr sz="1400" b="0">
                <a:solidFill>
                  <a:schemeClr val="tx1"/>
                </a:solidFill>
                <a:effectLst/>
                <a:latin typeface="Arial" charset="0"/>
                <a:cs typeface="+mn-cs"/>
              </a:defRPr>
            </a:lvl1pPr>
          </a:lstStyle>
          <a:p>
            <a:pPr>
              <a:defRPr/>
            </a:pPr>
            <a:endParaRPr lang="it-IT"/>
          </a:p>
        </p:txBody>
      </p:sp>
      <p:sp>
        <p:nvSpPr>
          <p:cNvPr id="78851" name="Rectangle 3">
            <a:extLst>
              <a:ext uri="{FF2B5EF4-FFF2-40B4-BE49-F238E27FC236}">
                <a16:creationId xmlns="" xmlns:a16="http://schemas.microsoft.com/office/drawing/2014/main" id="{39918453-7D25-4213-B5D9-B528C4274E4C}"/>
              </a:ext>
            </a:extLst>
          </p:cNvPr>
          <p:cNvSpPr>
            <a:spLocks noGrp="1" noChangeArrowheads="1"/>
          </p:cNvSpPr>
          <p:nvPr>
            <p:ph type="dt" sz="quarter" idx="1"/>
          </p:nvPr>
        </p:nvSpPr>
        <p:spPr bwMode="auto">
          <a:xfrm>
            <a:off x="4024313" y="0"/>
            <a:ext cx="3079750" cy="511175"/>
          </a:xfrm>
          <a:prstGeom prst="rect">
            <a:avLst/>
          </a:prstGeom>
          <a:noFill/>
          <a:ln w="9525">
            <a:noFill/>
            <a:miter lim="800000"/>
            <a:headEnd/>
            <a:tailEnd/>
          </a:ln>
          <a:effectLst/>
        </p:spPr>
        <p:txBody>
          <a:bodyPr vert="horz" wrap="square" lIns="99444" tIns="49721" rIns="99444" bIns="49721" numCol="1" anchor="t" anchorCtr="0" compatLnSpc="1">
            <a:prstTxWarp prst="textNoShape">
              <a:avLst/>
            </a:prstTxWarp>
          </a:bodyPr>
          <a:lstStyle>
            <a:lvl1pPr algn="r" defTabSz="994554" eaLnBrk="0" hangingPunct="0">
              <a:defRPr sz="1400" b="0">
                <a:solidFill>
                  <a:schemeClr val="tx1"/>
                </a:solidFill>
                <a:effectLst/>
                <a:latin typeface="Arial" charset="0"/>
                <a:cs typeface="+mn-cs"/>
              </a:defRPr>
            </a:lvl1pPr>
          </a:lstStyle>
          <a:p>
            <a:pPr>
              <a:defRPr/>
            </a:pPr>
            <a:endParaRPr lang="it-IT"/>
          </a:p>
        </p:txBody>
      </p:sp>
      <p:sp>
        <p:nvSpPr>
          <p:cNvPr id="78852" name="Rectangle 4">
            <a:extLst>
              <a:ext uri="{FF2B5EF4-FFF2-40B4-BE49-F238E27FC236}">
                <a16:creationId xmlns="" xmlns:a16="http://schemas.microsoft.com/office/drawing/2014/main" id="{2185312A-1785-450B-AA6B-2300CF85AACD}"/>
              </a:ext>
            </a:extLst>
          </p:cNvPr>
          <p:cNvSpPr>
            <a:spLocks noGrp="1" noChangeArrowheads="1"/>
          </p:cNvSpPr>
          <p:nvPr>
            <p:ph type="ftr" sz="quarter" idx="2"/>
          </p:nvPr>
        </p:nvSpPr>
        <p:spPr bwMode="auto">
          <a:xfrm>
            <a:off x="0" y="9723438"/>
            <a:ext cx="3079750" cy="511175"/>
          </a:xfrm>
          <a:prstGeom prst="rect">
            <a:avLst/>
          </a:prstGeom>
          <a:noFill/>
          <a:ln w="9525">
            <a:noFill/>
            <a:miter lim="800000"/>
            <a:headEnd/>
            <a:tailEnd/>
          </a:ln>
          <a:effectLst/>
        </p:spPr>
        <p:txBody>
          <a:bodyPr vert="horz" wrap="square" lIns="99444" tIns="49721" rIns="99444" bIns="49721" numCol="1" anchor="b" anchorCtr="0" compatLnSpc="1">
            <a:prstTxWarp prst="textNoShape">
              <a:avLst/>
            </a:prstTxWarp>
          </a:bodyPr>
          <a:lstStyle>
            <a:lvl1pPr defTabSz="994554" eaLnBrk="0" hangingPunct="0">
              <a:defRPr sz="1400" b="0">
                <a:solidFill>
                  <a:schemeClr val="tx1"/>
                </a:solidFill>
                <a:effectLst/>
                <a:latin typeface="Arial" charset="0"/>
                <a:cs typeface="+mn-cs"/>
              </a:defRPr>
            </a:lvl1pPr>
          </a:lstStyle>
          <a:p>
            <a:pPr>
              <a:defRPr/>
            </a:pPr>
            <a:endParaRPr lang="it-IT"/>
          </a:p>
        </p:txBody>
      </p:sp>
      <p:sp>
        <p:nvSpPr>
          <p:cNvPr id="78853" name="Rectangle 5">
            <a:extLst>
              <a:ext uri="{FF2B5EF4-FFF2-40B4-BE49-F238E27FC236}">
                <a16:creationId xmlns="" xmlns:a16="http://schemas.microsoft.com/office/drawing/2014/main" id="{25968B3F-BCBE-46E9-AD0C-0CF67FB7F8FB}"/>
              </a:ext>
            </a:extLst>
          </p:cNvPr>
          <p:cNvSpPr>
            <a:spLocks noGrp="1" noChangeArrowheads="1"/>
          </p:cNvSpPr>
          <p:nvPr>
            <p:ph type="sldNum" sz="quarter" idx="3"/>
          </p:nvPr>
        </p:nvSpPr>
        <p:spPr bwMode="auto">
          <a:xfrm>
            <a:off x="4024313" y="9723438"/>
            <a:ext cx="3079750" cy="511175"/>
          </a:xfrm>
          <a:prstGeom prst="rect">
            <a:avLst/>
          </a:prstGeom>
          <a:noFill/>
          <a:ln w="9525">
            <a:noFill/>
            <a:miter lim="800000"/>
            <a:headEnd/>
            <a:tailEnd/>
          </a:ln>
          <a:effectLst/>
        </p:spPr>
        <p:txBody>
          <a:bodyPr vert="horz" wrap="square" lIns="99444" tIns="49721" rIns="99444" bIns="49721" numCol="1" anchor="b" anchorCtr="0" compatLnSpc="1">
            <a:prstTxWarp prst="textNoShape">
              <a:avLst/>
            </a:prstTxWarp>
          </a:bodyPr>
          <a:lstStyle>
            <a:lvl1pPr algn="r" defTabSz="992924" eaLnBrk="0" hangingPunct="0">
              <a:defRPr sz="1400" b="0">
                <a:solidFill>
                  <a:schemeClr val="tx1"/>
                </a:solidFill>
              </a:defRPr>
            </a:lvl1pPr>
          </a:lstStyle>
          <a:p>
            <a:pPr>
              <a:defRPr/>
            </a:pPr>
            <a:fld id="{8FAD1A23-6009-4980-930D-8E41440D5990}" type="slidenum">
              <a:rPr lang="it-IT" altLang="it-IT"/>
              <a:pPr>
                <a:defRPr/>
              </a:pPr>
              <a:t>‹N›</a:t>
            </a:fld>
            <a:endParaRPr lang="it-IT" altLang="it-IT"/>
          </a:p>
        </p:txBody>
      </p:sp>
    </p:spTree>
    <p:extLst>
      <p:ext uri="{BB962C8B-B14F-4D97-AF65-F5344CB8AC3E}">
        <p14:creationId xmlns:p14="http://schemas.microsoft.com/office/powerpoint/2010/main" val="134058258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jpeg>
</file>

<file path=ppt/media/image14.jpeg>
</file>

<file path=ppt/media/image15.jpeg>
</file>

<file path=ppt/media/image2.png>
</file>

<file path=ppt/media/image3.jpeg>
</file>

<file path=ppt/media/image4.jpeg>
</file>

<file path=ppt/media/image5.jpeg>
</file>

<file path=ppt/media/image6.jpeg>
</file>

<file path=ppt/media/image7.jpeg>
</file>

<file path=ppt/media/image8.png>
</file>

<file path=ppt/media/image9.jpe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26.wav>
</file>

<file path=ppt/media/media27.wav>
</file>

<file path=ppt/media/media28.wav>
</file>

<file path=ppt/media/media29.wav>
</file>

<file path=ppt/media/media3.wav>
</file>

<file path=ppt/media/media30.wav>
</file>

<file path=ppt/media/media31.wav>
</file>

<file path=ppt/media/media32.wav>
</file>

<file path=ppt/media/media33.wav>
</file>

<file path=ppt/media/media34.wav>
</file>

<file path=ppt/media/media35.wav>
</file>

<file path=ppt/media/media36.wav>
</file>

<file path=ppt/media/media37.wav>
</file>

<file path=ppt/media/media38.wav>
</file>

<file path=ppt/media/media39.wav>
</file>

<file path=ppt/media/media4.wav>
</file>

<file path=ppt/media/media40.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a:extLst>
              <a:ext uri="{FF2B5EF4-FFF2-40B4-BE49-F238E27FC236}">
                <a16:creationId xmlns="" xmlns:a16="http://schemas.microsoft.com/office/drawing/2014/main" id="{825A947E-80C3-4D1B-BB0A-CDF38B5DC372}"/>
              </a:ext>
            </a:extLst>
          </p:cNvPr>
          <p:cNvSpPr>
            <a:spLocks noGrp="1" noChangeArrowheads="1"/>
          </p:cNvSpPr>
          <p:nvPr>
            <p:ph type="hdr" sz="quarter"/>
          </p:nvPr>
        </p:nvSpPr>
        <p:spPr bwMode="auto">
          <a:xfrm>
            <a:off x="0" y="0"/>
            <a:ext cx="3079750" cy="511175"/>
          </a:xfrm>
          <a:prstGeom prst="rect">
            <a:avLst/>
          </a:prstGeom>
          <a:noFill/>
          <a:ln w="9525">
            <a:noFill/>
            <a:miter lim="800000"/>
            <a:headEnd/>
            <a:tailEnd/>
          </a:ln>
          <a:effectLst/>
        </p:spPr>
        <p:txBody>
          <a:bodyPr vert="horz" wrap="square" lIns="99444" tIns="49721" rIns="99444" bIns="49721" numCol="1" anchor="t" anchorCtr="0" compatLnSpc="1">
            <a:prstTxWarp prst="textNoShape">
              <a:avLst/>
            </a:prstTxWarp>
          </a:bodyPr>
          <a:lstStyle>
            <a:lvl1pPr defTabSz="994554" eaLnBrk="0" hangingPunct="0">
              <a:defRPr sz="1400" b="0">
                <a:solidFill>
                  <a:schemeClr val="tx1"/>
                </a:solidFill>
                <a:effectLst/>
                <a:latin typeface="Arial" charset="0"/>
                <a:cs typeface="+mn-cs"/>
              </a:defRPr>
            </a:lvl1pPr>
          </a:lstStyle>
          <a:p>
            <a:pPr>
              <a:defRPr/>
            </a:pPr>
            <a:endParaRPr lang="it-IT"/>
          </a:p>
        </p:txBody>
      </p:sp>
      <p:sp>
        <p:nvSpPr>
          <p:cNvPr id="10243" name="Rectangle 3">
            <a:extLst>
              <a:ext uri="{FF2B5EF4-FFF2-40B4-BE49-F238E27FC236}">
                <a16:creationId xmlns="" xmlns:a16="http://schemas.microsoft.com/office/drawing/2014/main" id="{B53000A4-E568-43F5-AC91-9EA4C75EA0FF}"/>
              </a:ext>
            </a:extLst>
          </p:cNvPr>
          <p:cNvSpPr>
            <a:spLocks noGrp="1" noChangeArrowheads="1"/>
          </p:cNvSpPr>
          <p:nvPr>
            <p:ph type="dt" idx="1"/>
          </p:nvPr>
        </p:nvSpPr>
        <p:spPr bwMode="auto">
          <a:xfrm>
            <a:off x="4024313" y="0"/>
            <a:ext cx="3079750" cy="511175"/>
          </a:xfrm>
          <a:prstGeom prst="rect">
            <a:avLst/>
          </a:prstGeom>
          <a:noFill/>
          <a:ln w="9525">
            <a:noFill/>
            <a:miter lim="800000"/>
            <a:headEnd/>
            <a:tailEnd/>
          </a:ln>
          <a:effectLst/>
        </p:spPr>
        <p:txBody>
          <a:bodyPr vert="horz" wrap="square" lIns="99444" tIns="49721" rIns="99444" bIns="49721" numCol="1" anchor="t" anchorCtr="0" compatLnSpc="1">
            <a:prstTxWarp prst="textNoShape">
              <a:avLst/>
            </a:prstTxWarp>
          </a:bodyPr>
          <a:lstStyle>
            <a:lvl1pPr algn="r" defTabSz="994554" eaLnBrk="0" hangingPunct="0">
              <a:defRPr sz="1400" b="0">
                <a:solidFill>
                  <a:schemeClr val="tx1"/>
                </a:solidFill>
                <a:effectLst/>
                <a:latin typeface="Arial" charset="0"/>
                <a:cs typeface="+mn-cs"/>
              </a:defRPr>
            </a:lvl1pPr>
          </a:lstStyle>
          <a:p>
            <a:pPr>
              <a:defRPr/>
            </a:pPr>
            <a:endParaRPr lang="it-IT"/>
          </a:p>
        </p:txBody>
      </p:sp>
      <p:sp>
        <p:nvSpPr>
          <p:cNvPr id="5124" name="Rectangle 4">
            <a:extLst>
              <a:ext uri="{FF2B5EF4-FFF2-40B4-BE49-F238E27FC236}">
                <a16:creationId xmlns="" xmlns:a16="http://schemas.microsoft.com/office/drawing/2014/main" id="{BC58E3F7-69D9-4785-A1FD-DB471959623F}"/>
              </a:ext>
            </a:extLst>
          </p:cNvPr>
          <p:cNvSpPr>
            <a:spLocks noGrp="1" noRot="1" noChangeAspect="1" noChangeArrowheads="1" noTextEdit="1"/>
          </p:cNvSpPr>
          <p:nvPr>
            <p:ph type="sldImg" idx="2"/>
          </p:nvPr>
        </p:nvSpPr>
        <p:spPr bwMode="auto">
          <a:xfrm>
            <a:off x="993775" y="768350"/>
            <a:ext cx="5116513" cy="38369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5" name="Rectangle 5">
            <a:extLst>
              <a:ext uri="{FF2B5EF4-FFF2-40B4-BE49-F238E27FC236}">
                <a16:creationId xmlns="" xmlns:a16="http://schemas.microsoft.com/office/drawing/2014/main" id="{956499C3-5991-4B6C-96E2-2061DEF27F63}"/>
              </a:ext>
            </a:extLst>
          </p:cNvPr>
          <p:cNvSpPr>
            <a:spLocks noGrp="1" noChangeArrowheads="1"/>
          </p:cNvSpPr>
          <p:nvPr>
            <p:ph type="body" sz="quarter" idx="3"/>
          </p:nvPr>
        </p:nvSpPr>
        <p:spPr bwMode="auto">
          <a:xfrm>
            <a:off x="947738" y="4860925"/>
            <a:ext cx="5208587" cy="4605338"/>
          </a:xfrm>
          <a:prstGeom prst="rect">
            <a:avLst/>
          </a:prstGeom>
          <a:noFill/>
          <a:ln w="9525">
            <a:noFill/>
            <a:miter lim="800000"/>
            <a:headEnd/>
            <a:tailEnd/>
          </a:ln>
          <a:effectLst/>
        </p:spPr>
        <p:txBody>
          <a:bodyPr vert="horz" wrap="square" lIns="99444" tIns="49721" rIns="99444" bIns="49721" numCol="1" anchor="t" anchorCtr="0" compatLnSpc="1">
            <a:prstTxWarp prst="textNoShape">
              <a:avLst/>
            </a:prstTxWarp>
          </a:bodyPr>
          <a:lstStyle/>
          <a:p>
            <a:pPr lvl="0"/>
            <a:r>
              <a:rPr lang="it-IT" noProof="0"/>
              <a:t>Fare clic per modificare gli stili del testo dello schema</a:t>
            </a:r>
          </a:p>
          <a:p>
            <a:pPr lvl="1"/>
            <a:r>
              <a:rPr lang="it-IT" noProof="0"/>
              <a:t>Secondo livello</a:t>
            </a:r>
          </a:p>
          <a:p>
            <a:pPr lvl="2"/>
            <a:r>
              <a:rPr lang="it-IT" noProof="0"/>
              <a:t>Terzo livello</a:t>
            </a:r>
          </a:p>
          <a:p>
            <a:pPr lvl="3"/>
            <a:r>
              <a:rPr lang="it-IT" noProof="0"/>
              <a:t>Quarto livello</a:t>
            </a:r>
          </a:p>
          <a:p>
            <a:pPr lvl="4"/>
            <a:r>
              <a:rPr lang="it-IT" noProof="0"/>
              <a:t>Quinto livello</a:t>
            </a:r>
          </a:p>
        </p:txBody>
      </p:sp>
      <p:sp>
        <p:nvSpPr>
          <p:cNvPr id="10246" name="Rectangle 6">
            <a:extLst>
              <a:ext uri="{FF2B5EF4-FFF2-40B4-BE49-F238E27FC236}">
                <a16:creationId xmlns="" xmlns:a16="http://schemas.microsoft.com/office/drawing/2014/main" id="{40728800-A3C8-4CC0-802F-9ACFC6D2FF7F}"/>
              </a:ext>
            </a:extLst>
          </p:cNvPr>
          <p:cNvSpPr>
            <a:spLocks noGrp="1" noChangeArrowheads="1"/>
          </p:cNvSpPr>
          <p:nvPr>
            <p:ph type="ftr" sz="quarter" idx="4"/>
          </p:nvPr>
        </p:nvSpPr>
        <p:spPr bwMode="auto">
          <a:xfrm>
            <a:off x="0" y="9723438"/>
            <a:ext cx="3079750" cy="511175"/>
          </a:xfrm>
          <a:prstGeom prst="rect">
            <a:avLst/>
          </a:prstGeom>
          <a:noFill/>
          <a:ln w="9525">
            <a:noFill/>
            <a:miter lim="800000"/>
            <a:headEnd/>
            <a:tailEnd/>
          </a:ln>
          <a:effectLst/>
        </p:spPr>
        <p:txBody>
          <a:bodyPr vert="horz" wrap="square" lIns="99444" tIns="49721" rIns="99444" bIns="49721" numCol="1" anchor="b" anchorCtr="0" compatLnSpc="1">
            <a:prstTxWarp prst="textNoShape">
              <a:avLst/>
            </a:prstTxWarp>
          </a:bodyPr>
          <a:lstStyle>
            <a:lvl1pPr defTabSz="994554" eaLnBrk="0" hangingPunct="0">
              <a:defRPr sz="1400" b="0">
                <a:solidFill>
                  <a:schemeClr val="tx1"/>
                </a:solidFill>
                <a:effectLst/>
                <a:latin typeface="Arial" charset="0"/>
                <a:cs typeface="+mn-cs"/>
              </a:defRPr>
            </a:lvl1pPr>
          </a:lstStyle>
          <a:p>
            <a:pPr>
              <a:defRPr/>
            </a:pPr>
            <a:endParaRPr lang="it-IT"/>
          </a:p>
        </p:txBody>
      </p:sp>
      <p:sp>
        <p:nvSpPr>
          <p:cNvPr id="10247" name="Rectangle 7">
            <a:extLst>
              <a:ext uri="{FF2B5EF4-FFF2-40B4-BE49-F238E27FC236}">
                <a16:creationId xmlns="" xmlns:a16="http://schemas.microsoft.com/office/drawing/2014/main" id="{5EFF7488-6033-482C-B4A9-AE9E20E54B7B}"/>
              </a:ext>
            </a:extLst>
          </p:cNvPr>
          <p:cNvSpPr>
            <a:spLocks noGrp="1" noChangeArrowheads="1"/>
          </p:cNvSpPr>
          <p:nvPr>
            <p:ph type="sldNum" sz="quarter" idx="5"/>
          </p:nvPr>
        </p:nvSpPr>
        <p:spPr bwMode="auto">
          <a:xfrm>
            <a:off x="4024313" y="9723438"/>
            <a:ext cx="3079750" cy="511175"/>
          </a:xfrm>
          <a:prstGeom prst="rect">
            <a:avLst/>
          </a:prstGeom>
          <a:noFill/>
          <a:ln w="9525">
            <a:noFill/>
            <a:miter lim="800000"/>
            <a:headEnd/>
            <a:tailEnd/>
          </a:ln>
          <a:effectLst/>
        </p:spPr>
        <p:txBody>
          <a:bodyPr vert="horz" wrap="square" lIns="99444" tIns="49721" rIns="99444" bIns="49721" numCol="1" anchor="b" anchorCtr="0" compatLnSpc="1">
            <a:prstTxWarp prst="textNoShape">
              <a:avLst/>
            </a:prstTxWarp>
          </a:bodyPr>
          <a:lstStyle>
            <a:lvl1pPr algn="r" defTabSz="992924" eaLnBrk="0" hangingPunct="0">
              <a:defRPr sz="1400" b="0">
                <a:solidFill>
                  <a:schemeClr val="tx1"/>
                </a:solidFill>
              </a:defRPr>
            </a:lvl1pPr>
          </a:lstStyle>
          <a:p>
            <a:pPr>
              <a:defRPr/>
            </a:pPr>
            <a:fld id="{45B61833-6D14-49CF-862B-F39162246566}" type="slidenum">
              <a:rPr lang="it-IT" altLang="it-IT"/>
              <a:pPr>
                <a:defRPr/>
              </a:pPr>
              <a:t>‹N›</a:t>
            </a:fld>
            <a:endParaRPr lang="it-IT" altLang="it-IT"/>
          </a:p>
        </p:txBody>
      </p:sp>
    </p:spTree>
    <p:extLst>
      <p:ext uri="{BB962C8B-B14F-4D97-AF65-F5344CB8AC3E}">
        <p14:creationId xmlns:p14="http://schemas.microsoft.com/office/powerpoint/2010/main" val="160942697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egnaposto immagine diapositiva 1">
            <a:extLst>
              <a:ext uri="{FF2B5EF4-FFF2-40B4-BE49-F238E27FC236}">
                <a16:creationId xmlns="" xmlns:a16="http://schemas.microsoft.com/office/drawing/2014/main" id="{41FFA3A8-84DD-4491-92E9-39B7EF7F8601}"/>
              </a:ext>
            </a:extLst>
          </p:cNvPr>
          <p:cNvSpPr>
            <a:spLocks noGrp="1" noRot="1" noChangeAspect="1" noTextEdit="1"/>
          </p:cNvSpPr>
          <p:nvPr>
            <p:ph type="sldImg"/>
          </p:nvPr>
        </p:nvSpPr>
        <p:spPr>
          <a:ln/>
        </p:spPr>
      </p:sp>
      <p:sp>
        <p:nvSpPr>
          <p:cNvPr id="57347" name="Segnaposto note 2">
            <a:extLst>
              <a:ext uri="{FF2B5EF4-FFF2-40B4-BE49-F238E27FC236}">
                <a16:creationId xmlns="" xmlns:a16="http://schemas.microsoft.com/office/drawing/2014/main" id="{BF27C15E-75C4-44D8-A153-1566AE3341B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it-IT" altLang="it-IT"/>
              <a:t>OPCODE poco informativo, tranne l’ultimo bit il quale indica se l’operazione riguarda un byte </a:t>
            </a:r>
          </a:p>
          <a:p>
            <a:r>
              <a:rPr lang="it-IT" altLang="it-IT"/>
              <a:t>oppure una parola di una certa lunghezza. Inoltre il penultimo bit serve a indicare se la sorgente </a:t>
            </a:r>
          </a:p>
          <a:p>
            <a:r>
              <a:rPr lang="it-IT" altLang="it-IT"/>
              <a:t>corrisponde al registro o all’indirizzo di memoria (espresso con una delle modalità  di indirizzamento </a:t>
            </a:r>
          </a:p>
          <a:p>
            <a:r>
              <a:rPr lang="it-IT" altLang="it-IT"/>
              <a:t>viste in lezioni precedenti. Può esserci un byte “prefisso” di opcode. Nelle prime versioni dei processo.ri intel</a:t>
            </a:r>
          </a:p>
          <a:p>
            <a:r>
              <a:rPr lang="it-IT" altLang="it-IT"/>
              <a:t>Tutti gli opcode Intel occupavano un singlolo byte, ma successivamente ne fu aggiunto un altro (assegnando il codice di “escape” 0xFF come ulteriore prefisso che indica che il vero opcode sta nel byte seguente.</a:t>
            </a:r>
          </a:p>
          <a:p>
            <a:endParaRPr lang="it-IT" altLang="it-IT"/>
          </a:p>
          <a:p>
            <a:r>
              <a:rPr lang="it-IT" altLang="it-IT"/>
              <a:t>La struttura delle istruzioni è a lunghezza variabile ed estremamente irregolare.  Non vi è ortogonalità tra codici operativi</a:t>
            </a:r>
          </a:p>
          <a:p>
            <a:r>
              <a:rPr lang="it-IT" altLang="it-IT"/>
              <a:t>Né tra le  modalità di indirizzamento (come illustrato nel lucido seguente).</a:t>
            </a:r>
          </a:p>
        </p:txBody>
      </p:sp>
      <p:sp>
        <p:nvSpPr>
          <p:cNvPr id="57348" name="Segnaposto numero diapositiva 3">
            <a:extLst>
              <a:ext uri="{FF2B5EF4-FFF2-40B4-BE49-F238E27FC236}">
                <a16:creationId xmlns="" xmlns:a16="http://schemas.microsoft.com/office/drawing/2014/main" id="{6F3C43DB-3B86-4249-BA95-5D6E29252CF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Times New Roman" panose="02020603050405020304" pitchFamily="18" charset="0"/>
              </a:defRPr>
            </a:lvl1pPr>
            <a:lvl2pPr marL="771525" indent="-295275" defTabSz="990600">
              <a:spcBef>
                <a:spcPct val="30000"/>
              </a:spcBef>
              <a:defRPr sz="1200">
                <a:solidFill>
                  <a:schemeClr val="tx1"/>
                </a:solidFill>
                <a:latin typeface="Times New Roman" panose="02020603050405020304" pitchFamily="18" charset="0"/>
              </a:defRPr>
            </a:lvl2pPr>
            <a:lvl3pPr marL="1187450" indent="-234950" defTabSz="990600">
              <a:spcBef>
                <a:spcPct val="30000"/>
              </a:spcBef>
              <a:defRPr sz="1200">
                <a:solidFill>
                  <a:schemeClr val="tx1"/>
                </a:solidFill>
                <a:latin typeface="Times New Roman" panose="02020603050405020304" pitchFamily="18" charset="0"/>
              </a:defRPr>
            </a:lvl3pPr>
            <a:lvl4pPr marL="1663700" indent="-234950" defTabSz="990600">
              <a:spcBef>
                <a:spcPct val="30000"/>
              </a:spcBef>
              <a:defRPr sz="1200">
                <a:solidFill>
                  <a:schemeClr val="tx1"/>
                </a:solidFill>
                <a:latin typeface="Times New Roman" panose="02020603050405020304" pitchFamily="18" charset="0"/>
              </a:defRPr>
            </a:lvl4pPr>
            <a:lvl5pPr marL="2138363" indent="-234950" defTabSz="990600">
              <a:spcBef>
                <a:spcPct val="30000"/>
              </a:spcBef>
              <a:defRPr sz="1200">
                <a:solidFill>
                  <a:schemeClr val="tx1"/>
                </a:solidFill>
                <a:latin typeface="Times New Roman" panose="02020603050405020304" pitchFamily="18" charset="0"/>
              </a:defRPr>
            </a:lvl5pPr>
            <a:lvl6pPr marL="2595563" indent="-234950" defTabSz="990600" eaLnBrk="0" fontAlgn="base" hangingPunct="0">
              <a:spcBef>
                <a:spcPct val="30000"/>
              </a:spcBef>
              <a:spcAft>
                <a:spcPct val="0"/>
              </a:spcAft>
              <a:defRPr sz="1200">
                <a:solidFill>
                  <a:schemeClr val="tx1"/>
                </a:solidFill>
                <a:latin typeface="Times New Roman" panose="02020603050405020304" pitchFamily="18" charset="0"/>
              </a:defRPr>
            </a:lvl6pPr>
            <a:lvl7pPr marL="3052763" indent="-234950" defTabSz="990600" eaLnBrk="0" fontAlgn="base" hangingPunct="0">
              <a:spcBef>
                <a:spcPct val="30000"/>
              </a:spcBef>
              <a:spcAft>
                <a:spcPct val="0"/>
              </a:spcAft>
              <a:defRPr sz="1200">
                <a:solidFill>
                  <a:schemeClr val="tx1"/>
                </a:solidFill>
                <a:latin typeface="Times New Roman" panose="02020603050405020304" pitchFamily="18" charset="0"/>
              </a:defRPr>
            </a:lvl7pPr>
            <a:lvl8pPr marL="3509963" indent="-234950" defTabSz="990600" eaLnBrk="0" fontAlgn="base" hangingPunct="0">
              <a:spcBef>
                <a:spcPct val="30000"/>
              </a:spcBef>
              <a:spcAft>
                <a:spcPct val="0"/>
              </a:spcAft>
              <a:defRPr sz="1200">
                <a:solidFill>
                  <a:schemeClr val="tx1"/>
                </a:solidFill>
                <a:latin typeface="Times New Roman" panose="02020603050405020304" pitchFamily="18" charset="0"/>
              </a:defRPr>
            </a:lvl8pPr>
            <a:lvl9pPr marL="3967163" indent="-234950" defTabSz="990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8B7B348B-F1E9-4F79-B3BA-7BC791DA8D79}" type="slidenum">
              <a:rPr lang="it-IT" altLang="it-IT" sz="1400" smtClean="0">
                <a:latin typeface="Arial" panose="020B0604020202020204" pitchFamily="34" charset="0"/>
              </a:rPr>
              <a:pPr>
                <a:spcBef>
                  <a:spcPct val="0"/>
                </a:spcBef>
              </a:pPr>
              <a:t>10</a:t>
            </a:fld>
            <a:endParaRPr lang="it-IT" altLang="it-IT" sz="1400">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egnaposto immagine diapositiva 1">
            <a:extLst>
              <a:ext uri="{FF2B5EF4-FFF2-40B4-BE49-F238E27FC236}">
                <a16:creationId xmlns="" xmlns:a16="http://schemas.microsoft.com/office/drawing/2014/main" id="{31B550DE-4A23-4C7C-97A7-B3EC512594BD}"/>
              </a:ext>
            </a:extLst>
          </p:cNvPr>
          <p:cNvSpPr>
            <a:spLocks noGrp="1" noRot="1" noChangeAspect="1" noTextEdit="1"/>
          </p:cNvSpPr>
          <p:nvPr>
            <p:ph type="sldImg"/>
          </p:nvPr>
        </p:nvSpPr>
        <p:spPr>
          <a:ln/>
        </p:spPr>
      </p:sp>
      <p:sp>
        <p:nvSpPr>
          <p:cNvPr id="62467" name="Segnaposto note 2">
            <a:extLst>
              <a:ext uri="{FF2B5EF4-FFF2-40B4-BE49-F238E27FC236}">
                <a16:creationId xmlns="" xmlns:a16="http://schemas.microsoft.com/office/drawing/2014/main" id="{9A0F0625-A4CB-498B-B3A4-A6948FB99F2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p>
        </p:txBody>
      </p:sp>
      <p:sp>
        <p:nvSpPr>
          <p:cNvPr id="62468" name="Segnaposto numero diapositiva 3">
            <a:extLst>
              <a:ext uri="{FF2B5EF4-FFF2-40B4-BE49-F238E27FC236}">
                <a16:creationId xmlns="" xmlns:a16="http://schemas.microsoft.com/office/drawing/2014/main" id="{B30D6A14-D235-44D5-8DF7-A7B9740327B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Times New Roman" panose="02020603050405020304" pitchFamily="18" charset="0"/>
              </a:defRPr>
            </a:lvl1pPr>
            <a:lvl2pPr marL="771525" indent="-295275" defTabSz="990600">
              <a:spcBef>
                <a:spcPct val="30000"/>
              </a:spcBef>
              <a:defRPr sz="1200">
                <a:solidFill>
                  <a:schemeClr val="tx1"/>
                </a:solidFill>
                <a:latin typeface="Times New Roman" panose="02020603050405020304" pitchFamily="18" charset="0"/>
              </a:defRPr>
            </a:lvl2pPr>
            <a:lvl3pPr marL="1187450" indent="-234950" defTabSz="990600">
              <a:spcBef>
                <a:spcPct val="30000"/>
              </a:spcBef>
              <a:defRPr sz="1200">
                <a:solidFill>
                  <a:schemeClr val="tx1"/>
                </a:solidFill>
                <a:latin typeface="Times New Roman" panose="02020603050405020304" pitchFamily="18" charset="0"/>
              </a:defRPr>
            </a:lvl3pPr>
            <a:lvl4pPr marL="1663700" indent="-234950" defTabSz="990600">
              <a:spcBef>
                <a:spcPct val="30000"/>
              </a:spcBef>
              <a:defRPr sz="1200">
                <a:solidFill>
                  <a:schemeClr val="tx1"/>
                </a:solidFill>
                <a:latin typeface="Times New Roman" panose="02020603050405020304" pitchFamily="18" charset="0"/>
              </a:defRPr>
            </a:lvl4pPr>
            <a:lvl5pPr marL="2138363" indent="-234950" defTabSz="990600">
              <a:spcBef>
                <a:spcPct val="30000"/>
              </a:spcBef>
              <a:defRPr sz="1200">
                <a:solidFill>
                  <a:schemeClr val="tx1"/>
                </a:solidFill>
                <a:latin typeface="Times New Roman" panose="02020603050405020304" pitchFamily="18" charset="0"/>
              </a:defRPr>
            </a:lvl5pPr>
            <a:lvl6pPr marL="2595563" indent="-234950" defTabSz="990600" eaLnBrk="0" fontAlgn="base" hangingPunct="0">
              <a:spcBef>
                <a:spcPct val="30000"/>
              </a:spcBef>
              <a:spcAft>
                <a:spcPct val="0"/>
              </a:spcAft>
              <a:defRPr sz="1200">
                <a:solidFill>
                  <a:schemeClr val="tx1"/>
                </a:solidFill>
                <a:latin typeface="Times New Roman" panose="02020603050405020304" pitchFamily="18" charset="0"/>
              </a:defRPr>
            </a:lvl6pPr>
            <a:lvl7pPr marL="3052763" indent="-234950" defTabSz="990600" eaLnBrk="0" fontAlgn="base" hangingPunct="0">
              <a:spcBef>
                <a:spcPct val="30000"/>
              </a:spcBef>
              <a:spcAft>
                <a:spcPct val="0"/>
              </a:spcAft>
              <a:defRPr sz="1200">
                <a:solidFill>
                  <a:schemeClr val="tx1"/>
                </a:solidFill>
                <a:latin typeface="Times New Roman" panose="02020603050405020304" pitchFamily="18" charset="0"/>
              </a:defRPr>
            </a:lvl7pPr>
            <a:lvl8pPr marL="3509963" indent="-234950" defTabSz="990600" eaLnBrk="0" fontAlgn="base" hangingPunct="0">
              <a:spcBef>
                <a:spcPct val="30000"/>
              </a:spcBef>
              <a:spcAft>
                <a:spcPct val="0"/>
              </a:spcAft>
              <a:defRPr sz="1200">
                <a:solidFill>
                  <a:schemeClr val="tx1"/>
                </a:solidFill>
                <a:latin typeface="Times New Roman" panose="02020603050405020304" pitchFamily="18" charset="0"/>
              </a:defRPr>
            </a:lvl8pPr>
            <a:lvl9pPr marL="3967163" indent="-234950" defTabSz="990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D0C3B3A1-AC59-4164-A976-D858B7A9A449}" type="slidenum">
              <a:rPr lang="it-IT" altLang="it-IT" sz="1400" smtClean="0">
                <a:latin typeface="Arial" panose="020B0604020202020204" pitchFamily="34" charset="0"/>
              </a:rPr>
              <a:pPr>
                <a:spcBef>
                  <a:spcPct val="0"/>
                </a:spcBef>
              </a:pPr>
              <a:t>14</a:t>
            </a:fld>
            <a:endParaRPr lang="it-IT" altLang="it-IT" sz="1400">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egnaposto immagine diapositiva 1">
            <a:extLst>
              <a:ext uri="{FF2B5EF4-FFF2-40B4-BE49-F238E27FC236}">
                <a16:creationId xmlns="" xmlns:a16="http://schemas.microsoft.com/office/drawing/2014/main" id="{6CC08E5F-C3CF-4CB0-A25C-CEAD85C1F0AA}"/>
              </a:ext>
            </a:extLst>
          </p:cNvPr>
          <p:cNvSpPr>
            <a:spLocks noGrp="1" noRot="1" noChangeAspect="1" noTextEdit="1"/>
          </p:cNvSpPr>
          <p:nvPr>
            <p:ph type="sldImg"/>
          </p:nvPr>
        </p:nvSpPr>
        <p:spPr>
          <a:ln/>
        </p:spPr>
      </p:sp>
      <p:sp>
        <p:nvSpPr>
          <p:cNvPr id="88067" name="Segnaposto note 2">
            <a:extLst>
              <a:ext uri="{FF2B5EF4-FFF2-40B4-BE49-F238E27FC236}">
                <a16:creationId xmlns="" xmlns:a16="http://schemas.microsoft.com/office/drawing/2014/main" id="{CA9015DC-C6B8-480D-AC5B-68E9CBD01E5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p>
        </p:txBody>
      </p:sp>
      <p:sp>
        <p:nvSpPr>
          <p:cNvPr id="88068" name="Segnaposto numero diapositiva 3">
            <a:extLst>
              <a:ext uri="{FF2B5EF4-FFF2-40B4-BE49-F238E27FC236}">
                <a16:creationId xmlns="" xmlns:a16="http://schemas.microsoft.com/office/drawing/2014/main" id="{260ABDF1-DC9B-48DF-8B80-222DE54504F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spcBef>
                <a:spcPct val="30000"/>
              </a:spcBef>
              <a:defRPr sz="1200">
                <a:solidFill>
                  <a:schemeClr val="tx1"/>
                </a:solidFill>
                <a:latin typeface="Times New Roman" panose="02020603050405020304" pitchFamily="18" charset="0"/>
              </a:defRPr>
            </a:lvl1pPr>
            <a:lvl2pPr marL="771525" indent="-295275" defTabSz="990600">
              <a:spcBef>
                <a:spcPct val="30000"/>
              </a:spcBef>
              <a:defRPr sz="1200">
                <a:solidFill>
                  <a:schemeClr val="tx1"/>
                </a:solidFill>
                <a:latin typeface="Times New Roman" panose="02020603050405020304" pitchFamily="18" charset="0"/>
              </a:defRPr>
            </a:lvl2pPr>
            <a:lvl3pPr marL="1187450" indent="-234950" defTabSz="990600">
              <a:spcBef>
                <a:spcPct val="30000"/>
              </a:spcBef>
              <a:defRPr sz="1200">
                <a:solidFill>
                  <a:schemeClr val="tx1"/>
                </a:solidFill>
                <a:latin typeface="Times New Roman" panose="02020603050405020304" pitchFamily="18" charset="0"/>
              </a:defRPr>
            </a:lvl3pPr>
            <a:lvl4pPr marL="1663700" indent="-234950" defTabSz="990600">
              <a:spcBef>
                <a:spcPct val="30000"/>
              </a:spcBef>
              <a:defRPr sz="1200">
                <a:solidFill>
                  <a:schemeClr val="tx1"/>
                </a:solidFill>
                <a:latin typeface="Times New Roman" panose="02020603050405020304" pitchFamily="18" charset="0"/>
              </a:defRPr>
            </a:lvl4pPr>
            <a:lvl5pPr marL="2138363" indent="-234950" defTabSz="990600">
              <a:spcBef>
                <a:spcPct val="30000"/>
              </a:spcBef>
              <a:defRPr sz="1200">
                <a:solidFill>
                  <a:schemeClr val="tx1"/>
                </a:solidFill>
                <a:latin typeface="Times New Roman" panose="02020603050405020304" pitchFamily="18" charset="0"/>
              </a:defRPr>
            </a:lvl5pPr>
            <a:lvl6pPr marL="2595563" indent="-234950" defTabSz="990600" eaLnBrk="0" fontAlgn="base" hangingPunct="0">
              <a:spcBef>
                <a:spcPct val="30000"/>
              </a:spcBef>
              <a:spcAft>
                <a:spcPct val="0"/>
              </a:spcAft>
              <a:defRPr sz="1200">
                <a:solidFill>
                  <a:schemeClr val="tx1"/>
                </a:solidFill>
                <a:latin typeface="Times New Roman" panose="02020603050405020304" pitchFamily="18" charset="0"/>
              </a:defRPr>
            </a:lvl6pPr>
            <a:lvl7pPr marL="3052763" indent="-234950" defTabSz="990600" eaLnBrk="0" fontAlgn="base" hangingPunct="0">
              <a:spcBef>
                <a:spcPct val="30000"/>
              </a:spcBef>
              <a:spcAft>
                <a:spcPct val="0"/>
              </a:spcAft>
              <a:defRPr sz="1200">
                <a:solidFill>
                  <a:schemeClr val="tx1"/>
                </a:solidFill>
                <a:latin typeface="Times New Roman" panose="02020603050405020304" pitchFamily="18" charset="0"/>
              </a:defRPr>
            </a:lvl7pPr>
            <a:lvl8pPr marL="3509963" indent="-234950" defTabSz="990600" eaLnBrk="0" fontAlgn="base" hangingPunct="0">
              <a:spcBef>
                <a:spcPct val="30000"/>
              </a:spcBef>
              <a:spcAft>
                <a:spcPct val="0"/>
              </a:spcAft>
              <a:defRPr sz="1200">
                <a:solidFill>
                  <a:schemeClr val="tx1"/>
                </a:solidFill>
                <a:latin typeface="Times New Roman" panose="02020603050405020304" pitchFamily="18" charset="0"/>
              </a:defRPr>
            </a:lvl8pPr>
            <a:lvl9pPr marL="3967163" indent="-234950" defTabSz="990600"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87A87D4A-0771-4441-9875-4885A37E7D0D}" type="slidenum">
              <a:rPr lang="it-IT" altLang="it-IT" sz="1400" smtClean="0">
                <a:latin typeface="Arial" panose="020B0604020202020204" pitchFamily="34" charset="0"/>
              </a:rPr>
              <a:pPr>
                <a:spcBef>
                  <a:spcPct val="0"/>
                </a:spcBef>
              </a:pPr>
              <a:t>38</a:t>
            </a:fld>
            <a:endParaRPr lang="it-IT" altLang="it-IT" sz="1400">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a:xfrm>
            <a:off x="457200" y="274638"/>
            <a:ext cx="8229600" cy="1143000"/>
          </a:xfrm>
          <a:prstGeom prst="rect">
            <a:avLst/>
          </a:prstGeom>
        </p:spPr>
        <p:txBody>
          <a:bodyPr/>
          <a:lstStyle/>
          <a:p>
            <a:r>
              <a:rPr lang="it-IT"/>
              <a:t>Fare clic per modificare lo stile del titolo</a:t>
            </a:r>
          </a:p>
        </p:txBody>
      </p:sp>
      <p:sp>
        <p:nvSpPr>
          <p:cNvPr id="3" name="Segnaposto contenuto 2"/>
          <p:cNvSpPr>
            <a:spLocks noGrp="1"/>
          </p:cNvSpPr>
          <p:nvPr>
            <p:ph idx="1"/>
          </p:nvPr>
        </p:nvSpPr>
        <p:spPr>
          <a:xfrm>
            <a:off x="457200" y="1600200"/>
            <a:ext cx="8229600" cy="4525963"/>
          </a:xfrm>
          <a:prstGeom prst="rect">
            <a:avLst/>
          </a:prstGeom>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3930262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a:xfrm>
            <a:off x="457200" y="274638"/>
            <a:ext cx="8229600" cy="1143000"/>
          </a:xfrm>
          <a:prstGeom prst="rect">
            <a:avLst/>
          </a:prstGeom>
        </p:spPr>
        <p:txBody>
          <a:bodyPr/>
          <a:lstStyle/>
          <a:p>
            <a:r>
              <a:rPr lang="it-IT"/>
              <a:t>Fare clic per modificare lo stile del titolo</a:t>
            </a:r>
          </a:p>
        </p:txBody>
      </p:sp>
    </p:spTree>
    <p:extLst>
      <p:ext uri="{BB962C8B-B14F-4D97-AF65-F5344CB8AC3E}">
        <p14:creationId xmlns:p14="http://schemas.microsoft.com/office/powerpoint/2010/main" val="314042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882990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3" name="Line 9">
            <a:extLst>
              <a:ext uri="{FF2B5EF4-FFF2-40B4-BE49-F238E27FC236}">
                <a16:creationId xmlns="" xmlns:a16="http://schemas.microsoft.com/office/drawing/2014/main" id="{C2516717-C279-46E0-88FA-504C17D3630C}"/>
              </a:ext>
            </a:extLst>
          </p:cNvPr>
          <p:cNvSpPr>
            <a:spLocks noChangeShapeType="1"/>
          </p:cNvSpPr>
          <p:nvPr/>
        </p:nvSpPr>
        <p:spPr bwMode="auto">
          <a:xfrm>
            <a:off x="304800" y="457200"/>
            <a:ext cx="8534400" cy="0"/>
          </a:xfrm>
          <a:prstGeom prst="line">
            <a:avLst/>
          </a:prstGeom>
          <a:noFill/>
          <a:ln w="25400">
            <a:solidFill>
              <a:srgbClr val="FF0000"/>
            </a:solidFill>
            <a:round/>
            <a:headEnd/>
            <a:tailEn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1034" name="Text Box 10">
            <a:extLst>
              <a:ext uri="{FF2B5EF4-FFF2-40B4-BE49-F238E27FC236}">
                <a16:creationId xmlns="" xmlns:a16="http://schemas.microsoft.com/office/drawing/2014/main" id="{698FBDA9-83D7-4AEF-B0BA-05E7642DE59C}"/>
              </a:ext>
            </a:extLst>
          </p:cNvPr>
          <p:cNvSpPr txBox="1">
            <a:spLocks noChangeArrowheads="1"/>
          </p:cNvSpPr>
          <p:nvPr/>
        </p:nvSpPr>
        <p:spPr bwMode="auto">
          <a:xfrm>
            <a:off x="0" y="6567488"/>
            <a:ext cx="547688" cy="214312"/>
          </a:xfrm>
          <a:prstGeom prst="rect">
            <a:avLst/>
          </a:prstGeom>
          <a:noFill/>
          <a:ln w="9525">
            <a:noFill/>
            <a:miter lim="800000"/>
            <a:headEnd/>
            <a:tailEnd/>
          </a:ln>
          <a:effectLst/>
        </p:spPr>
        <p:txBody>
          <a:bodyPr wrap="none">
            <a:spAutoFit/>
          </a:bodyPr>
          <a:lstStyle>
            <a:lvl1pPr eaLnBrk="0" hangingPunct="0">
              <a:defRPr sz="2000" b="1">
                <a:solidFill>
                  <a:srgbClr val="333399"/>
                </a:solidFill>
                <a:latin typeface="Arial" panose="020B0604020202020204" pitchFamily="34" charset="0"/>
                <a:cs typeface="Arial" panose="020B0604020202020204" pitchFamily="34" charset="0"/>
              </a:defRPr>
            </a:lvl1pPr>
            <a:lvl2pPr marL="742950" indent="-285750" eaLnBrk="0" hangingPunct="0">
              <a:defRPr sz="2000" b="1">
                <a:solidFill>
                  <a:srgbClr val="333399"/>
                </a:solidFill>
                <a:latin typeface="Arial" panose="020B0604020202020204" pitchFamily="34" charset="0"/>
                <a:cs typeface="Arial" panose="020B0604020202020204" pitchFamily="34" charset="0"/>
              </a:defRPr>
            </a:lvl2pPr>
            <a:lvl3pPr marL="1143000" indent="-228600" eaLnBrk="0" hangingPunct="0">
              <a:defRPr sz="2000" b="1">
                <a:solidFill>
                  <a:srgbClr val="333399"/>
                </a:solidFill>
                <a:latin typeface="Arial" panose="020B0604020202020204" pitchFamily="34" charset="0"/>
                <a:cs typeface="Arial" panose="020B0604020202020204" pitchFamily="34" charset="0"/>
              </a:defRPr>
            </a:lvl3pPr>
            <a:lvl4pPr marL="1600200" indent="-228600" eaLnBrk="0" hangingPunct="0">
              <a:defRPr sz="2000" b="1">
                <a:solidFill>
                  <a:srgbClr val="333399"/>
                </a:solidFill>
                <a:latin typeface="Arial" panose="020B0604020202020204" pitchFamily="34" charset="0"/>
                <a:cs typeface="Arial" panose="020B0604020202020204" pitchFamily="34" charset="0"/>
              </a:defRPr>
            </a:lvl4pPr>
            <a:lvl5pPr marL="2057400" indent="-228600" eaLnBrk="0" hangingPunct="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a:defRPr/>
            </a:pPr>
            <a:r>
              <a:rPr lang="it-IT" altLang="it-IT" sz="800" b="0"/>
              <a:t>Pag. </a:t>
            </a:r>
            <a:fld id="{F8CC2C41-062C-4856-9148-808459C843B6}" type="slidenum">
              <a:rPr lang="it-IT" altLang="it-IT" sz="800" b="0" smtClean="0"/>
              <a:pPr algn="ctr">
                <a:defRPr/>
              </a:pPr>
              <a:t>‹N›</a:t>
            </a:fld>
            <a:endParaRPr lang="it-IT" altLang="it-IT" sz="800" b="0"/>
          </a:p>
        </p:txBody>
      </p:sp>
      <p:sp>
        <p:nvSpPr>
          <p:cNvPr id="1044" name="Rectangle 20">
            <a:extLst>
              <a:ext uri="{FF2B5EF4-FFF2-40B4-BE49-F238E27FC236}">
                <a16:creationId xmlns="" xmlns:a16="http://schemas.microsoft.com/office/drawing/2014/main" id="{6C107C51-9061-4DF4-ABFC-038736F10EC5}"/>
              </a:ext>
            </a:extLst>
          </p:cNvPr>
          <p:cNvSpPr>
            <a:spLocks noGrp="1" noChangeArrowheads="1"/>
          </p:cNvSpPr>
          <p:nvPr>
            <p:ph type="ftr" sz="quarter" idx="3"/>
          </p:nvPr>
        </p:nvSpPr>
        <p:spPr bwMode="auto">
          <a:xfrm>
            <a:off x="3505200" y="6523038"/>
            <a:ext cx="5976938" cy="20478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000" b="0">
                <a:solidFill>
                  <a:srgbClr val="000099"/>
                </a:solidFill>
                <a:effectLst/>
                <a:latin typeface="Arial" charset="0"/>
                <a:cs typeface="+mn-cs"/>
              </a:defRPr>
            </a:lvl1pPr>
          </a:lstStyle>
          <a:p>
            <a:pPr>
              <a:defRPr/>
            </a:pPr>
            <a:r>
              <a:rPr lang="it-IT" dirty="0"/>
              <a:t>Architettura degli Elaboratori II, </a:t>
            </a:r>
            <a:r>
              <a:rPr lang="en-GB" dirty="0"/>
              <a:t>Giuliana Franceschinis – A.A. 2018/2019</a:t>
            </a:r>
          </a:p>
          <a:p>
            <a:pPr>
              <a:defRPr/>
            </a:pPr>
            <a:endParaRPr lang="en-GB" dirty="0"/>
          </a:p>
        </p:txBody>
      </p:sp>
      <p:pic>
        <p:nvPicPr>
          <p:cNvPr id="5" name="Immagine 4">
            <a:extLst>
              <a:ext uri="{FF2B5EF4-FFF2-40B4-BE49-F238E27FC236}">
                <a16:creationId xmlns="" xmlns:a16="http://schemas.microsoft.com/office/drawing/2014/main" id="{0293A8FC-7A22-49DB-B092-A9367D64F98D}"/>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808600" y="77289"/>
            <a:ext cx="1335400" cy="617623"/>
          </a:xfrm>
          <a:prstGeom prst="rect">
            <a:avLst/>
          </a:prstGeom>
        </p:spPr>
      </p:pic>
    </p:spTree>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Lst>
  <p:hf sldNum="0" hd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eaLnBrk="0" fontAlgn="base" hangingPunct="0">
        <a:spcBef>
          <a:spcPct val="20000"/>
        </a:spcBef>
        <a:spcAft>
          <a:spcPct val="0"/>
        </a:spcAft>
        <a:buChar char="»"/>
        <a:defRPr sz="2000">
          <a:solidFill>
            <a:schemeClr val="tx1"/>
          </a:solidFill>
          <a:latin typeface="+mn-lt"/>
        </a:defRPr>
      </a:lvl6pPr>
      <a:lvl7pPr marL="2971800" indent="-228600" algn="l" rtl="0" eaLnBrk="0" fontAlgn="base" hangingPunct="0">
        <a:spcBef>
          <a:spcPct val="20000"/>
        </a:spcBef>
        <a:spcAft>
          <a:spcPct val="0"/>
        </a:spcAft>
        <a:buChar char="»"/>
        <a:defRPr sz="2000">
          <a:solidFill>
            <a:schemeClr val="tx1"/>
          </a:solidFill>
          <a:latin typeface="+mn-lt"/>
        </a:defRPr>
      </a:lvl7pPr>
      <a:lvl8pPr marL="3429000" indent="-228600" algn="l" rtl="0" eaLnBrk="0" fontAlgn="base" hangingPunct="0">
        <a:spcBef>
          <a:spcPct val="20000"/>
        </a:spcBef>
        <a:spcAft>
          <a:spcPct val="0"/>
        </a:spcAft>
        <a:buChar char="»"/>
        <a:defRPr sz="2000">
          <a:solidFill>
            <a:schemeClr val="tx1"/>
          </a:solidFill>
          <a:latin typeface="+mn-lt"/>
        </a:defRPr>
      </a:lvl8pPr>
      <a:lvl9pPr marL="3886200" indent="-228600" algn="l" rtl="0" eaLnBrk="0" fontAlgn="base" hangingPunct="0">
        <a:spcBef>
          <a:spcPct val="20000"/>
        </a:spcBef>
        <a:spcAft>
          <a:spcPct val="0"/>
        </a:spcAft>
        <a:buChar char="»"/>
        <a:defRPr sz="2000">
          <a:solidFill>
            <a:schemeClr val="tx1"/>
          </a:solidFill>
          <a:latin typeface="+mn-lt"/>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wav"/><Relationship Id="rId1" Type="http://schemas.microsoft.com/office/2007/relationships/media" Target="../media/media1.wav"/><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image" Target="../media/image2.png"/><Relationship Id="rId5" Type="http://schemas.openxmlformats.org/officeDocument/2006/relationships/image" Target="../media/image7.jpeg"/><Relationship Id="rId4"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wav"/><Relationship Id="rId1" Type="http://schemas.microsoft.com/office/2007/relationships/media" Target="../media/media10.wav"/><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2.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wav"/><Relationship Id="rId1" Type="http://schemas.microsoft.com/office/2007/relationships/media" Target="../media/media12.wav"/><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wav"/><Relationship Id="rId1" Type="http://schemas.microsoft.com/office/2007/relationships/media" Target="../media/media13.wav"/><Relationship Id="rId6" Type="http://schemas.openxmlformats.org/officeDocument/2006/relationships/image" Target="../media/image2.png"/><Relationship Id="rId5" Type="http://schemas.openxmlformats.org/officeDocument/2006/relationships/image" Target="../media/image9.jpeg"/><Relationship Id="rId4" Type="http://schemas.openxmlformats.org/officeDocument/2006/relationships/notesSlide" Target="../notesSlides/notesSlide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wav"/><Relationship Id="rId1" Type="http://schemas.microsoft.com/office/2007/relationships/media" Target="../media/media14.wav"/><Relationship Id="rId5" Type="http://schemas.openxmlformats.org/officeDocument/2006/relationships/image" Target="../media/image2.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wav"/><Relationship Id="rId1" Type="http://schemas.microsoft.com/office/2007/relationships/media" Target="../media/media15.wav"/><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wav"/><Relationship Id="rId1" Type="http://schemas.microsoft.com/office/2007/relationships/media" Target="../media/media16.wav"/><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wav"/><Relationship Id="rId1" Type="http://schemas.microsoft.com/office/2007/relationships/media" Target="../media/media17.wav"/><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wav"/><Relationship Id="rId1" Type="http://schemas.microsoft.com/office/2007/relationships/media" Target="../media/media18.wav"/><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wav"/><Relationship Id="rId1" Type="http://schemas.microsoft.com/office/2007/relationships/media" Target="../media/media2.wav"/><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wav"/><Relationship Id="rId1" Type="http://schemas.microsoft.com/office/2007/relationships/media" Target="../media/media19.wav"/><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0.wav"/><Relationship Id="rId1" Type="http://schemas.microsoft.com/office/2007/relationships/media" Target="../media/media20.wav"/><Relationship Id="rId5" Type="http://schemas.openxmlformats.org/officeDocument/2006/relationships/image" Target="../media/image2.png"/><Relationship Id="rId4" Type="http://schemas.openxmlformats.org/officeDocument/2006/relationships/image" Target="../media/image11.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1.wav"/><Relationship Id="rId1" Type="http://schemas.microsoft.com/office/2007/relationships/media" Target="../media/media21.wav"/><Relationship Id="rId6" Type="http://schemas.openxmlformats.org/officeDocument/2006/relationships/image" Target="../media/image2.png"/><Relationship Id="rId5" Type="http://schemas.openxmlformats.org/officeDocument/2006/relationships/image" Target="../media/image11.jpe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2.wav"/><Relationship Id="rId1" Type="http://schemas.microsoft.com/office/2007/relationships/media" Target="../media/media22.wav"/><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3.wav"/><Relationship Id="rId1" Type="http://schemas.microsoft.com/office/2007/relationships/media" Target="../media/media23.wav"/><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4.wav"/><Relationship Id="rId1" Type="http://schemas.microsoft.com/office/2007/relationships/media" Target="../media/media24.wav"/><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5.wav"/><Relationship Id="rId1" Type="http://schemas.microsoft.com/office/2007/relationships/media" Target="../media/media25.wav"/><Relationship Id="rId5" Type="http://schemas.openxmlformats.org/officeDocument/2006/relationships/image" Target="../media/image2.png"/><Relationship Id="rId4" Type="http://schemas.openxmlformats.org/officeDocument/2006/relationships/image" Target="../media/image11.jpeg"/></Relationships>
</file>

<file path=ppt/slides/_rels/slide29.xml.rels><?xml version="1.0" encoding="UTF-8" standalone="yes"?>
<Relationships xmlns="http://schemas.openxmlformats.org/package/2006/relationships"><Relationship Id="rId3" Type="http://schemas.openxmlformats.org/officeDocument/2006/relationships/audio" Target="../media/media26.wav"/><Relationship Id="rId2" Type="http://schemas.microsoft.com/office/2007/relationships/media" Target="../media/media26.wav"/><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3.jpeg"/><Relationship Id="rId4"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wav"/><Relationship Id="rId1" Type="http://schemas.microsoft.com/office/2007/relationships/media" Target="../media/media3.wav"/><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7.wav"/><Relationship Id="rId1" Type="http://schemas.microsoft.com/office/2007/relationships/media" Target="../media/media27.wav"/><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8.wav"/><Relationship Id="rId1" Type="http://schemas.microsoft.com/office/2007/relationships/media" Target="../media/media28.wav"/><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9.wav"/><Relationship Id="rId1" Type="http://schemas.microsoft.com/office/2007/relationships/media" Target="../media/media29.wav"/><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0.wav"/><Relationship Id="rId1" Type="http://schemas.microsoft.com/office/2007/relationships/media" Target="../media/media30.wav"/><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1.wav"/><Relationship Id="rId1" Type="http://schemas.microsoft.com/office/2007/relationships/media" Target="../media/media31.wav"/><Relationship Id="rId5" Type="http://schemas.openxmlformats.org/officeDocument/2006/relationships/image" Target="../media/image2.png"/><Relationship Id="rId4" Type="http://schemas.openxmlformats.org/officeDocument/2006/relationships/image" Target="../media/image14.jpe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2.wav"/><Relationship Id="rId1" Type="http://schemas.microsoft.com/office/2007/relationships/media" Target="../media/media32.wav"/><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audio" Target="../media/media33.wav"/><Relationship Id="rId2" Type="http://schemas.microsoft.com/office/2007/relationships/media" Target="../media/media33.wav"/><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4.wav"/><Relationship Id="rId1" Type="http://schemas.microsoft.com/office/2007/relationships/media" Target="../media/media34.wav"/><Relationship Id="rId6" Type="http://schemas.openxmlformats.org/officeDocument/2006/relationships/image" Target="../media/image2.png"/><Relationship Id="rId5" Type="http://schemas.openxmlformats.org/officeDocument/2006/relationships/image" Target="../media/image15.jpeg"/><Relationship Id="rId4" Type="http://schemas.openxmlformats.org/officeDocument/2006/relationships/notesSlide" Target="../notesSlides/notesSlide3.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5.wav"/><Relationship Id="rId1" Type="http://schemas.microsoft.com/office/2007/relationships/media" Target="../media/media35.wav"/><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image" Target="../media/image3.jpe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6.wav"/><Relationship Id="rId1" Type="http://schemas.microsoft.com/office/2007/relationships/media" Target="../media/media36.wav"/><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7.wav"/><Relationship Id="rId1" Type="http://schemas.microsoft.com/office/2007/relationships/media" Target="../media/media37.wav"/><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openxmlformats.org/officeDocument/2006/relationships/audio" Target="../media/media38.wav"/><Relationship Id="rId2" Type="http://schemas.microsoft.com/office/2007/relationships/media" Target="../media/media38.wav"/><Relationship Id="rId1" Type="http://schemas.openxmlformats.org/officeDocument/2006/relationships/tags" Target="../tags/tag3.xml"/><Relationship Id="rId5" Type="http://schemas.openxmlformats.org/officeDocument/2006/relationships/image" Target="../media/image2.png"/><Relationship Id="rId4"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9.wav"/><Relationship Id="rId1" Type="http://schemas.microsoft.com/office/2007/relationships/media" Target="../media/media39.wav"/><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0.wav"/><Relationship Id="rId1" Type="http://schemas.microsoft.com/office/2007/relationships/media" Target="../media/media40.wav"/><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2.pn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wav"/><Relationship Id="rId1" Type="http://schemas.microsoft.com/office/2007/relationships/media" Target="../media/media6.wav"/><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2.pn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Text Box 1026">
            <a:extLst>
              <a:ext uri="{FF2B5EF4-FFF2-40B4-BE49-F238E27FC236}">
                <a16:creationId xmlns:a16="http://schemas.microsoft.com/office/drawing/2014/main" xmlns="" id="{29C00CBA-F03A-4CFF-A4A3-9135E801861F}"/>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sp>
        <p:nvSpPr>
          <p:cNvPr id="266243" name="Text Box 1027">
            <a:extLst>
              <a:ext uri="{FF2B5EF4-FFF2-40B4-BE49-F238E27FC236}">
                <a16:creationId xmlns:a16="http://schemas.microsoft.com/office/drawing/2014/main" xmlns="" id="{408711E8-890E-4B16-AF09-CDC7B121D7EB}"/>
              </a:ext>
            </a:extLst>
          </p:cNvPr>
          <p:cNvSpPr txBox="1">
            <a:spLocks noChangeArrowheads="1"/>
          </p:cNvSpPr>
          <p:nvPr/>
        </p:nvSpPr>
        <p:spPr bwMode="auto">
          <a:xfrm>
            <a:off x="288925" y="620713"/>
            <a:ext cx="6372225" cy="5273675"/>
          </a:xfrm>
          <a:prstGeom prst="rect">
            <a:avLst/>
          </a:prstGeom>
          <a:noFill/>
          <a:ln w="9525">
            <a:noFill/>
            <a:miter lim="800000"/>
            <a:headEnd/>
            <a:tailEnd/>
          </a:ln>
          <a:effectLst/>
        </p:spPr>
        <p:txBody>
          <a:bodyPr wrap="none">
            <a:spAutoFit/>
          </a:bodyPr>
          <a:lstStyle/>
          <a:p>
            <a:pPr algn="just">
              <a:defRPr/>
            </a:pP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a:t>
            </a:r>
          </a:p>
          <a:p>
            <a:pPr algn="just">
              <a:buFontTx/>
              <a:buChar char="-"/>
              <a:defRPr/>
            </a:pPr>
            <a:r>
              <a:rPr lang="en-GB" dirty="0" err="1">
                <a:effectLst>
                  <a:outerShdw blurRad="38100" dist="38100" dir="2700000" algn="tl">
                    <a:srgbClr val="C0C0C0"/>
                  </a:outerShdw>
                </a:effectLst>
                <a:latin typeface="Arial" charset="0"/>
                <a:cs typeface="+mn-cs"/>
              </a:rPr>
              <a:t>numero</a:t>
            </a:r>
            <a:r>
              <a:rPr lang="en-GB" dirty="0">
                <a:effectLst>
                  <a:outerShdw blurRad="38100" dist="38100" dir="2700000" algn="tl">
                    <a:srgbClr val="C0C0C0"/>
                  </a:outerShdw>
                </a:effectLst>
                <a:latin typeface="Arial" charset="0"/>
                <a:cs typeface="+mn-cs"/>
              </a:rPr>
              <a:t> e </a:t>
            </a:r>
            <a:r>
              <a:rPr lang="en-GB" dirty="0" err="1">
                <a:effectLst>
                  <a:outerShdw blurRad="38100" dist="38100" dir="2700000" algn="tl">
                    <a:srgbClr val="C0C0C0"/>
                  </a:outerShdw>
                </a:effectLst>
                <a:latin typeface="Arial" charset="0"/>
                <a:cs typeface="+mn-cs"/>
              </a:rPr>
              <a:t>dimensione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degli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indirizzi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degli</a:t>
            </a:r>
            <a:r>
              <a:rPr lang="en-GB" dirty="0">
                <a:effectLst>
                  <a:outerShdw blurRad="38100" dist="38100" dir="2700000" algn="tl">
                    <a:srgbClr val="C0C0C0"/>
                  </a:outerShdw>
                </a:effectLst>
                <a:latin typeface="Arial" charset="0"/>
                <a:cs typeface="+mn-cs"/>
              </a:rPr>
              <a:t> operandi</a:t>
            </a:r>
          </a:p>
          <a:p>
            <a:pPr algn="just">
              <a:defRPr/>
            </a:pPr>
            <a:r>
              <a:rPr lang="en-GB" dirty="0">
                <a:effectLst>
                  <a:outerShdw blurRad="38100" dist="38100" dir="2700000" algn="tl">
                    <a:srgbClr val="C0C0C0"/>
                  </a:outerShdw>
                </a:effectLst>
                <a:latin typeface="Arial" charset="0"/>
                <a:cs typeface="+mn-cs"/>
              </a:rPr>
              <a:t> (0,1,2,3 operandi; </a:t>
            </a:r>
            <a:r>
              <a:rPr lang="en-GB" dirty="0" err="1">
                <a:effectLst>
                  <a:outerShdw blurRad="38100" dist="38100" dir="2700000" algn="tl">
                    <a:srgbClr val="C0C0C0"/>
                  </a:outerShdw>
                </a:effectLst>
                <a:latin typeface="Arial" charset="0"/>
                <a:cs typeface="+mn-cs"/>
              </a:rPr>
              <a:t>indirizzi</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memoria</a:t>
            </a:r>
            <a:r>
              <a:rPr lang="en-GB" dirty="0">
                <a:effectLst>
                  <a:outerShdw blurRad="38100" dist="38100" dir="2700000" algn="tl">
                    <a:srgbClr val="C0C0C0"/>
                  </a:outerShdw>
                </a:effectLst>
                <a:latin typeface="Arial" charset="0"/>
                <a:cs typeface="+mn-cs"/>
              </a:rPr>
              <a:t> o di </a:t>
            </a:r>
            <a:r>
              <a:rPr lang="en-GB" dirty="0" err="1">
                <a:effectLst>
                  <a:outerShdw blurRad="38100" dist="38100" dir="2700000" algn="tl">
                    <a:srgbClr val="C0C0C0"/>
                  </a:outerShdw>
                </a:effectLst>
                <a:latin typeface="Arial" charset="0"/>
                <a:cs typeface="+mn-cs"/>
              </a:rPr>
              <a:t>registri</a:t>
            </a:r>
            <a:r>
              <a:rPr lang="en-GB" dirty="0">
                <a:effectLst>
                  <a:outerShdw blurRad="38100" dist="38100" dir="2700000" algn="tl">
                    <a:srgbClr val="C0C0C0"/>
                  </a:outerShdw>
                </a:effectLst>
                <a:latin typeface="Arial" charset="0"/>
                <a:cs typeface="+mn-cs"/>
              </a:rPr>
              <a:t>)</a:t>
            </a:r>
          </a:p>
          <a:p>
            <a:pPr algn="just">
              <a:defRPr/>
            </a:pPr>
            <a:endParaRPr lang="en-GB" dirty="0">
              <a:effectLst>
                <a:outerShdw blurRad="38100" dist="38100" dir="2700000" algn="tl">
                  <a:srgbClr val="C0C0C0"/>
                </a:outerShdw>
              </a:effectLst>
              <a:latin typeface="Arial" charset="0"/>
              <a:cs typeface="+mn-cs"/>
            </a:endParaRPr>
          </a:p>
          <a:p>
            <a:pPr algn="just">
              <a:defRPr/>
            </a:pPr>
            <a:r>
              <a:rPr lang="en-GB" dirty="0" err="1">
                <a:solidFill>
                  <a:srgbClr val="FF0000"/>
                </a:solidFill>
                <a:effectLst>
                  <a:outerShdw blurRad="38100" dist="38100" dir="2700000" algn="tl">
                    <a:srgbClr val="C0C0C0"/>
                  </a:outerShdw>
                </a:effectLst>
                <a:latin typeface="Arial" charset="0"/>
                <a:cs typeface="+mn-cs"/>
              </a:rPr>
              <a:t>Modalit</a:t>
            </a:r>
            <a:r>
              <a:rPr lang="en-GB" dirty="0" err="1">
                <a:solidFill>
                  <a:srgbClr val="FF0000"/>
                </a:solidFill>
                <a:effectLst>
                  <a:outerShdw blurRad="38100" dist="38100" dir="2700000" algn="tl">
                    <a:srgbClr val="C0C0C0"/>
                  </a:outerShdw>
                </a:effectLst>
                <a:latin typeface="Arial" charset="0"/>
                <a:cs typeface="Arial" charset="0"/>
              </a:rPr>
              <a:t>à</a:t>
            </a:r>
            <a:r>
              <a:rPr lang="en-GB" dirty="0">
                <a:solidFill>
                  <a:srgbClr val="FF0000"/>
                </a:solidFill>
                <a:effectLst>
                  <a:outerShdw blurRad="38100" dist="38100" dir="2700000" algn="tl">
                    <a:srgbClr val="C0C0C0"/>
                  </a:outerShdw>
                </a:effectLst>
                <a:latin typeface="Arial" charset="0"/>
                <a:cs typeface="+mn-cs"/>
              </a:rPr>
              <a:t> di </a:t>
            </a:r>
            <a:r>
              <a:rPr lang="en-GB" dirty="0" err="1">
                <a:solidFill>
                  <a:srgbClr val="FF0000"/>
                </a:solidFill>
                <a:effectLst>
                  <a:outerShdw blurRad="38100" dist="38100" dir="2700000" algn="tl">
                    <a:srgbClr val="C0C0C0"/>
                  </a:outerShdw>
                </a:effectLst>
                <a:latin typeface="Arial" charset="0"/>
                <a:cs typeface="+mn-cs"/>
              </a:rPr>
              <a:t>indirizzamento</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degli</a:t>
            </a:r>
            <a:r>
              <a:rPr lang="en-GB" dirty="0">
                <a:solidFill>
                  <a:srgbClr val="FF0000"/>
                </a:solidFill>
                <a:effectLst>
                  <a:outerShdw blurRad="38100" dist="38100" dir="2700000" algn="tl">
                    <a:srgbClr val="C0C0C0"/>
                  </a:outerShdw>
                </a:effectLst>
                <a:latin typeface="Arial" charset="0"/>
                <a:cs typeface="+mn-cs"/>
              </a:rPr>
              <a:t> operandi</a:t>
            </a:r>
            <a:r>
              <a:rPr lang="en-GB" dirty="0">
                <a:effectLst>
                  <a:outerShdw blurRad="38100" dist="38100" dir="2700000" algn="tl">
                    <a:srgbClr val="C0C0C0"/>
                  </a:outerShdw>
                </a:effectLst>
                <a:latin typeface="Arial" charset="0"/>
                <a:cs typeface="+mn-cs"/>
              </a:rPr>
              <a:t>:</a:t>
            </a:r>
          </a:p>
          <a:p>
            <a:pPr algn="just">
              <a:buFontTx/>
              <a:buChar char="-"/>
              <a:defRPr/>
            </a:pP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immediato</a:t>
            </a:r>
            <a:endParaRPr lang="en-GB" dirty="0">
              <a:effectLst>
                <a:outerShdw blurRad="38100" dist="38100" dir="2700000" algn="tl">
                  <a:srgbClr val="C0C0C0"/>
                </a:outerShdw>
              </a:effectLst>
              <a:latin typeface="Arial" charset="0"/>
              <a:cs typeface="+mn-cs"/>
            </a:endParaRPr>
          </a:p>
          <a:p>
            <a:pPr algn="just">
              <a:buFontTx/>
              <a:buChar char="-"/>
              <a:defRPr/>
            </a:pP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diretto</a:t>
            </a:r>
            <a:endParaRPr lang="en-GB" dirty="0">
              <a:effectLst>
                <a:outerShdw blurRad="38100" dist="38100" dir="2700000" algn="tl">
                  <a:srgbClr val="C0C0C0"/>
                </a:outerShdw>
              </a:effectLst>
              <a:latin typeface="Arial" charset="0"/>
              <a:cs typeface="+mn-cs"/>
            </a:endParaRPr>
          </a:p>
          <a:p>
            <a:pPr algn="just">
              <a:buFontTx/>
              <a:buChar char="-"/>
              <a:defRPr/>
            </a:pP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registro</a:t>
            </a:r>
            <a:endParaRPr lang="en-GB" dirty="0">
              <a:effectLst>
                <a:outerShdw blurRad="38100" dist="38100" dir="2700000" algn="tl">
                  <a:srgbClr val="C0C0C0"/>
                </a:outerShdw>
              </a:effectLst>
              <a:latin typeface="Arial" charset="0"/>
              <a:cs typeface="+mn-cs"/>
            </a:endParaRPr>
          </a:p>
          <a:p>
            <a:pPr algn="just">
              <a:buFontTx/>
              <a:buChar char="-"/>
              <a:defRPr/>
            </a:pP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indiretto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attraverso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registro</a:t>
            </a:r>
            <a:endParaRPr lang="en-GB" dirty="0">
              <a:effectLst>
                <a:outerShdw blurRad="38100" dist="38100" dir="2700000" algn="tl">
                  <a:srgbClr val="C0C0C0"/>
                </a:outerShdw>
              </a:effectLst>
              <a:latin typeface="Arial" charset="0"/>
              <a:cs typeface="+mn-cs"/>
            </a:endParaRPr>
          </a:p>
          <a:p>
            <a:pPr algn="just">
              <a:buFontTx/>
              <a:buChar char="-"/>
              <a:defRPr/>
            </a:pP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indicizzato</a:t>
            </a:r>
            <a:endParaRPr lang="en-GB" dirty="0">
              <a:effectLst>
                <a:outerShdw blurRad="38100" dist="38100" dir="2700000" algn="tl">
                  <a:srgbClr val="C0C0C0"/>
                </a:outerShdw>
              </a:effectLst>
              <a:latin typeface="Arial" charset="0"/>
              <a:cs typeface="+mn-cs"/>
            </a:endParaRPr>
          </a:p>
          <a:p>
            <a:pPr algn="just">
              <a:buFontTx/>
              <a:buChar char="-"/>
              <a:defRPr/>
            </a:pP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base-</a:t>
            </a:r>
            <a:r>
              <a:rPr lang="en-GB" dirty="0" err="1">
                <a:effectLst>
                  <a:outerShdw blurRad="38100" dist="38100" dir="2700000" algn="tl">
                    <a:srgbClr val="C0C0C0"/>
                  </a:outerShdw>
                </a:effectLst>
                <a:latin typeface="Arial" charset="0"/>
                <a:cs typeface="+mn-cs"/>
              </a:rPr>
              <a:t>indice</a:t>
            </a:r>
            <a:endParaRPr lang="en-GB" dirty="0">
              <a:effectLst>
                <a:outerShdw blurRad="38100" dist="38100" dir="2700000" algn="tl">
                  <a:srgbClr val="C0C0C0"/>
                </a:outerShdw>
              </a:effectLst>
              <a:latin typeface="Arial" charset="0"/>
              <a:cs typeface="+mn-cs"/>
            </a:endParaRPr>
          </a:p>
          <a:p>
            <a:pPr algn="just">
              <a:buFontTx/>
              <a:buChar char="-"/>
              <a:defRPr/>
            </a:pP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relativo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allo</a:t>
            </a:r>
            <a:r>
              <a:rPr lang="en-GB" dirty="0">
                <a:effectLst>
                  <a:outerShdw blurRad="38100" dist="38100" dir="2700000" algn="tl">
                    <a:srgbClr val="C0C0C0"/>
                  </a:outerShdw>
                </a:effectLst>
                <a:latin typeface="Arial" charset="0"/>
                <a:cs typeface="+mn-cs"/>
              </a:rPr>
              <a:t> stack</a:t>
            </a:r>
          </a:p>
          <a:p>
            <a:pPr algn="just">
              <a:buFontTx/>
              <a:buChar char="-"/>
              <a:defRPr/>
            </a:pPr>
            <a:endParaRPr lang="en-GB" dirty="0">
              <a:effectLst>
                <a:outerShdw blurRad="38100" dist="38100" dir="2700000" algn="tl">
                  <a:srgbClr val="C0C0C0"/>
                </a:outerShdw>
              </a:effectLst>
              <a:latin typeface="Arial" charset="0"/>
              <a:cs typeface="+mn-cs"/>
            </a:endParaRPr>
          </a:p>
          <a:p>
            <a:pPr algn="just">
              <a:defRPr/>
            </a:pPr>
            <a:r>
              <a:rPr lang="en-GB" dirty="0" err="1">
                <a:effectLst>
                  <a:outerShdw blurRad="38100" dist="38100" dir="2700000" algn="tl">
                    <a:srgbClr val="C0C0C0"/>
                  </a:outerShdw>
                </a:effectLst>
                <a:latin typeface="Arial" charset="0"/>
                <a:cs typeface="+mn-cs"/>
              </a:rPr>
              <a:t>Modalit</a:t>
            </a:r>
            <a:r>
              <a:rPr lang="en-GB" dirty="0" err="1">
                <a:effectLst>
                  <a:outerShdw blurRad="38100" dist="38100" dir="2700000" algn="tl">
                    <a:srgbClr val="C0C0C0"/>
                  </a:outerShdw>
                </a:effectLst>
                <a:latin typeface="Arial" charset="0"/>
                <a:cs typeface="Arial" charset="0"/>
              </a:rPr>
              <a:t>à</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nelle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istruzioni</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salto</a:t>
            </a:r>
            <a:r>
              <a:rPr lang="en-GB" dirty="0">
                <a:effectLst>
                  <a:outerShdw blurRad="38100" dist="38100" dir="2700000" algn="tl">
                    <a:srgbClr val="C0C0C0"/>
                  </a:outerShdw>
                </a:effectLst>
                <a:latin typeface="Arial" charset="0"/>
                <a:cs typeface="+mn-cs"/>
              </a:rPr>
              <a:t>:</a:t>
            </a:r>
          </a:p>
          <a:p>
            <a:pPr algn="just">
              <a:buFontTx/>
              <a:buChar char="-"/>
              <a:defRPr/>
            </a:pPr>
            <a:r>
              <a:rPr lang="en-GB" dirty="0" err="1">
                <a:effectLst>
                  <a:outerShdw blurRad="38100" dist="38100" dir="2700000" algn="tl">
                    <a:srgbClr val="C0C0C0"/>
                  </a:outerShdw>
                </a:effectLst>
                <a:latin typeface="Arial" charset="0"/>
                <a:cs typeface="+mn-cs"/>
              </a:rPr>
              <a:t>diretto</a:t>
            </a:r>
            <a:endParaRPr lang="en-GB" dirty="0">
              <a:effectLst>
                <a:outerShdw blurRad="38100" dist="38100" dir="2700000" algn="tl">
                  <a:srgbClr val="C0C0C0"/>
                </a:outerShdw>
              </a:effectLst>
              <a:latin typeface="Arial" charset="0"/>
              <a:cs typeface="+mn-cs"/>
            </a:endParaRPr>
          </a:p>
          <a:p>
            <a:pPr algn="just">
              <a:buFontTx/>
              <a:buChar char="-"/>
              <a:defRPr/>
            </a:pPr>
            <a:r>
              <a:rPr lang="en-GB" dirty="0" err="1">
                <a:effectLst>
                  <a:outerShdw blurRad="38100" dist="38100" dir="2700000" algn="tl">
                    <a:srgbClr val="C0C0C0"/>
                  </a:outerShdw>
                </a:effectLst>
                <a:latin typeface="Arial" charset="0"/>
                <a:cs typeface="+mn-cs"/>
              </a:rPr>
              <a:t>indicizzato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relativo</a:t>
            </a:r>
            <a:r>
              <a:rPr lang="en-GB" dirty="0">
                <a:effectLst>
                  <a:outerShdw blurRad="38100" dist="38100" dir="2700000" algn="tl">
                    <a:srgbClr val="C0C0C0"/>
                  </a:outerShdw>
                </a:effectLst>
                <a:latin typeface="Arial" charset="0"/>
                <a:cs typeface="+mn-cs"/>
              </a:rPr>
              <a:t> ad un </a:t>
            </a:r>
            <a:r>
              <a:rPr lang="en-GB" dirty="0" err="1">
                <a:effectLst>
                  <a:outerShdw blurRad="38100" dist="38100" dir="2700000" algn="tl">
                    <a:srgbClr val="C0C0C0"/>
                  </a:outerShdw>
                </a:effectLst>
                <a:latin typeface="Arial" charset="0"/>
                <a:cs typeface="+mn-cs"/>
              </a:rPr>
              <a:t>registro</a:t>
            </a:r>
            <a:r>
              <a:rPr lang="en-GB" dirty="0">
                <a:effectLst>
                  <a:outerShdw blurRad="38100" dist="38100" dir="2700000" algn="tl">
                    <a:srgbClr val="C0C0C0"/>
                  </a:outerShdw>
                </a:effectLst>
                <a:latin typeface="Arial" charset="0"/>
                <a:cs typeface="+mn-cs"/>
              </a:rPr>
              <a:t>, per </a:t>
            </a:r>
            <a:r>
              <a:rPr lang="en-GB" dirty="0" err="1">
                <a:effectLst>
                  <a:outerShdw blurRad="38100" dist="38100" dir="2700000" algn="tl">
                    <a:srgbClr val="C0C0C0"/>
                  </a:outerShdw>
                </a:effectLst>
                <a:latin typeface="Arial" charset="0"/>
                <a:cs typeface="+mn-cs"/>
              </a:rPr>
              <a:t>es</a:t>
            </a:r>
            <a:r>
              <a:rPr lang="en-GB" dirty="0">
                <a:effectLst>
                  <a:outerShdw blurRad="38100" dist="38100" dir="2700000" algn="tl">
                    <a:srgbClr val="C0C0C0"/>
                  </a:outerShdw>
                </a:effectLst>
                <a:latin typeface="Arial" charset="0"/>
                <a:cs typeface="+mn-cs"/>
              </a:rPr>
              <a:t>. PC)</a:t>
            </a:r>
          </a:p>
          <a:p>
            <a:pPr algn="just">
              <a:buFontTx/>
              <a:buChar char="-"/>
              <a:defRPr/>
            </a:pPr>
            <a:endParaRPr lang="en-GB" dirty="0">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4196229736"/>
      </p:ext>
    </p:extLst>
  </p:cSld>
  <p:clrMapOvr>
    <a:masterClrMapping/>
  </p:clrMapOvr>
  <p:transition advTm="2952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322" name="Picture 3" descr="ISApentiumII">
            <a:extLst>
              <a:ext uri="{FF2B5EF4-FFF2-40B4-BE49-F238E27FC236}">
                <a16:creationId xmlns="" xmlns:a16="http://schemas.microsoft.com/office/drawing/2014/main" id="{9CE3B7F5-BE13-4061-A2F4-0E0EF476756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1763" y="1266825"/>
            <a:ext cx="9012237" cy="4379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5949" name="Rectangle 13">
            <a:extLst>
              <a:ext uri="{FF2B5EF4-FFF2-40B4-BE49-F238E27FC236}">
                <a16:creationId xmlns="" xmlns:a16="http://schemas.microsoft.com/office/drawing/2014/main" id="{7E06F684-7A69-4470-968C-DBC97DFD92B4}"/>
              </a:ext>
            </a:extLst>
          </p:cNvPr>
          <p:cNvSpPr>
            <a:spLocks noChangeArrowheads="1"/>
          </p:cNvSpPr>
          <p:nvPr/>
        </p:nvSpPr>
        <p:spPr bwMode="auto">
          <a:xfrm>
            <a:off x="1447800" y="5000625"/>
            <a:ext cx="6324600" cy="381000"/>
          </a:xfrm>
          <a:prstGeom prst="rect">
            <a:avLst/>
          </a:prstGeom>
          <a:solidFill>
            <a:schemeClr val="bg1"/>
          </a:solidFill>
          <a:ln w="9525">
            <a:noFill/>
            <a:miter lim="800000"/>
            <a:headEnd/>
            <a:tailEnd/>
          </a:ln>
          <a:effectLst/>
        </p:spPr>
        <p:txBody>
          <a:bodyPr wrap="none"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5938" name="Text Box 2">
            <a:extLst>
              <a:ext uri="{FF2B5EF4-FFF2-40B4-BE49-F238E27FC236}">
                <a16:creationId xmlns="" xmlns:a16="http://schemas.microsoft.com/office/drawing/2014/main" id="{8193688D-BFBE-4013-81A4-264CE07F00FF}"/>
              </a:ext>
            </a:extLst>
          </p:cNvPr>
          <p:cNvSpPr txBox="1">
            <a:spLocks noChangeArrowheads="1"/>
          </p:cNvSpPr>
          <p:nvPr/>
        </p:nvSpPr>
        <p:spPr bwMode="auto">
          <a:xfrm>
            <a:off x="1778000" y="76200"/>
            <a:ext cx="5210175" cy="708025"/>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Il </a:t>
            </a:r>
            <a:r>
              <a:rPr lang="en-GB" dirty="0" err="1">
                <a:solidFill>
                  <a:srgbClr val="000099"/>
                </a:solidFill>
                <a:effectLst>
                  <a:outerShdw blurRad="38100" dist="38100" dir="2700000" algn="tl">
                    <a:srgbClr val="C0C0C0"/>
                  </a:outerShdw>
                </a:effectLst>
                <a:latin typeface="Arial" charset="0"/>
                <a:cs typeface="+mn-cs"/>
              </a:rPr>
              <a:t>livello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della</a:t>
            </a:r>
            <a:r>
              <a:rPr lang="en-GB" dirty="0">
                <a:solidFill>
                  <a:srgbClr val="000099"/>
                </a:solidFill>
                <a:effectLst>
                  <a:outerShdw blurRad="38100" dist="38100" dir="2700000" algn="tl">
                    <a:srgbClr val="C0C0C0"/>
                  </a:outerShdw>
                </a:effectLst>
                <a:latin typeface="Arial" charset="0"/>
                <a:cs typeface="+mn-cs"/>
              </a:rPr>
              <a:t> Instruction Set Architecture</a:t>
            </a:r>
          </a:p>
          <a:p>
            <a:pPr algn="ctr">
              <a:defRPr/>
            </a:pPr>
            <a:r>
              <a:rPr lang="en-GB" dirty="0" err="1">
                <a:solidFill>
                  <a:srgbClr val="000099"/>
                </a:solidFill>
                <a:effectLst>
                  <a:outerShdw blurRad="38100" dist="38100" dir="2700000" algn="tl">
                    <a:srgbClr val="C0C0C0"/>
                  </a:outerShdw>
                </a:effectLst>
                <a:latin typeface="Arial" charset="0"/>
                <a:cs typeface="+mn-cs"/>
              </a:rPr>
              <a:t>Formato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istruzioni</a:t>
            </a:r>
            <a:r>
              <a:rPr lang="en-GB" dirty="0">
                <a:solidFill>
                  <a:srgbClr val="000099"/>
                </a:solidFill>
                <a:effectLst>
                  <a:outerShdw blurRad="38100" dist="38100" dir="2700000" algn="tl">
                    <a:srgbClr val="C0C0C0"/>
                  </a:outerShdw>
                </a:effectLst>
                <a:latin typeface="Arial" charset="0"/>
                <a:cs typeface="+mn-cs"/>
              </a:rPr>
              <a:t> PENTIUM4</a:t>
            </a:r>
            <a:endParaRPr lang="it-IT" dirty="0">
              <a:solidFill>
                <a:srgbClr val="000099"/>
              </a:solidFill>
              <a:effectLst>
                <a:outerShdw blurRad="38100" dist="38100" dir="2700000" algn="tl">
                  <a:srgbClr val="C0C0C0"/>
                </a:outerShdw>
              </a:effectLst>
              <a:latin typeface="Arial" charset="0"/>
              <a:cs typeface="+mn-cs"/>
            </a:endParaRPr>
          </a:p>
        </p:txBody>
      </p:sp>
      <p:sp>
        <p:nvSpPr>
          <p:cNvPr id="295940" name="Text Box 4">
            <a:extLst>
              <a:ext uri="{FF2B5EF4-FFF2-40B4-BE49-F238E27FC236}">
                <a16:creationId xmlns="" xmlns:a16="http://schemas.microsoft.com/office/drawing/2014/main" id="{8E867E3E-2463-4F41-AED1-36D49A415B0F}"/>
              </a:ext>
            </a:extLst>
          </p:cNvPr>
          <p:cNvSpPr txBox="1">
            <a:spLocks noChangeArrowheads="1"/>
          </p:cNvSpPr>
          <p:nvPr/>
        </p:nvSpPr>
        <p:spPr bwMode="auto">
          <a:xfrm>
            <a:off x="428625" y="857250"/>
            <a:ext cx="8434388" cy="400050"/>
          </a:xfrm>
          <a:prstGeom prst="rect">
            <a:avLst/>
          </a:prstGeom>
          <a:noFill/>
          <a:ln w="9525">
            <a:noFill/>
            <a:miter lim="800000"/>
            <a:headEnd/>
            <a:tailEnd/>
          </a:ln>
          <a:effectLst/>
        </p:spPr>
        <p:txBody>
          <a:bodyPr wrap="none">
            <a:spAutoFit/>
          </a:bodyPr>
          <a:lstStyle/>
          <a:p>
            <a:pPr>
              <a:defRPr/>
            </a:pPr>
            <a:r>
              <a:rPr lang="en-GB" dirty="0" err="1">
                <a:effectLst>
                  <a:outerShdw blurRad="38100" dist="38100" dir="2700000" algn="tl">
                    <a:srgbClr val="C0C0C0"/>
                  </a:outerShdw>
                </a:effectLst>
                <a:latin typeface="Arial" charset="0"/>
                <a:cs typeface="+mn-cs"/>
              </a:rPr>
              <a:t>Formato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delle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istruzioni</a:t>
            </a:r>
            <a:r>
              <a:rPr lang="en-GB" dirty="0">
                <a:effectLst>
                  <a:outerShdw blurRad="38100" dist="38100" dir="2700000" algn="tl">
                    <a:srgbClr val="C0C0C0"/>
                  </a:outerShdw>
                </a:effectLst>
                <a:latin typeface="Arial" charset="0"/>
                <a:cs typeface="+mn-cs"/>
              </a:rPr>
              <a:t> e </a:t>
            </a:r>
            <a:r>
              <a:rPr lang="en-GB" dirty="0" err="1">
                <a:effectLst>
                  <a:outerShdw blurRad="38100" dist="38100" dir="2700000" algn="tl">
                    <a:srgbClr val="C0C0C0"/>
                  </a:outerShdw>
                </a:effectLst>
                <a:latin typeface="Arial" charset="0"/>
                <a:cs typeface="+mn-cs"/>
              </a:rPr>
              <a:t>modalità</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del Pentium II </a:t>
            </a:r>
            <a:endParaRPr lang="it-IT" dirty="0">
              <a:effectLst>
                <a:outerShdw blurRad="38100" dist="38100" dir="2700000" algn="tl">
                  <a:srgbClr val="C0C0C0"/>
                </a:outerShdw>
              </a:effectLst>
              <a:latin typeface="Arial" charset="0"/>
              <a:cs typeface="+mn-cs"/>
            </a:endParaRPr>
          </a:p>
        </p:txBody>
      </p:sp>
      <p:sp>
        <p:nvSpPr>
          <p:cNvPr id="295941" name="Rectangle 5">
            <a:extLst>
              <a:ext uri="{FF2B5EF4-FFF2-40B4-BE49-F238E27FC236}">
                <a16:creationId xmlns="" xmlns:a16="http://schemas.microsoft.com/office/drawing/2014/main" id="{BE8ADDF6-B3CD-4E74-A751-55344A064DBC}"/>
              </a:ext>
            </a:extLst>
          </p:cNvPr>
          <p:cNvSpPr>
            <a:spLocks noChangeArrowheads="1"/>
          </p:cNvSpPr>
          <p:nvPr/>
        </p:nvSpPr>
        <p:spPr bwMode="auto">
          <a:xfrm>
            <a:off x="2819400" y="4022725"/>
            <a:ext cx="2819400" cy="762000"/>
          </a:xfrm>
          <a:prstGeom prst="rect">
            <a:avLst/>
          </a:prstGeom>
          <a:noFill/>
          <a:ln w="28575">
            <a:solidFill>
              <a:srgbClr val="FF0000"/>
            </a:solidFill>
            <a:miter lim="800000"/>
            <a:headEnd/>
            <a:tailEnd/>
          </a:ln>
          <a:effectLst/>
        </p:spPr>
        <p:txBody>
          <a:bodyPr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5942" name="Rectangle 6">
            <a:extLst>
              <a:ext uri="{FF2B5EF4-FFF2-40B4-BE49-F238E27FC236}">
                <a16:creationId xmlns="" xmlns:a16="http://schemas.microsoft.com/office/drawing/2014/main" id="{6128AEC8-E64E-491A-9034-771C614CF49C}"/>
              </a:ext>
            </a:extLst>
          </p:cNvPr>
          <p:cNvSpPr>
            <a:spLocks noChangeArrowheads="1"/>
          </p:cNvSpPr>
          <p:nvPr/>
        </p:nvSpPr>
        <p:spPr bwMode="auto">
          <a:xfrm>
            <a:off x="4406900" y="2676525"/>
            <a:ext cx="2819400" cy="762000"/>
          </a:xfrm>
          <a:prstGeom prst="rect">
            <a:avLst/>
          </a:prstGeom>
          <a:noFill/>
          <a:ln w="28575">
            <a:solidFill>
              <a:srgbClr val="FF0000"/>
            </a:solidFill>
            <a:miter lim="800000"/>
            <a:headEnd/>
            <a:tailEnd/>
          </a:ln>
          <a:effectLst/>
        </p:spPr>
        <p:txBody>
          <a:bodyPr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5943" name="Rectangle 7">
            <a:extLst>
              <a:ext uri="{FF2B5EF4-FFF2-40B4-BE49-F238E27FC236}">
                <a16:creationId xmlns="" xmlns:a16="http://schemas.microsoft.com/office/drawing/2014/main" id="{49DB9AB1-EA47-4D31-989E-02323A49E35A}"/>
              </a:ext>
            </a:extLst>
          </p:cNvPr>
          <p:cNvSpPr>
            <a:spLocks noChangeArrowheads="1"/>
          </p:cNvSpPr>
          <p:nvPr/>
        </p:nvSpPr>
        <p:spPr bwMode="auto">
          <a:xfrm>
            <a:off x="2628900" y="3095625"/>
            <a:ext cx="228600" cy="228600"/>
          </a:xfrm>
          <a:prstGeom prst="rect">
            <a:avLst/>
          </a:prstGeom>
          <a:solidFill>
            <a:srgbClr val="FF0000"/>
          </a:solidFill>
          <a:ln w="9525">
            <a:solidFill>
              <a:schemeClr val="tx1"/>
            </a:solidFill>
            <a:miter lim="800000"/>
            <a:headEnd/>
            <a:tailEnd/>
          </a:ln>
          <a:effectLst/>
        </p:spPr>
        <p:txBody>
          <a:bodyPr wrap="none"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5944" name="Text Box 8">
            <a:extLst>
              <a:ext uri="{FF2B5EF4-FFF2-40B4-BE49-F238E27FC236}">
                <a16:creationId xmlns="" xmlns:a16="http://schemas.microsoft.com/office/drawing/2014/main" id="{32584C0D-D717-4DA9-8497-ACA269EF8141}"/>
              </a:ext>
            </a:extLst>
          </p:cNvPr>
          <p:cNvSpPr txBox="1">
            <a:spLocks noChangeArrowheads="1"/>
          </p:cNvSpPr>
          <p:nvPr/>
        </p:nvSpPr>
        <p:spPr bwMode="auto">
          <a:xfrm>
            <a:off x="5867400" y="3590925"/>
            <a:ext cx="1244600" cy="336550"/>
          </a:xfrm>
          <a:prstGeom prst="rect">
            <a:avLst/>
          </a:prstGeom>
          <a:noFill/>
          <a:ln w="9525">
            <a:noFill/>
            <a:miter lim="800000"/>
            <a:headEnd/>
            <a:tailEnd/>
          </a:ln>
          <a:effectLst/>
        </p:spPr>
        <p:txBody>
          <a:bodyPr wrap="none">
            <a:spAutoFit/>
          </a:bodyPr>
          <a:lstStyle/>
          <a:p>
            <a:pPr>
              <a:defRPr/>
            </a:pPr>
            <a:r>
              <a:rPr lang="en-GB" sz="1600">
                <a:solidFill>
                  <a:schemeClr val="tx1"/>
                </a:solidFill>
                <a:effectLst>
                  <a:outerShdw blurRad="38100" dist="38100" dir="2700000" algn="tl">
                    <a:srgbClr val="C0C0C0"/>
                  </a:outerShdw>
                </a:effectLst>
                <a:latin typeface="Arial" charset="0"/>
                <a:cs typeface="+mn-cs"/>
              </a:rPr>
              <a:t>REGISTRO</a:t>
            </a:r>
            <a:endParaRPr lang="it-IT" sz="1600">
              <a:solidFill>
                <a:schemeClr val="tx1"/>
              </a:solidFill>
              <a:effectLst>
                <a:outerShdw blurRad="38100" dist="38100" dir="2700000" algn="tl">
                  <a:srgbClr val="C0C0C0"/>
                </a:outerShdw>
              </a:effectLst>
              <a:latin typeface="Arial" charset="0"/>
              <a:cs typeface="+mn-cs"/>
            </a:endParaRPr>
          </a:p>
        </p:txBody>
      </p:sp>
      <p:sp>
        <p:nvSpPr>
          <p:cNvPr id="295945" name="Line 9">
            <a:extLst>
              <a:ext uri="{FF2B5EF4-FFF2-40B4-BE49-F238E27FC236}">
                <a16:creationId xmlns="" xmlns:a16="http://schemas.microsoft.com/office/drawing/2014/main" id="{C4B3F64C-31FC-4E3B-B0DB-541F58B5CD59}"/>
              </a:ext>
            </a:extLst>
          </p:cNvPr>
          <p:cNvSpPr>
            <a:spLocks noChangeShapeType="1"/>
          </p:cNvSpPr>
          <p:nvPr/>
        </p:nvSpPr>
        <p:spPr bwMode="auto">
          <a:xfrm flipH="1">
            <a:off x="4343400" y="3781425"/>
            <a:ext cx="1447800" cy="68580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5946" name="Line 10">
            <a:extLst>
              <a:ext uri="{FF2B5EF4-FFF2-40B4-BE49-F238E27FC236}">
                <a16:creationId xmlns="" xmlns:a16="http://schemas.microsoft.com/office/drawing/2014/main" id="{626DC980-40D3-4A9C-8CC6-ADA41D18FC37}"/>
              </a:ext>
            </a:extLst>
          </p:cNvPr>
          <p:cNvSpPr>
            <a:spLocks noChangeShapeType="1"/>
          </p:cNvSpPr>
          <p:nvPr/>
        </p:nvSpPr>
        <p:spPr bwMode="auto">
          <a:xfrm flipH="1">
            <a:off x="914400" y="4695825"/>
            <a:ext cx="2514600" cy="114300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5947" name="Line 11">
            <a:extLst>
              <a:ext uri="{FF2B5EF4-FFF2-40B4-BE49-F238E27FC236}">
                <a16:creationId xmlns="" xmlns:a16="http://schemas.microsoft.com/office/drawing/2014/main" id="{E0693A0A-E5C3-4BE8-8438-7E04564F815A}"/>
              </a:ext>
            </a:extLst>
          </p:cNvPr>
          <p:cNvSpPr>
            <a:spLocks noChangeShapeType="1"/>
          </p:cNvSpPr>
          <p:nvPr/>
        </p:nvSpPr>
        <p:spPr bwMode="auto">
          <a:xfrm flipH="1">
            <a:off x="914400" y="4695825"/>
            <a:ext cx="3962400" cy="11430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5948" name="Text Box 12">
            <a:extLst>
              <a:ext uri="{FF2B5EF4-FFF2-40B4-BE49-F238E27FC236}">
                <a16:creationId xmlns="" xmlns:a16="http://schemas.microsoft.com/office/drawing/2014/main" id="{B64AB615-7578-47BD-A830-9269620E684E}"/>
              </a:ext>
            </a:extLst>
          </p:cNvPr>
          <p:cNvSpPr txBox="1">
            <a:spLocks noChangeArrowheads="1"/>
          </p:cNvSpPr>
          <p:nvPr/>
        </p:nvSpPr>
        <p:spPr bwMode="auto">
          <a:xfrm>
            <a:off x="381000" y="5746750"/>
            <a:ext cx="7200900" cy="396875"/>
          </a:xfrm>
          <a:prstGeom prst="rect">
            <a:avLst/>
          </a:prstGeom>
          <a:noFill/>
          <a:ln w="9525">
            <a:noFill/>
            <a:miter lim="800000"/>
            <a:headEnd/>
            <a:tailEnd/>
          </a:ln>
          <a:effectLst/>
        </p:spPr>
        <p:txBody>
          <a:bodyPr wrap="none">
            <a:spAutoFit/>
          </a:bodyPr>
          <a:lstStyle/>
          <a:p>
            <a:pPr>
              <a:defRPr/>
            </a:pPr>
            <a:r>
              <a:rPr lang="en-GB">
                <a:solidFill>
                  <a:srgbClr val="000099"/>
                </a:solidFill>
                <a:effectLst>
                  <a:outerShdw blurRad="38100" dist="38100" dir="2700000" algn="tl">
                    <a:srgbClr val="C0C0C0"/>
                  </a:outerShdw>
                </a:effectLst>
                <a:latin typeface="Arial" charset="0"/>
                <a:cs typeface="+mn-cs"/>
              </a:rPr>
              <a:t>Registro,Diretto, Indiretto tramite Registro, Indicizzato,SIB</a:t>
            </a:r>
            <a:endParaRPr lang="it-IT">
              <a:solidFill>
                <a:srgbClr val="000099"/>
              </a:solidFill>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cSld>
  <p:clrMapOvr>
    <a:masterClrMapping/>
  </p:clrMapOvr>
  <p:transition advTm="8982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 xmlns:a16="http://schemas.microsoft.com/office/drawing/2014/main" id="{9F60C493-08A7-41C6-BF9F-C740795865A3}"/>
              </a:ext>
            </a:extLst>
          </p:cNvPr>
          <p:cNvSpPr txBox="1"/>
          <p:nvPr/>
        </p:nvSpPr>
        <p:spPr>
          <a:xfrm>
            <a:off x="684213" y="115888"/>
            <a:ext cx="7559675" cy="708025"/>
          </a:xfrm>
          <a:prstGeom prst="rect">
            <a:avLst/>
          </a:prstGeom>
          <a:noFill/>
        </p:spPr>
        <p:txBody>
          <a:bodyPr>
            <a:spAutoFit/>
          </a:bodyPr>
          <a:lstStyle/>
          <a:p>
            <a:pPr>
              <a:defRPr/>
            </a:pPr>
            <a:r>
              <a:rPr lang="en-GB" dirty="0" err="1">
                <a:effectLst>
                  <a:outerShdw blurRad="38100" dist="38100" dir="2700000" algn="tl">
                    <a:srgbClr val="C0C0C0"/>
                  </a:outerShdw>
                </a:effectLst>
                <a:latin typeface="Arial" charset="0"/>
              </a:rPr>
              <a:t>Modalita</a:t>
            </a:r>
            <a:r>
              <a:rPr lang="en-GB" dirty="0">
                <a:effectLst>
                  <a:outerShdw blurRad="38100" dist="38100" dir="2700000" algn="tl">
                    <a:srgbClr val="C0C0C0"/>
                  </a:outerShdw>
                </a:effectLst>
                <a:latin typeface="Arial" charset="0"/>
              </a:rPr>
              <a:t>’ di </a:t>
            </a:r>
            <a:r>
              <a:rPr lang="en-GB" dirty="0" err="1">
                <a:effectLst>
                  <a:outerShdw blurRad="38100" dist="38100" dir="2700000" algn="tl">
                    <a:srgbClr val="C0C0C0"/>
                  </a:outerShdw>
                </a:effectLst>
                <a:latin typeface="Arial" charset="0"/>
              </a:rPr>
              <a:t>indirizzamento</a:t>
            </a:r>
            <a:r>
              <a:rPr lang="en-GB" dirty="0">
                <a:effectLst>
                  <a:outerShdw blurRad="38100" dist="38100" dir="2700000" algn="tl">
                    <a:srgbClr val="C0C0C0"/>
                  </a:outerShdw>
                </a:effectLst>
                <a:latin typeface="Arial" charset="0"/>
              </a:rPr>
              <a:t> del Core i7  in </a:t>
            </a:r>
            <a:r>
              <a:rPr lang="en-GB" dirty="0" err="1">
                <a:effectLst>
                  <a:outerShdw blurRad="38100" dist="38100" dir="2700000" algn="tl">
                    <a:srgbClr val="C0C0C0"/>
                  </a:outerShdw>
                </a:effectLst>
                <a:latin typeface="Arial" charset="0"/>
              </a:rPr>
              <a:t>modalità</a:t>
            </a:r>
            <a:r>
              <a:rPr lang="en-GB" dirty="0">
                <a:effectLst>
                  <a:outerShdw blurRad="38100" dist="38100" dir="2700000" algn="tl">
                    <a:srgbClr val="C0C0C0"/>
                  </a:outerShdw>
                </a:effectLst>
                <a:latin typeface="Arial" charset="0"/>
              </a:rPr>
              <a:t> 32 bit</a:t>
            </a:r>
            <a:endParaRPr lang="it-IT" dirty="0">
              <a:effectLst>
                <a:outerShdw blurRad="38100" dist="38100" dir="2700000" algn="tl">
                  <a:srgbClr val="C0C0C0"/>
                </a:outerShdw>
              </a:effectLst>
              <a:latin typeface="Arial" charset="0"/>
            </a:endParaRPr>
          </a:p>
          <a:p>
            <a:pPr>
              <a:defRPr/>
            </a:pPr>
            <a:endParaRPr lang="it-IT" dirty="0"/>
          </a:p>
        </p:txBody>
      </p:sp>
      <p:sp>
        <p:nvSpPr>
          <p:cNvPr id="58371" name="CasellaDiTesto 3">
            <a:extLst>
              <a:ext uri="{FF2B5EF4-FFF2-40B4-BE49-F238E27FC236}">
                <a16:creationId xmlns="" xmlns:a16="http://schemas.microsoft.com/office/drawing/2014/main" id="{F19C85B1-7A75-4921-9A3D-25A422203BC3}"/>
              </a:ext>
            </a:extLst>
          </p:cNvPr>
          <p:cNvSpPr txBox="1">
            <a:spLocks noChangeArrowheads="1"/>
          </p:cNvSpPr>
          <p:nvPr/>
        </p:nvSpPr>
        <p:spPr bwMode="auto">
          <a:xfrm>
            <a:off x="323850" y="823913"/>
            <a:ext cx="7777163" cy="1836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spcAft>
                <a:spcPts val="400"/>
              </a:spcAft>
              <a:buFontTx/>
              <a:buChar char="-"/>
            </a:pPr>
            <a:r>
              <a:rPr lang="it-IT" altLang="it-IT"/>
              <a:t>Indirizzamento immediato</a:t>
            </a:r>
          </a:p>
          <a:p>
            <a:pPr>
              <a:spcAft>
                <a:spcPts val="400"/>
              </a:spcAft>
              <a:buFontTx/>
              <a:buChar char="-"/>
            </a:pPr>
            <a:r>
              <a:rPr lang="it-IT" altLang="it-IT"/>
              <a:t>Indirizzamento tramite registro</a:t>
            </a:r>
          </a:p>
          <a:p>
            <a:pPr>
              <a:spcAft>
                <a:spcPts val="400"/>
              </a:spcAft>
              <a:buFontTx/>
              <a:buChar char="-"/>
            </a:pPr>
            <a:r>
              <a:rPr lang="it-IT" altLang="it-IT"/>
              <a:t>Indirizzamento diretto</a:t>
            </a:r>
          </a:p>
          <a:p>
            <a:pPr>
              <a:spcAft>
                <a:spcPts val="400"/>
              </a:spcAft>
              <a:buFontTx/>
              <a:buChar char="-"/>
            </a:pPr>
            <a:r>
              <a:rPr lang="it-IT" altLang="it-IT"/>
              <a:t>Indirizzamento indicizzato (E?X/EBP/ESP+Offset)</a:t>
            </a:r>
          </a:p>
          <a:p>
            <a:pPr>
              <a:spcAft>
                <a:spcPts val="400"/>
              </a:spcAft>
              <a:buFontTx/>
              <a:buChar char="-"/>
            </a:pPr>
            <a:r>
              <a:rPr lang="it-IT" altLang="it-IT"/>
              <a:t>Indirizzamento indicizzato esteso (SIB)</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143"/>
    </mc:Choice>
    <mc:Fallback>
      <p:transition spd="slow" advTm="201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80" name="Text Box 4">
            <a:extLst>
              <a:ext uri="{FF2B5EF4-FFF2-40B4-BE49-F238E27FC236}">
                <a16:creationId xmlns="" xmlns:a16="http://schemas.microsoft.com/office/drawing/2014/main" id="{CB3AA5DB-EFC2-4732-8E26-42A2FADAA805}"/>
              </a:ext>
            </a:extLst>
          </p:cNvPr>
          <p:cNvSpPr txBox="1">
            <a:spLocks noChangeArrowheads="1"/>
          </p:cNvSpPr>
          <p:nvPr/>
        </p:nvSpPr>
        <p:spPr bwMode="auto">
          <a:xfrm>
            <a:off x="2503488" y="28575"/>
            <a:ext cx="4179887" cy="461963"/>
          </a:xfrm>
          <a:prstGeom prst="rect">
            <a:avLst/>
          </a:prstGeom>
          <a:noFill/>
          <a:ln w="9525">
            <a:noFill/>
            <a:miter lim="800000"/>
            <a:headEnd/>
            <a:tailEnd/>
          </a:ln>
          <a:effectLst/>
        </p:spPr>
        <p:txBody>
          <a:bodyPr wrap="none">
            <a:spAutoFit/>
          </a:bodyPr>
          <a:lstStyle/>
          <a:p>
            <a:pPr algn="ctr">
              <a:defRPr/>
            </a:pPr>
            <a:r>
              <a:rPr lang="en-GB" sz="2400" dirty="0">
                <a:solidFill>
                  <a:srgbClr val="000099"/>
                </a:solidFill>
                <a:effectLst>
                  <a:outerShdw blurRad="38100" dist="38100" dir="2700000" algn="tl">
                    <a:srgbClr val="C0C0C0"/>
                  </a:outerShdw>
                </a:effectLst>
                <a:latin typeface="Arial" charset="0"/>
              </a:rPr>
              <a:t>Core i7: </a:t>
            </a:r>
            <a:r>
              <a:rPr lang="en-GB" sz="2400" dirty="0" err="1">
                <a:solidFill>
                  <a:srgbClr val="000099"/>
                </a:solidFill>
                <a:effectLst>
                  <a:outerShdw blurRad="38100" dist="38100" dir="2700000" algn="tl">
                    <a:srgbClr val="C0C0C0"/>
                  </a:outerShdw>
                </a:effectLst>
                <a:latin typeface="Arial" charset="0"/>
              </a:rPr>
              <a:t>Registri</a:t>
            </a:r>
            <a:r>
              <a:rPr lang="en-GB" sz="2400" dirty="0">
                <a:solidFill>
                  <a:srgbClr val="000099"/>
                </a:solidFill>
                <a:effectLst>
                  <a:outerShdw blurRad="38100" dist="38100" dir="2700000" algn="tl">
                    <a:srgbClr val="C0C0C0"/>
                  </a:outerShdw>
                </a:effectLst>
                <a:latin typeface="Arial" charset="0"/>
              </a:rPr>
              <a:t> </a:t>
            </a:r>
            <a:r>
              <a:rPr lang="en-GB" sz="2400" dirty="0" err="1">
                <a:solidFill>
                  <a:srgbClr val="000099"/>
                </a:solidFill>
                <a:effectLst>
                  <a:outerShdw blurRad="38100" dist="38100" dir="2700000" algn="tl">
                    <a:srgbClr val="C0C0C0"/>
                  </a:outerShdw>
                </a:effectLst>
                <a:latin typeface="Arial" charset="0"/>
              </a:rPr>
              <a:t>disponibili</a:t>
            </a:r>
            <a:endParaRPr lang="it-IT" sz="2400" dirty="0">
              <a:solidFill>
                <a:srgbClr val="000099"/>
              </a:solidFill>
              <a:effectLst>
                <a:outerShdw blurRad="38100" dist="38100" dir="2700000" algn="tl">
                  <a:srgbClr val="C0C0C0"/>
                </a:outerShdw>
              </a:effectLst>
              <a:latin typeface="Arial" charset="0"/>
            </a:endParaRPr>
          </a:p>
        </p:txBody>
      </p:sp>
      <p:pic>
        <p:nvPicPr>
          <p:cNvPr id="59395" name="Picture 5">
            <a:extLst>
              <a:ext uri="{FF2B5EF4-FFF2-40B4-BE49-F238E27FC236}">
                <a16:creationId xmlns="" xmlns:a16="http://schemas.microsoft.com/office/drawing/2014/main" id="{59B135D1-9F14-4106-8706-3A15A1A987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25" y="620713"/>
            <a:ext cx="5081588" cy="561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6182" name="Text Box 6">
            <a:extLst>
              <a:ext uri="{FF2B5EF4-FFF2-40B4-BE49-F238E27FC236}">
                <a16:creationId xmlns="" xmlns:a16="http://schemas.microsoft.com/office/drawing/2014/main" id="{017A04C8-65AC-4E97-B51F-55633C4DD23B}"/>
              </a:ext>
            </a:extLst>
          </p:cNvPr>
          <p:cNvSpPr txBox="1">
            <a:spLocks noChangeArrowheads="1"/>
          </p:cNvSpPr>
          <p:nvPr/>
        </p:nvSpPr>
        <p:spPr bwMode="auto">
          <a:xfrm>
            <a:off x="4816475" y="649288"/>
            <a:ext cx="4284663" cy="5883275"/>
          </a:xfrm>
          <a:prstGeom prst="rect">
            <a:avLst/>
          </a:prstGeom>
          <a:noFill/>
          <a:ln w="9525">
            <a:noFill/>
            <a:miter lim="800000"/>
            <a:headEnd/>
            <a:tailEnd/>
          </a:ln>
          <a:effectLst/>
        </p:spPr>
        <p:txBody>
          <a:bodyPr>
            <a:spAutoFit/>
          </a:bodyPr>
          <a:lstStyle/>
          <a:p>
            <a:pPr>
              <a:buFontTx/>
              <a:buChar char="•"/>
              <a:defRPr/>
            </a:pPr>
            <a:r>
              <a:rPr lang="en-GB">
                <a:effectLst>
                  <a:outerShdw blurRad="38100" dist="38100" dir="2700000" algn="tl">
                    <a:srgbClr val="C0C0C0"/>
                  </a:outerShdw>
                </a:effectLst>
                <a:latin typeface="Arial" charset="0"/>
              </a:rPr>
              <a:t>EAX registro aritmetico generale</a:t>
            </a:r>
          </a:p>
          <a:p>
            <a:pPr>
              <a:buFontTx/>
              <a:buChar char="•"/>
              <a:defRPr/>
            </a:pPr>
            <a:r>
              <a:rPr lang="en-GB">
                <a:effectLst>
                  <a:outerShdw blurRad="38100" dist="38100" dir="2700000" algn="tl">
                    <a:srgbClr val="C0C0C0"/>
                  </a:outerShdw>
                </a:effectLst>
                <a:latin typeface="Arial" charset="0"/>
              </a:rPr>
              <a:t>EBX usato come puntatore</a:t>
            </a:r>
          </a:p>
          <a:p>
            <a:pPr>
              <a:buFontTx/>
              <a:buChar char="•"/>
              <a:defRPr/>
            </a:pPr>
            <a:r>
              <a:rPr lang="en-GB">
                <a:effectLst>
                  <a:outerShdw blurRad="38100" dist="38100" dir="2700000" algn="tl">
                    <a:srgbClr val="C0C0C0"/>
                  </a:outerShdw>
                </a:effectLst>
                <a:latin typeface="Arial" charset="0"/>
              </a:rPr>
              <a:t>ECX usato nei cicli </a:t>
            </a:r>
          </a:p>
          <a:p>
            <a:pPr>
              <a:buFontTx/>
              <a:buChar char="•"/>
              <a:defRPr/>
            </a:pPr>
            <a:r>
              <a:rPr lang="en-GB">
                <a:effectLst>
                  <a:outerShdw blurRad="38100" dist="38100" dir="2700000" algn="tl">
                    <a:srgbClr val="C0C0C0"/>
                  </a:outerShdw>
                </a:effectLst>
                <a:latin typeface="Arial" charset="0"/>
              </a:rPr>
              <a:t>EDX usato nelle divisioni e moltiplicazioni insieme a EAX (prodotti e dividendi di 64 bit)</a:t>
            </a:r>
          </a:p>
          <a:p>
            <a:pPr>
              <a:defRPr/>
            </a:pPr>
            <a:endParaRPr lang="en-GB">
              <a:effectLst>
                <a:outerShdw blurRad="38100" dist="38100" dir="2700000" algn="tl">
                  <a:srgbClr val="C0C0C0"/>
                </a:outerShdw>
              </a:effectLst>
              <a:latin typeface="Arial" charset="0"/>
            </a:endParaRPr>
          </a:p>
          <a:p>
            <a:pPr>
              <a:defRPr/>
            </a:pPr>
            <a:r>
              <a:rPr lang="en-GB">
                <a:effectLst>
                  <a:outerShdw blurRad="38100" dist="38100" dir="2700000" algn="tl">
                    <a:srgbClr val="C0C0C0"/>
                  </a:outerShdw>
                </a:effectLst>
                <a:latin typeface="Arial" charset="0"/>
              </a:rPr>
              <a:t>Prefisso “E” = Esteso (a 32 bit, a partire dal 80386)</a:t>
            </a:r>
          </a:p>
          <a:p>
            <a:pPr>
              <a:defRPr/>
            </a:pPr>
            <a:endParaRPr lang="en-GB">
              <a:effectLst>
                <a:outerShdw blurRad="38100" dist="38100" dir="2700000" algn="tl">
                  <a:srgbClr val="C0C0C0"/>
                </a:outerShdw>
              </a:effectLst>
              <a:latin typeface="Arial" charset="0"/>
            </a:endParaRPr>
          </a:p>
          <a:p>
            <a:pPr>
              <a:buFontTx/>
              <a:buChar char="•"/>
              <a:defRPr/>
            </a:pPr>
            <a:r>
              <a:rPr lang="en-GB">
                <a:effectLst>
                  <a:outerShdw blurRad="38100" dist="38100" dir="2700000" algn="tl">
                    <a:srgbClr val="C0C0C0"/>
                  </a:outerShdw>
                </a:effectLst>
                <a:latin typeface="Arial" charset="0"/>
              </a:rPr>
              <a:t>ESI-EDI usati in istruzioni speciali di manipolazione di stringhe</a:t>
            </a:r>
          </a:p>
          <a:p>
            <a:pPr>
              <a:buFontTx/>
              <a:buChar char="•"/>
              <a:defRPr/>
            </a:pPr>
            <a:r>
              <a:rPr lang="en-GB">
                <a:effectLst>
                  <a:outerShdw blurRad="38100" dist="38100" dir="2700000" algn="tl">
                    <a:srgbClr val="C0C0C0"/>
                  </a:outerShdw>
                </a:effectLst>
                <a:latin typeface="Arial" charset="0"/>
              </a:rPr>
              <a:t>EBP = Base Pointer (simile a LV)</a:t>
            </a:r>
          </a:p>
          <a:p>
            <a:pPr>
              <a:buFontTx/>
              <a:buChar char="•"/>
              <a:defRPr/>
            </a:pPr>
            <a:r>
              <a:rPr lang="en-GB">
                <a:effectLst>
                  <a:outerShdw blurRad="38100" dist="38100" dir="2700000" algn="tl">
                    <a:srgbClr val="C0C0C0"/>
                  </a:outerShdw>
                </a:effectLst>
                <a:latin typeface="Arial" charset="0"/>
              </a:rPr>
              <a:t>ESP = Stack Pointer</a:t>
            </a:r>
          </a:p>
          <a:p>
            <a:pPr>
              <a:defRPr/>
            </a:pPr>
            <a:endParaRPr lang="en-GB">
              <a:effectLst>
                <a:outerShdw blurRad="38100" dist="38100" dir="2700000" algn="tl">
                  <a:srgbClr val="C0C0C0"/>
                </a:outerShdw>
              </a:effectLst>
              <a:latin typeface="Arial" charset="0"/>
            </a:endParaRPr>
          </a:p>
          <a:p>
            <a:pPr>
              <a:buFontTx/>
              <a:buChar char="•"/>
              <a:defRPr/>
            </a:pPr>
            <a:r>
              <a:rPr lang="en-GB">
                <a:effectLst>
                  <a:outerShdw blurRad="38100" dist="38100" dir="2700000" algn="tl">
                    <a:srgbClr val="C0C0C0"/>
                  </a:outerShdw>
                </a:effectLst>
                <a:latin typeface="Arial" charset="0"/>
              </a:rPr>
              <a:t>EIP = Instruction Pointer (PC)</a:t>
            </a:r>
          </a:p>
          <a:p>
            <a:pPr>
              <a:buFontTx/>
              <a:buChar char="•"/>
              <a:defRPr/>
            </a:pPr>
            <a:r>
              <a:rPr lang="en-GB">
                <a:effectLst>
                  <a:outerShdw blurRad="38100" dist="38100" dir="2700000" algn="tl">
                    <a:srgbClr val="C0C0C0"/>
                  </a:outerShdw>
                </a:effectLst>
                <a:latin typeface="Arial" charset="0"/>
              </a:rPr>
              <a:t>EFLAGS = Parola di stato (bit di condizione, bit di modo, …)</a:t>
            </a:r>
          </a:p>
        </p:txBody>
      </p:sp>
      <p:sp>
        <p:nvSpPr>
          <p:cNvPr id="306183" name="Text Box 7">
            <a:extLst>
              <a:ext uri="{FF2B5EF4-FFF2-40B4-BE49-F238E27FC236}">
                <a16:creationId xmlns="" xmlns:a16="http://schemas.microsoft.com/office/drawing/2014/main" id="{828A84E5-A0C3-4324-9C12-27FD69EAE313}"/>
              </a:ext>
            </a:extLst>
          </p:cNvPr>
          <p:cNvSpPr txBox="1">
            <a:spLocks noChangeArrowheads="1"/>
          </p:cNvSpPr>
          <p:nvPr/>
        </p:nvSpPr>
        <p:spPr bwMode="auto">
          <a:xfrm>
            <a:off x="107950" y="3325813"/>
            <a:ext cx="2447925" cy="2047875"/>
          </a:xfrm>
          <a:prstGeom prst="rect">
            <a:avLst/>
          </a:prstGeom>
          <a:noFill/>
          <a:ln w="9525">
            <a:noFill/>
            <a:miter lim="800000"/>
            <a:headEnd/>
            <a:tailEnd/>
          </a:ln>
          <a:effectLst/>
        </p:spPr>
        <p:txBody>
          <a:bodyPr>
            <a:spAutoFit/>
          </a:bodyPr>
          <a:lstStyle/>
          <a:p>
            <a:pPr>
              <a:defRPr/>
            </a:pPr>
            <a:r>
              <a:rPr lang="en-GB" sz="1600">
                <a:effectLst>
                  <a:outerShdw blurRad="38100" dist="38100" dir="2700000" algn="tl">
                    <a:srgbClr val="C0C0C0"/>
                  </a:outerShdw>
                </a:effectLst>
                <a:latin typeface="Arial" charset="0"/>
              </a:rPr>
              <a:t>CS-GS: in genere non </a:t>
            </a:r>
            <a:r>
              <a:rPr lang="en-US" sz="1600">
                <a:effectLst>
                  <a:outerShdw blurRad="38100" dist="38100" dir="2700000" algn="tl">
                    <a:srgbClr val="C0C0C0"/>
                  </a:outerShdw>
                </a:effectLst>
                <a:latin typeface="Arial" charset="0"/>
                <a:cs typeface="Arial" charset="0"/>
              </a:rPr>
              <a:t>usati. Servono quando si vogliono indirizzare diversi segmenti. Furono Introdotti per superare problemi di limitazione di spazio di indirizzamento.</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0607"/>
    </mc:Choice>
    <mc:Fallback>
      <p:transition spd="slow" advTm="906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 xmlns:a16="http://schemas.microsoft.com/office/drawing/2014/main" id="{E7A27A5F-C681-4B59-9466-08E1E6054DD0}"/>
              </a:ext>
            </a:extLst>
          </p:cNvPr>
          <p:cNvSpPr>
            <a:spLocks noChangeArrowheads="1"/>
          </p:cNvSpPr>
          <p:nvPr/>
        </p:nvSpPr>
        <p:spPr bwMode="auto">
          <a:xfrm>
            <a:off x="533400" y="0"/>
            <a:ext cx="822960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a:r>
              <a:rPr lang="en-GB" altLang="it-IT" sz="2400">
                <a:solidFill>
                  <a:srgbClr val="000099"/>
                </a:solidFill>
                <a:cs typeface="Times New Roman" panose="02020603050405020304" pitchFamily="18" charset="0"/>
              </a:rPr>
              <a:t>I registri del Core i7</a:t>
            </a:r>
          </a:p>
          <a:p>
            <a:pPr algn="ctr"/>
            <a:endParaRPr lang="en-GB" altLang="it-IT" sz="2400">
              <a:solidFill>
                <a:srgbClr val="000099"/>
              </a:solidFill>
              <a:cs typeface="Times New Roman" panose="02020603050405020304" pitchFamily="18" charset="0"/>
            </a:endParaRPr>
          </a:p>
          <a:p>
            <a:pPr algn="just">
              <a:lnSpc>
                <a:spcPct val="90000"/>
              </a:lnSpc>
              <a:spcBef>
                <a:spcPct val="20000"/>
              </a:spcBef>
              <a:buFontTx/>
              <a:buChar char="•"/>
            </a:pPr>
            <a:r>
              <a:rPr lang="it-IT" altLang="it-IT" sz="2400">
                <a:solidFill>
                  <a:srgbClr val="000099"/>
                </a:solidFill>
                <a:cs typeface="Times New Roman" panose="02020603050405020304" pitchFamily="18" charset="0"/>
              </a:rPr>
              <a:t> 4 registri da 32 bit di uso generale (EAX, EBX, ECX,</a:t>
            </a:r>
            <a:r>
              <a:rPr lang="en-GB" altLang="it-IT" sz="2400">
                <a:solidFill>
                  <a:srgbClr val="000099"/>
                </a:solidFill>
                <a:cs typeface="Times New Roman" panose="02020603050405020304" pitchFamily="18" charset="0"/>
              </a:rPr>
              <a:t> </a:t>
            </a:r>
            <a:r>
              <a:rPr lang="it-IT" altLang="it-IT" sz="2400">
                <a:solidFill>
                  <a:srgbClr val="000099"/>
                </a:solidFill>
                <a:cs typeface="Times New Roman" panose="02020603050405020304" pitchFamily="18" charset="0"/>
              </a:rPr>
              <a:t>EDX)</a:t>
            </a:r>
            <a:r>
              <a:rPr lang="en-GB" altLang="it-IT" sz="2400">
                <a:solidFill>
                  <a:srgbClr val="000099"/>
                </a:solidFill>
                <a:cs typeface="Times New Roman" panose="02020603050405020304" pitchFamily="18" charset="0"/>
              </a:rPr>
              <a:t>, c</a:t>
            </a:r>
            <a:r>
              <a:rPr lang="it-IT" altLang="it-IT" sz="2400">
                <a:solidFill>
                  <a:srgbClr val="000099"/>
                </a:solidFill>
                <a:cs typeface="Times New Roman" panose="02020603050405020304" pitchFamily="18" charset="0"/>
              </a:rPr>
              <a:t>iascuno </a:t>
            </a:r>
            <a:r>
              <a:rPr lang="en-GB" altLang="it-IT" sz="2400">
                <a:solidFill>
                  <a:srgbClr val="000099"/>
                </a:solidFill>
                <a:cs typeface="Times New Roman" panose="02020603050405020304" pitchFamily="18" charset="0"/>
              </a:rPr>
              <a:t>utilizzabile anche come registri </a:t>
            </a:r>
            <a:r>
              <a:rPr lang="it-IT" altLang="it-IT" sz="2400">
                <a:solidFill>
                  <a:srgbClr val="000099"/>
                </a:solidFill>
                <a:cs typeface="Times New Roman" panose="02020603050405020304" pitchFamily="18" charset="0"/>
              </a:rPr>
              <a:t>da 16 e 8 bit</a:t>
            </a:r>
            <a:r>
              <a:rPr lang="en-GB" altLang="it-IT" sz="2400">
                <a:solidFill>
                  <a:srgbClr val="000099"/>
                </a:solidFill>
                <a:cs typeface="Times New Roman" panose="02020603050405020304" pitchFamily="18" charset="0"/>
              </a:rPr>
              <a:t> (es. AX 16 bit, AH+AL 8 bit)</a:t>
            </a:r>
          </a:p>
          <a:p>
            <a:pPr algn="just">
              <a:lnSpc>
                <a:spcPct val="90000"/>
              </a:lnSpc>
              <a:spcBef>
                <a:spcPct val="20000"/>
              </a:spcBef>
              <a:buFontTx/>
              <a:buChar char="•"/>
            </a:pPr>
            <a:r>
              <a:rPr lang="it-IT" altLang="it-IT" sz="2400">
                <a:solidFill>
                  <a:srgbClr val="000099"/>
                </a:solidFill>
                <a:cs typeface="Times New Roman" panose="02020603050405020304" pitchFamily="18" charset="0"/>
              </a:rPr>
              <a:t> 4 registri da 32 bit usati come puntatori </a:t>
            </a:r>
            <a:r>
              <a:rPr lang="en-GB" altLang="it-IT" sz="2400">
                <a:solidFill>
                  <a:srgbClr val="000099"/>
                </a:solidFill>
                <a:cs typeface="Times New Roman" panose="02020603050405020304" pitchFamily="18" charset="0"/>
              </a:rPr>
              <a:t>	</a:t>
            </a:r>
            <a:endParaRPr lang="it-IT" altLang="it-IT" sz="2400">
              <a:solidFill>
                <a:srgbClr val="000099"/>
              </a:solidFill>
              <a:cs typeface="Times New Roman" panose="02020603050405020304" pitchFamily="18" charset="0"/>
            </a:endParaRPr>
          </a:p>
          <a:p>
            <a:pPr algn="just">
              <a:lnSpc>
                <a:spcPct val="90000"/>
              </a:lnSpc>
              <a:spcBef>
                <a:spcPct val="20000"/>
              </a:spcBef>
            </a:pPr>
            <a:r>
              <a:rPr lang="en-GB" altLang="it-IT" sz="2400">
                <a:solidFill>
                  <a:srgbClr val="000099"/>
                </a:solidFill>
                <a:cs typeface="Times New Roman" panose="02020603050405020304" pitchFamily="18" charset="0"/>
              </a:rPr>
              <a:t>  - </a:t>
            </a:r>
            <a:r>
              <a:rPr lang="it-IT" altLang="it-IT" sz="2400">
                <a:solidFill>
                  <a:srgbClr val="000099"/>
                </a:solidFill>
                <a:cs typeface="Times New Roman" panose="02020603050405020304" pitchFamily="18" charset="0"/>
              </a:rPr>
              <a:t>ESI – Source</a:t>
            </a:r>
          </a:p>
          <a:p>
            <a:pPr algn="just">
              <a:lnSpc>
                <a:spcPct val="90000"/>
              </a:lnSpc>
              <a:spcBef>
                <a:spcPct val="20000"/>
              </a:spcBef>
            </a:pPr>
            <a:r>
              <a:rPr lang="en-GB" altLang="it-IT" sz="2400">
                <a:solidFill>
                  <a:srgbClr val="000099"/>
                </a:solidFill>
                <a:cs typeface="Times New Roman" panose="02020603050405020304" pitchFamily="18" charset="0"/>
              </a:rPr>
              <a:t>  - </a:t>
            </a:r>
            <a:r>
              <a:rPr lang="it-IT" altLang="it-IT" sz="2400">
                <a:solidFill>
                  <a:srgbClr val="000099"/>
                </a:solidFill>
                <a:cs typeface="Times New Roman" panose="02020603050405020304" pitchFamily="18" charset="0"/>
              </a:rPr>
              <a:t>EDI – Destination</a:t>
            </a:r>
          </a:p>
          <a:p>
            <a:pPr algn="just">
              <a:lnSpc>
                <a:spcPct val="90000"/>
              </a:lnSpc>
              <a:spcBef>
                <a:spcPct val="20000"/>
              </a:spcBef>
            </a:pPr>
            <a:r>
              <a:rPr lang="en-GB" altLang="it-IT" sz="2400">
                <a:solidFill>
                  <a:srgbClr val="000099"/>
                </a:solidFill>
                <a:cs typeface="Times New Roman" panose="02020603050405020304" pitchFamily="18" charset="0"/>
              </a:rPr>
              <a:t>  - </a:t>
            </a:r>
            <a:r>
              <a:rPr lang="it-IT" altLang="it-IT" sz="2400">
                <a:solidFill>
                  <a:srgbClr val="000099"/>
                </a:solidFill>
                <a:cs typeface="Times New Roman" panose="02020603050405020304" pitchFamily="18" charset="0"/>
              </a:rPr>
              <a:t>EBP – Base</a:t>
            </a:r>
            <a:r>
              <a:rPr lang="en-GB" altLang="it-IT" sz="2400">
                <a:solidFill>
                  <a:srgbClr val="000099"/>
                </a:solidFill>
                <a:cs typeface="Times New Roman" panose="02020603050405020304" pitchFamily="18" charset="0"/>
              </a:rPr>
              <a:t> Pointer (analogo a LV di IJVM)</a:t>
            </a:r>
            <a:endParaRPr lang="it-IT" altLang="it-IT" sz="2400">
              <a:solidFill>
                <a:srgbClr val="000099"/>
              </a:solidFill>
              <a:cs typeface="Times New Roman" panose="02020603050405020304" pitchFamily="18" charset="0"/>
            </a:endParaRPr>
          </a:p>
          <a:p>
            <a:pPr algn="just">
              <a:lnSpc>
                <a:spcPct val="90000"/>
              </a:lnSpc>
              <a:spcBef>
                <a:spcPct val="20000"/>
              </a:spcBef>
            </a:pPr>
            <a:r>
              <a:rPr lang="en-GB" altLang="it-IT" sz="2400">
                <a:solidFill>
                  <a:srgbClr val="000099"/>
                </a:solidFill>
                <a:cs typeface="Times New Roman" panose="02020603050405020304" pitchFamily="18" charset="0"/>
              </a:rPr>
              <a:t>  - </a:t>
            </a:r>
            <a:r>
              <a:rPr lang="it-IT" altLang="it-IT" sz="2400">
                <a:solidFill>
                  <a:srgbClr val="000099"/>
                </a:solidFill>
                <a:cs typeface="Times New Roman" panose="02020603050405020304" pitchFamily="18" charset="0"/>
              </a:rPr>
              <a:t>ESP – Stack</a:t>
            </a:r>
            <a:r>
              <a:rPr lang="en-GB" altLang="it-IT" sz="2400">
                <a:solidFill>
                  <a:srgbClr val="000099"/>
                </a:solidFill>
                <a:cs typeface="Times New Roman" panose="02020603050405020304" pitchFamily="18" charset="0"/>
              </a:rPr>
              <a:t> Pointer</a:t>
            </a:r>
            <a:endParaRPr lang="it-IT" altLang="it-IT" sz="2400">
              <a:solidFill>
                <a:srgbClr val="000099"/>
              </a:solidFill>
              <a:cs typeface="Times New Roman" panose="02020603050405020304" pitchFamily="18" charset="0"/>
            </a:endParaRPr>
          </a:p>
          <a:p>
            <a:pPr algn="just">
              <a:lnSpc>
                <a:spcPct val="90000"/>
              </a:lnSpc>
              <a:spcBef>
                <a:spcPct val="20000"/>
              </a:spcBef>
              <a:buFontTx/>
              <a:buChar char="•"/>
            </a:pPr>
            <a:r>
              <a:rPr lang="en-GB" altLang="it-IT" sz="2400">
                <a:solidFill>
                  <a:srgbClr val="000099"/>
                </a:solidFill>
                <a:cs typeface="Times New Roman" panose="02020603050405020304" pitchFamily="18" charset="0"/>
              </a:rPr>
              <a:t>  </a:t>
            </a:r>
            <a:r>
              <a:rPr lang="it-IT" altLang="it-IT" sz="2400">
                <a:solidFill>
                  <a:srgbClr val="000099"/>
                </a:solidFill>
                <a:cs typeface="Times New Roman" panose="02020603050405020304" pitchFamily="18" charset="0"/>
              </a:rPr>
              <a:t>6 registri da 16 bit per l’uso dei segmenti (importanti quando la capacità di indirizzamento era limitata</a:t>
            </a:r>
            <a:r>
              <a:rPr lang="en-GB" altLang="it-IT" sz="2400">
                <a:solidFill>
                  <a:srgbClr val="000099"/>
                </a:solidFill>
                <a:cs typeface="Times New Roman" panose="02020603050405020304" pitchFamily="18" charset="0"/>
              </a:rPr>
              <a:t>, ora poco usati</a:t>
            </a:r>
            <a:r>
              <a:rPr lang="it-IT" altLang="it-IT" sz="2400">
                <a:solidFill>
                  <a:srgbClr val="000099"/>
                </a:solidFill>
                <a:cs typeface="Times New Roman" panose="02020603050405020304" pitchFamily="18" charset="0"/>
              </a:rPr>
              <a:t>)</a:t>
            </a:r>
          </a:p>
          <a:p>
            <a:pPr algn="just">
              <a:lnSpc>
                <a:spcPct val="90000"/>
              </a:lnSpc>
              <a:spcBef>
                <a:spcPct val="20000"/>
              </a:spcBef>
              <a:buFontTx/>
              <a:buChar char="•"/>
            </a:pPr>
            <a:r>
              <a:rPr lang="en-GB" altLang="it-IT" sz="2400">
                <a:solidFill>
                  <a:srgbClr val="000099"/>
                </a:solidFill>
                <a:cs typeface="Times New Roman" panose="02020603050405020304" pitchFamily="18" charset="0"/>
              </a:rPr>
              <a:t> </a:t>
            </a:r>
            <a:r>
              <a:rPr lang="it-IT" altLang="it-IT" sz="2400">
                <a:solidFill>
                  <a:srgbClr val="000099"/>
                </a:solidFill>
                <a:cs typeface="Times New Roman" panose="02020603050405020304" pitchFamily="18" charset="0"/>
              </a:rPr>
              <a:t>1 registro  da 32 bit come Program Counter (</a:t>
            </a:r>
            <a:r>
              <a:rPr lang="en-GB" altLang="it-IT" sz="2400">
                <a:solidFill>
                  <a:srgbClr val="000099"/>
                </a:solidFill>
                <a:cs typeface="Times New Roman" panose="02020603050405020304" pitchFamily="18" charset="0"/>
              </a:rPr>
              <a:t>dett</a:t>
            </a:r>
            <a:r>
              <a:rPr lang="it-IT" altLang="it-IT" sz="2400">
                <a:solidFill>
                  <a:srgbClr val="000099"/>
                </a:solidFill>
                <a:cs typeface="Times New Roman" panose="02020603050405020304" pitchFamily="18" charset="0"/>
              </a:rPr>
              <a:t>o Instruction 	Pointer)</a:t>
            </a:r>
          </a:p>
          <a:p>
            <a:pPr algn="just">
              <a:lnSpc>
                <a:spcPct val="90000"/>
              </a:lnSpc>
              <a:spcBef>
                <a:spcPct val="20000"/>
              </a:spcBef>
              <a:buFontTx/>
              <a:buChar char="•"/>
            </a:pPr>
            <a:r>
              <a:rPr lang="en-GB" altLang="it-IT" sz="2400">
                <a:solidFill>
                  <a:srgbClr val="000099"/>
                </a:solidFill>
                <a:cs typeface="Times New Roman" panose="02020603050405020304" pitchFamily="18" charset="0"/>
              </a:rPr>
              <a:t> </a:t>
            </a:r>
            <a:r>
              <a:rPr lang="it-IT" altLang="it-IT" sz="2400">
                <a:solidFill>
                  <a:srgbClr val="000099"/>
                </a:solidFill>
                <a:cs typeface="Times New Roman" panose="02020603050405020304" pitchFamily="18" charset="0"/>
              </a:rPr>
              <a:t>1 registro da 32 bit per la PSW</a:t>
            </a:r>
            <a:endParaRPr lang="en-GB" altLang="it-IT" sz="2400">
              <a:solidFill>
                <a:srgbClr val="000099"/>
              </a:solidFill>
              <a:cs typeface="Times New Roman" panose="02020603050405020304" pitchFamily="18"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4283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Text Box 2">
            <a:extLst>
              <a:ext uri="{FF2B5EF4-FFF2-40B4-BE49-F238E27FC236}">
                <a16:creationId xmlns="" xmlns:a16="http://schemas.microsoft.com/office/drawing/2014/main" id="{3179472E-2CAC-4E22-A324-8A4161118B83}"/>
              </a:ext>
            </a:extLst>
          </p:cNvPr>
          <p:cNvSpPr txBox="1">
            <a:spLocks noChangeArrowheads="1"/>
          </p:cNvSpPr>
          <p:nvPr/>
        </p:nvSpPr>
        <p:spPr bwMode="auto">
          <a:xfrm>
            <a:off x="661988" y="76200"/>
            <a:ext cx="7467600" cy="1016000"/>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Il </a:t>
            </a:r>
            <a:r>
              <a:rPr lang="en-GB" dirty="0" err="1">
                <a:solidFill>
                  <a:srgbClr val="000099"/>
                </a:solidFill>
                <a:effectLst>
                  <a:outerShdw blurRad="38100" dist="38100" dir="2700000" algn="tl">
                    <a:srgbClr val="C0C0C0"/>
                  </a:outerShdw>
                </a:effectLst>
                <a:latin typeface="Arial" charset="0"/>
                <a:cs typeface="+mn-cs"/>
              </a:rPr>
              <a:t>livello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della</a:t>
            </a:r>
            <a:r>
              <a:rPr lang="en-GB" dirty="0">
                <a:solidFill>
                  <a:srgbClr val="000099"/>
                </a:solidFill>
                <a:effectLst>
                  <a:outerShdw blurRad="38100" dist="38100" dir="2700000" algn="tl">
                    <a:srgbClr val="C0C0C0"/>
                  </a:outerShdw>
                </a:effectLst>
                <a:latin typeface="Arial" charset="0"/>
                <a:cs typeface="+mn-cs"/>
              </a:rPr>
              <a:t> Instruction Set Architecture</a:t>
            </a:r>
          </a:p>
          <a:p>
            <a:pPr algn="ctr">
              <a:defRPr/>
            </a:pPr>
            <a:r>
              <a:rPr lang="en-GB" dirty="0" err="1">
                <a:effectLst>
                  <a:outerShdw blurRad="38100" dist="38100" dir="2700000" algn="tl">
                    <a:srgbClr val="C0C0C0"/>
                  </a:outerShdw>
                </a:effectLst>
                <a:latin typeface="Arial" charset="0"/>
                <a:cs typeface="+mn-cs"/>
              </a:rPr>
              <a:t>Modalita</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a:t>
            </a:r>
            <a:r>
              <a:rPr lang="en-GB" dirty="0">
                <a:effectLst>
                  <a:outerShdw blurRad="38100" dist="38100" dir="2700000" algn="tl">
                    <a:srgbClr val="C0C0C0"/>
                  </a:outerShdw>
                </a:effectLst>
                <a:latin typeface="Arial" charset="0"/>
                <a:cs typeface="+mn-cs"/>
              </a:rPr>
              <a:t> Core i7 (</a:t>
            </a:r>
            <a:r>
              <a:rPr lang="en-GB" dirty="0" err="1">
                <a:effectLst>
                  <a:outerShdw blurRad="38100" dist="38100" dir="2700000" algn="tl">
                    <a:srgbClr val="C0C0C0"/>
                  </a:outerShdw>
                </a:effectLst>
                <a:latin typeface="Arial" charset="0"/>
                <a:cs typeface="+mn-cs"/>
              </a:rPr>
              <a:t>uguale</a:t>
            </a:r>
            <a:r>
              <a:rPr lang="en-GB" dirty="0">
                <a:effectLst>
                  <a:outerShdw blurRad="38100" dist="38100" dir="2700000" algn="tl">
                    <a:srgbClr val="C0C0C0"/>
                  </a:outerShdw>
                </a:effectLst>
                <a:latin typeface="Arial" charset="0"/>
                <a:cs typeface="+mn-cs"/>
              </a:rPr>
              <a:t> al Pentium 4)</a:t>
            </a:r>
            <a:endParaRPr lang="it-IT" dirty="0">
              <a:effectLst>
                <a:outerShdw blurRad="38100" dist="38100" dir="2700000" algn="tl">
                  <a:srgbClr val="C0C0C0"/>
                </a:outerShdw>
              </a:effectLst>
              <a:latin typeface="Arial" charset="0"/>
              <a:cs typeface="+mn-cs"/>
            </a:endParaRPr>
          </a:p>
          <a:p>
            <a:pPr algn="ctr">
              <a:defRPr/>
            </a:pPr>
            <a:endParaRPr lang="it-IT" dirty="0">
              <a:solidFill>
                <a:srgbClr val="000099"/>
              </a:solidFill>
              <a:effectLst>
                <a:outerShdw blurRad="38100" dist="38100" dir="2700000" algn="tl">
                  <a:srgbClr val="C0C0C0"/>
                </a:outerShdw>
              </a:effectLst>
              <a:latin typeface="Arial" charset="0"/>
              <a:cs typeface="+mn-cs"/>
            </a:endParaRPr>
          </a:p>
        </p:txBody>
      </p:sp>
      <p:pic>
        <p:nvPicPr>
          <p:cNvPr id="61443" name="Picture 4" descr="ModIndPentiumII">
            <a:extLst>
              <a:ext uri="{FF2B5EF4-FFF2-40B4-BE49-F238E27FC236}">
                <a16:creationId xmlns="" xmlns:a16="http://schemas.microsoft.com/office/drawing/2014/main" id="{B7C42E4E-6EF8-46A5-BDED-BF5078E1D1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 y="785813"/>
            <a:ext cx="7848600" cy="324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4437" name="Text Box 5">
            <a:extLst>
              <a:ext uri="{FF2B5EF4-FFF2-40B4-BE49-F238E27FC236}">
                <a16:creationId xmlns="" xmlns:a16="http://schemas.microsoft.com/office/drawing/2014/main" id="{D0B59FF8-D165-46D9-84F8-852A1E35B43B}"/>
              </a:ext>
            </a:extLst>
          </p:cNvPr>
          <p:cNvSpPr txBox="1">
            <a:spLocks noChangeArrowheads="1"/>
          </p:cNvSpPr>
          <p:nvPr/>
        </p:nvSpPr>
        <p:spPr bwMode="auto">
          <a:xfrm>
            <a:off x="228600" y="4138613"/>
            <a:ext cx="8864600" cy="1006475"/>
          </a:xfrm>
          <a:prstGeom prst="rect">
            <a:avLst/>
          </a:prstGeom>
          <a:noFill/>
          <a:ln w="9525">
            <a:noFill/>
            <a:miter lim="800000"/>
            <a:headEnd/>
            <a:tailEnd/>
          </a:ln>
          <a:effectLst/>
        </p:spPr>
        <p:txBody>
          <a:bodyPr wrap="none">
            <a:spAutoFit/>
          </a:bodyPr>
          <a:lstStyle/>
          <a:p>
            <a:pPr>
              <a:defRPr/>
            </a:pPr>
            <a:r>
              <a:rPr lang="en-GB" i="1" dirty="0" err="1">
                <a:effectLst>
                  <a:outerShdw blurRad="38100" dist="38100" dir="2700000" algn="tl">
                    <a:srgbClr val="C0C0C0"/>
                  </a:outerShdw>
                </a:effectLst>
                <a:latin typeface="Arial" charset="0"/>
                <a:cs typeface="+mn-cs"/>
              </a:rPr>
              <a:t>Irregolare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sia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perché</a:t>
            </a:r>
            <a:r>
              <a:rPr lang="en-GB" dirty="0">
                <a:effectLst>
                  <a:outerShdw blurRad="38100" dist="38100" dir="2700000" algn="tl">
                    <a:srgbClr val="C0C0C0"/>
                  </a:outerShdw>
                </a:effectLst>
                <a:latin typeface="Arial" charset="0"/>
                <a:cs typeface="+mn-cs"/>
              </a:rPr>
              <a:t> non </a:t>
            </a:r>
            <a:r>
              <a:rPr lang="en-GB" dirty="0" err="1">
                <a:effectLst>
                  <a:outerShdw blurRad="38100" dist="38100" dir="2700000" algn="tl">
                    <a:srgbClr val="C0C0C0"/>
                  </a:outerShdw>
                </a:effectLst>
                <a:latin typeface="Arial" charset="0"/>
                <a:cs typeface="+mn-cs"/>
              </a:rPr>
              <a:t>si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possono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scegliere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tutte</a:t>
            </a:r>
            <a:r>
              <a:rPr lang="en-GB" dirty="0">
                <a:effectLst>
                  <a:outerShdw blurRad="38100" dist="38100" dir="2700000" algn="tl">
                    <a:srgbClr val="C0C0C0"/>
                  </a:outerShdw>
                </a:effectLst>
                <a:latin typeface="Arial" charset="0"/>
                <a:cs typeface="+mn-cs"/>
              </a:rPr>
              <a:t> le </a:t>
            </a:r>
            <a:r>
              <a:rPr lang="en-GB" dirty="0" err="1">
                <a:effectLst>
                  <a:outerShdw blurRad="38100" dist="38100" dir="2700000" algn="tl">
                    <a:srgbClr val="C0C0C0"/>
                  </a:outerShdw>
                </a:effectLst>
                <a:latin typeface="Arial" charset="0"/>
                <a:cs typeface="+mn-cs"/>
              </a:rPr>
              <a:t>modalità</a:t>
            </a:r>
            <a:r>
              <a:rPr lang="en-GB" dirty="0">
                <a:effectLst>
                  <a:outerShdw blurRad="38100" dist="38100" dir="2700000" algn="tl">
                    <a:srgbClr val="C0C0C0"/>
                  </a:outerShdw>
                </a:effectLst>
                <a:latin typeface="Arial" charset="0"/>
                <a:cs typeface="+mn-cs"/>
              </a:rPr>
              <a:t> in </a:t>
            </a:r>
            <a:r>
              <a:rPr lang="en-GB" dirty="0" err="1">
                <a:effectLst>
                  <a:outerShdw blurRad="38100" dist="38100" dir="2700000" algn="tl">
                    <a:srgbClr val="C0C0C0"/>
                  </a:outerShdw>
                </a:effectLst>
                <a:latin typeface="Arial" charset="0"/>
                <a:cs typeface="+mn-cs"/>
              </a:rPr>
              <a:t>tutte</a:t>
            </a:r>
            <a:endParaRPr lang="en-GB" dirty="0">
              <a:effectLst>
                <a:outerShdw blurRad="38100" dist="38100" dir="2700000" algn="tl">
                  <a:srgbClr val="C0C0C0"/>
                </a:outerShdw>
              </a:effectLst>
              <a:latin typeface="Arial" charset="0"/>
              <a:cs typeface="+mn-cs"/>
            </a:endParaRPr>
          </a:p>
          <a:p>
            <a:pPr>
              <a:defRPr/>
            </a:pPr>
            <a:r>
              <a:rPr lang="en-GB" dirty="0">
                <a:effectLst>
                  <a:outerShdw blurRad="38100" dist="38100" dir="2700000" algn="tl">
                    <a:srgbClr val="C0C0C0"/>
                  </a:outerShdw>
                </a:effectLst>
                <a:latin typeface="Arial" charset="0"/>
                <a:cs typeface="+mn-cs"/>
              </a:rPr>
              <a:t>le </a:t>
            </a:r>
            <a:r>
              <a:rPr lang="en-GB" dirty="0" err="1">
                <a:effectLst>
                  <a:outerShdw blurRad="38100" dist="38100" dir="2700000" algn="tl">
                    <a:srgbClr val="C0C0C0"/>
                  </a:outerShdw>
                </a:effectLst>
                <a:latin typeface="Arial" charset="0"/>
                <a:cs typeface="+mn-cs"/>
              </a:rPr>
              <a:t>istruzioni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che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prevedano</a:t>
            </a:r>
            <a:r>
              <a:rPr lang="en-GB" dirty="0">
                <a:effectLst>
                  <a:outerShdw blurRad="38100" dist="38100" dir="2700000" algn="tl">
                    <a:srgbClr val="C0C0C0"/>
                  </a:outerShdw>
                </a:effectLst>
                <a:latin typeface="Arial" charset="0"/>
                <a:cs typeface="+mn-cs"/>
              </a:rPr>
              <a:t> operandi), </a:t>
            </a:r>
            <a:r>
              <a:rPr lang="en-GB" dirty="0" err="1">
                <a:effectLst>
                  <a:outerShdw blurRad="38100" dist="38100" dir="2700000" algn="tl">
                    <a:srgbClr val="C0C0C0"/>
                  </a:outerShdw>
                </a:effectLst>
                <a:latin typeface="Arial" charset="0"/>
                <a:cs typeface="+mn-cs"/>
              </a:rPr>
              <a:t>sia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perché</a:t>
            </a:r>
            <a:r>
              <a:rPr lang="en-GB" dirty="0">
                <a:effectLst>
                  <a:outerShdw blurRad="38100" dist="38100" dir="2700000" algn="tl">
                    <a:srgbClr val="C0C0C0"/>
                  </a:outerShdw>
                </a:effectLst>
                <a:latin typeface="Arial" charset="0"/>
                <a:cs typeface="+mn-cs"/>
              </a:rPr>
              <a:t> non </a:t>
            </a:r>
            <a:r>
              <a:rPr lang="en-GB" dirty="0" err="1">
                <a:effectLst>
                  <a:outerShdw blurRad="38100" dist="38100" dir="2700000" algn="tl">
                    <a:srgbClr val="C0C0C0"/>
                  </a:outerShdw>
                </a:effectLst>
                <a:latin typeface="Arial" charset="0"/>
                <a:cs typeface="+mn-cs"/>
              </a:rPr>
              <a:t>tutte</a:t>
            </a:r>
            <a:r>
              <a:rPr lang="en-GB" dirty="0">
                <a:effectLst>
                  <a:outerShdw blurRad="38100" dist="38100" dir="2700000" algn="tl">
                    <a:srgbClr val="C0C0C0"/>
                  </a:outerShdw>
                </a:effectLst>
                <a:latin typeface="Arial" charset="0"/>
                <a:cs typeface="+mn-cs"/>
              </a:rPr>
              <a:t> le </a:t>
            </a:r>
            <a:r>
              <a:rPr lang="en-GB" dirty="0" err="1">
                <a:effectLst>
                  <a:outerShdw blurRad="38100" dist="38100" dir="2700000" algn="tl">
                    <a:srgbClr val="C0C0C0"/>
                  </a:outerShdw>
                </a:effectLst>
                <a:latin typeface="Arial" charset="0"/>
                <a:cs typeface="+mn-cs"/>
              </a:rPr>
              <a:t>modalità</a:t>
            </a:r>
            <a:endParaRPr lang="en-GB" dirty="0">
              <a:effectLst>
                <a:outerShdw blurRad="38100" dist="38100" dir="2700000" algn="tl">
                  <a:srgbClr val="C0C0C0"/>
                </a:outerShdw>
              </a:effectLst>
              <a:latin typeface="Arial" charset="0"/>
              <a:cs typeface="+mn-cs"/>
            </a:endParaRPr>
          </a:p>
          <a:p>
            <a:pPr>
              <a:defRPr/>
            </a:pPr>
            <a:r>
              <a:rPr lang="en-GB" dirty="0" err="1">
                <a:effectLst>
                  <a:outerShdw blurRad="38100" dist="38100" dir="2700000" algn="tl">
                    <a:srgbClr val="C0C0C0"/>
                  </a:outerShdw>
                </a:effectLst>
                <a:latin typeface="Arial" charset="0"/>
                <a:cs typeface="+mn-cs"/>
              </a:rPr>
              <a:t>si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applicano</a:t>
            </a:r>
            <a:r>
              <a:rPr lang="en-GB" dirty="0">
                <a:effectLst>
                  <a:outerShdw blurRad="38100" dist="38100" dir="2700000" algn="tl">
                    <a:srgbClr val="C0C0C0"/>
                  </a:outerShdw>
                </a:effectLst>
                <a:latin typeface="Arial" charset="0"/>
                <a:cs typeface="+mn-cs"/>
              </a:rPr>
              <a:t> a </a:t>
            </a:r>
            <a:r>
              <a:rPr lang="en-GB" dirty="0" err="1">
                <a:effectLst>
                  <a:outerShdw blurRad="38100" dist="38100" dir="2700000" algn="tl">
                    <a:srgbClr val="C0C0C0"/>
                  </a:outerShdw>
                </a:effectLst>
                <a:latin typeface="Arial" charset="0"/>
                <a:cs typeface="+mn-cs"/>
              </a:rPr>
              <a:t>tutti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registri</a:t>
            </a:r>
            <a:endParaRPr lang="it-IT" dirty="0">
              <a:effectLst>
                <a:outerShdw blurRad="38100" dist="38100" dir="2700000" algn="tl">
                  <a:srgbClr val="C0C0C0"/>
                </a:outerShdw>
              </a:effectLst>
              <a:latin typeface="Arial" charset="0"/>
              <a:cs typeface="+mn-cs"/>
            </a:endParaRPr>
          </a:p>
        </p:txBody>
      </p:sp>
      <p:sp>
        <p:nvSpPr>
          <p:cNvPr id="274438" name="Text Box 6">
            <a:extLst>
              <a:ext uri="{FF2B5EF4-FFF2-40B4-BE49-F238E27FC236}">
                <a16:creationId xmlns="" xmlns:a16="http://schemas.microsoft.com/office/drawing/2014/main" id="{10C10B2D-7D51-4362-9561-E7EBBF03B992}"/>
              </a:ext>
            </a:extLst>
          </p:cNvPr>
          <p:cNvSpPr txBox="1">
            <a:spLocks noChangeArrowheads="1"/>
          </p:cNvSpPr>
          <p:nvPr/>
        </p:nvSpPr>
        <p:spPr bwMode="auto">
          <a:xfrm>
            <a:off x="279400" y="5205413"/>
            <a:ext cx="4841875" cy="10064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SIB = </a:t>
            </a:r>
            <a:r>
              <a:rPr lang="en-GB">
                <a:solidFill>
                  <a:srgbClr val="FF0000"/>
                </a:solidFill>
                <a:effectLst>
                  <a:outerShdw blurRad="38100" dist="38100" dir="2700000" algn="tl">
                    <a:srgbClr val="C0C0C0"/>
                  </a:outerShdw>
                </a:effectLst>
                <a:latin typeface="Arial" charset="0"/>
                <a:cs typeface="+mn-cs"/>
              </a:rPr>
              <a:t>Scale</a:t>
            </a:r>
            <a:r>
              <a:rPr lang="en-GB">
                <a:effectLst>
                  <a:outerShdw blurRad="38100" dist="38100" dir="2700000" algn="tl">
                    <a:srgbClr val="C0C0C0"/>
                  </a:outerShdw>
                </a:effectLst>
                <a:latin typeface="Arial" charset="0"/>
                <a:cs typeface="+mn-cs"/>
              </a:rPr>
              <a:t> </a:t>
            </a:r>
            <a:r>
              <a:rPr lang="en-GB">
                <a:solidFill>
                  <a:srgbClr val="FF66FF"/>
                </a:solidFill>
                <a:effectLst>
                  <a:outerShdw blurRad="38100" dist="38100" dir="2700000" algn="tl">
                    <a:srgbClr val="C0C0C0"/>
                  </a:outerShdw>
                </a:effectLst>
                <a:latin typeface="Arial" charset="0"/>
                <a:cs typeface="+mn-cs"/>
              </a:rPr>
              <a:t>Index</a:t>
            </a:r>
            <a:r>
              <a:rPr lang="en-GB">
                <a:effectLst>
                  <a:outerShdw blurRad="38100" dist="38100" dir="2700000" algn="tl">
                    <a:srgbClr val="C0C0C0"/>
                  </a:outerShdw>
                </a:effectLst>
                <a:latin typeface="Arial" charset="0"/>
                <a:cs typeface="+mn-cs"/>
              </a:rPr>
              <a:t> </a:t>
            </a:r>
            <a:r>
              <a:rPr lang="en-GB">
                <a:solidFill>
                  <a:srgbClr val="006600"/>
                </a:solidFill>
                <a:effectLst>
                  <a:outerShdw blurRad="38100" dist="38100" dir="2700000" algn="tl">
                    <a:srgbClr val="C0C0C0"/>
                  </a:outerShdw>
                </a:effectLst>
                <a:latin typeface="Arial" charset="0"/>
                <a:cs typeface="+mn-cs"/>
              </a:rPr>
              <a:t>Base</a:t>
            </a:r>
            <a:r>
              <a:rPr lang="en-GB">
                <a:effectLst>
                  <a:outerShdw blurRad="38100" dist="38100" dir="2700000" algn="tl">
                    <a:srgbClr val="C0C0C0"/>
                  </a:outerShdw>
                </a:effectLst>
                <a:latin typeface="Arial" charset="0"/>
                <a:cs typeface="+mn-cs"/>
              </a:rPr>
              <a:t>  + </a:t>
            </a:r>
            <a:r>
              <a:rPr lang="en-GB">
                <a:solidFill>
                  <a:srgbClr val="FFFF00"/>
                </a:solidFill>
                <a:effectLst>
                  <a:outerShdw blurRad="38100" dist="38100" dir="2700000" algn="tl">
                    <a:srgbClr val="C0C0C0"/>
                  </a:outerShdw>
                </a:effectLst>
                <a:latin typeface="Arial" charset="0"/>
                <a:cs typeface="+mn-cs"/>
              </a:rPr>
              <a:t>Offset8</a:t>
            </a:r>
          </a:p>
          <a:p>
            <a:pPr>
              <a:defRPr/>
            </a:pPr>
            <a:r>
              <a:rPr lang="en-GB">
                <a:effectLst>
                  <a:outerShdw blurRad="38100" dist="38100" dir="2700000" algn="tl">
                    <a:srgbClr val="C0C0C0"/>
                  </a:outerShdw>
                </a:effectLst>
                <a:latin typeface="Arial" charset="0"/>
                <a:cs typeface="+mn-cs"/>
              </a:rPr>
              <a:t>MOD = 01, R/M = 100, SIB = </a:t>
            </a:r>
            <a:r>
              <a:rPr lang="en-GB">
                <a:solidFill>
                  <a:srgbClr val="FF0000"/>
                </a:solidFill>
                <a:effectLst>
                  <a:outerShdw blurRad="38100" dist="38100" dir="2700000" algn="tl">
                    <a:srgbClr val="C0C0C0"/>
                  </a:outerShdw>
                </a:effectLst>
                <a:latin typeface="Arial" charset="0"/>
                <a:cs typeface="+mn-cs"/>
              </a:rPr>
              <a:t>4</a:t>
            </a:r>
            <a:r>
              <a:rPr lang="en-GB">
                <a:effectLst>
                  <a:outerShdw blurRad="38100" dist="38100" dir="2700000" algn="tl">
                    <a:srgbClr val="C0C0C0"/>
                  </a:outerShdw>
                </a:effectLst>
                <a:latin typeface="Arial" charset="0"/>
                <a:cs typeface="+mn-cs"/>
              </a:rPr>
              <a:t>,</a:t>
            </a:r>
            <a:r>
              <a:rPr lang="en-GB">
                <a:solidFill>
                  <a:srgbClr val="FF66FF"/>
                </a:solidFill>
                <a:effectLst>
                  <a:outerShdw blurRad="38100" dist="38100" dir="2700000" algn="tl">
                    <a:srgbClr val="C0C0C0"/>
                  </a:outerShdw>
                </a:effectLst>
                <a:latin typeface="Arial" charset="0"/>
                <a:cs typeface="+mn-cs"/>
              </a:rPr>
              <a:t>EAX</a:t>
            </a:r>
            <a:r>
              <a:rPr lang="en-GB">
                <a:effectLst>
                  <a:outerShdw blurRad="38100" dist="38100" dir="2700000" algn="tl">
                    <a:srgbClr val="C0C0C0"/>
                  </a:outerShdw>
                </a:effectLst>
                <a:latin typeface="Arial" charset="0"/>
                <a:cs typeface="+mn-cs"/>
              </a:rPr>
              <a:t>,</a:t>
            </a:r>
            <a:r>
              <a:rPr lang="en-GB">
                <a:solidFill>
                  <a:srgbClr val="006600"/>
                </a:solidFill>
                <a:effectLst>
                  <a:outerShdw blurRad="38100" dist="38100" dir="2700000" algn="tl">
                    <a:srgbClr val="C0C0C0"/>
                  </a:outerShdw>
                </a:effectLst>
                <a:latin typeface="Arial" charset="0"/>
                <a:cs typeface="+mn-cs"/>
              </a:rPr>
              <a:t>EBP</a:t>
            </a:r>
          </a:p>
          <a:p>
            <a:pPr>
              <a:defRPr/>
            </a:pPr>
            <a:r>
              <a:rPr lang="en-GB">
                <a:effectLst>
                  <a:outerShdw blurRad="38100" dist="38100" dir="2700000" algn="tl">
                    <a:srgbClr val="C0C0C0"/>
                  </a:outerShdw>
                </a:effectLst>
                <a:latin typeface="Arial" charset="0"/>
                <a:cs typeface="+mn-cs"/>
              </a:rPr>
              <a:t>      M[</a:t>
            </a:r>
            <a:r>
              <a:rPr lang="en-GB">
                <a:solidFill>
                  <a:srgbClr val="FF0000"/>
                </a:solidFill>
                <a:effectLst>
                  <a:outerShdw blurRad="38100" dist="38100" dir="2700000" algn="tl">
                    <a:srgbClr val="C0C0C0"/>
                  </a:outerShdw>
                </a:effectLst>
                <a:latin typeface="Arial" charset="0"/>
                <a:cs typeface="+mn-cs"/>
              </a:rPr>
              <a:t>4</a:t>
            </a:r>
            <a:r>
              <a:rPr lang="en-GB">
                <a:effectLst>
                  <a:outerShdw blurRad="38100" dist="38100" dir="2700000" algn="tl">
                    <a:srgbClr val="C0C0C0"/>
                  </a:outerShdw>
                </a:effectLst>
                <a:latin typeface="Arial" charset="0"/>
                <a:cs typeface="+mn-cs"/>
              </a:rPr>
              <a:t>*</a:t>
            </a:r>
            <a:r>
              <a:rPr lang="en-GB">
                <a:solidFill>
                  <a:srgbClr val="FF66FF"/>
                </a:solidFill>
                <a:effectLst>
                  <a:outerShdw blurRad="38100" dist="38100" dir="2700000" algn="tl">
                    <a:srgbClr val="C0C0C0"/>
                  </a:outerShdw>
                </a:effectLst>
                <a:latin typeface="Arial" charset="0"/>
                <a:cs typeface="+mn-cs"/>
              </a:rPr>
              <a:t>EAX</a:t>
            </a:r>
            <a:r>
              <a:rPr lang="en-GB">
                <a:effectLst>
                  <a:outerShdw blurRad="38100" dist="38100" dir="2700000" algn="tl">
                    <a:srgbClr val="C0C0C0"/>
                  </a:outerShdw>
                </a:effectLst>
                <a:latin typeface="Arial" charset="0"/>
                <a:cs typeface="+mn-cs"/>
              </a:rPr>
              <a:t>+</a:t>
            </a:r>
            <a:r>
              <a:rPr lang="en-GB">
                <a:solidFill>
                  <a:srgbClr val="006600"/>
                </a:solidFill>
                <a:effectLst>
                  <a:outerShdw blurRad="38100" dist="38100" dir="2700000" algn="tl">
                    <a:srgbClr val="C0C0C0"/>
                  </a:outerShdw>
                </a:effectLst>
                <a:latin typeface="Arial" charset="0"/>
                <a:cs typeface="+mn-cs"/>
              </a:rPr>
              <a:t>EBP</a:t>
            </a:r>
            <a:r>
              <a:rPr lang="en-GB">
                <a:effectLst>
                  <a:outerShdw blurRad="38100" dist="38100" dir="2700000" algn="tl">
                    <a:srgbClr val="C0C0C0"/>
                  </a:outerShdw>
                </a:effectLst>
                <a:latin typeface="Arial" charset="0"/>
                <a:cs typeface="+mn-cs"/>
              </a:rPr>
              <a:t>+</a:t>
            </a:r>
            <a:r>
              <a:rPr lang="en-GB">
                <a:solidFill>
                  <a:srgbClr val="FFFF00"/>
                </a:solidFill>
                <a:effectLst>
                  <a:outerShdw blurRad="38100" dist="38100" dir="2700000" algn="tl">
                    <a:srgbClr val="C0C0C0"/>
                  </a:outerShdw>
                </a:effectLst>
                <a:latin typeface="Arial" charset="0"/>
                <a:cs typeface="+mn-cs"/>
              </a:rPr>
              <a:t>12</a:t>
            </a:r>
            <a:r>
              <a:rPr lang="en-GB">
                <a:effectLst>
                  <a:outerShdw blurRad="38100" dist="38100" dir="2700000" algn="tl">
                    <a:srgbClr val="C0C0C0"/>
                  </a:outerShdw>
                </a:effectLst>
                <a:latin typeface="Arial" charset="0"/>
                <a:cs typeface="+mn-cs"/>
              </a:rPr>
              <a:t>]</a:t>
            </a:r>
            <a:endParaRPr lang="it-IT">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cSld>
  <p:clrMapOvr>
    <a:masterClrMapping/>
  </p:clrMapOvr>
  <p:transition advTm="6183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3">
            <a:extLst>
              <a:ext uri="{FF2B5EF4-FFF2-40B4-BE49-F238E27FC236}">
                <a16:creationId xmlns="" xmlns:a16="http://schemas.microsoft.com/office/drawing/2014/main" id="{265F2F23-042A-45BC-9CE4-0D467D5701F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t-IT" altLang="it-IT"/>
          </a:p>
        </p:txBody>
      </p:sp>
      <p:sp>
        <p:nvSpPr>
          <p:cNvPr id="303109" name="Text Box 5">
            <a:extLst>
              <a:ext uri="{FF2B5EF4-FFF2-40B4-BE49-F238E27FC236}">
                <a16:creationId xmlns="" xmlns:a16="http://schemas.microsoft.com/office/drawing/2014/main" id="{FA7444F8-2BC3-4020-80C3-5C4B5A40FF87}"/>
              </a:ext>
            </a:extLst>
          </p:cNvPr>
          <p:cNvSpPr txBox="1">
            <a:spLocks noChangeArrowheads="1"/>
          </p:cNvSpPr>
          <p:nvPr/>
        </p:nvSpPr>
        <p:spPr bwMode="auto">
          <a:xfrm>
            <a:off x="6965950" y="547688"/>
            <a:ext cx="1873250" cy="5940425"/>
          </a:xfrm>
          <a:prstGeom prst="rect">
            <a:avLst/>
          </a:prstGeom>
          <a:noFill/>
          <a:ln w="9525">
            <a:noFill/>
            <a:miter lim="800000"/>
            <a:headEnd/>
            <a:tailEnd/>
          </a:ln>
          <a:effectLst/>
        </p:spPr>
        <p:txBody>
          <a:bodyPr>
            <a:spAutoFit/>
          </a:bodyPr>
          <a:lstStyle/>
          <a:p>
            <a:pPr>
              <a:defRPr/>
            </a:pPr>
            <a:r>
              <a:rPr lang="en-GB" dirty="0">
                <a:effectLst>
                  <a:outerShdw blurRad="38100" dist="38100" dir="2700000" algn="tl">
                    <a:srgbClr val="C0C0C0"/>
                  </a:outerShdw>
                </a:effectLst>
                <a:latin typeface="Arial" charset="0"/>
              </a:rPr>
              <a:t>INSIEME DI ISTRUZIONI DEL INTEL </a:t>
            </a:r>
          </a:p>
          <a:p>
            <a:pPr>
              <a:defRPr/>
            </a:pPr>
            <a:r>
              <a:rPr lang="en-GB" dirty="0">
                <a:effectLst>
                  <a:outerShdw blurRad="38100" dist="38100" dir="2700000" algn="tl">
                    <a:srgbClr val="C0C0C0"/>
                  </a:outerShdw>
                </a:effectLst>
                <a:latin typeface="Arial" charset="0"/>
              </a:rPr>
              <a:t>Core i7</a:t>
            </a:r>
          </a:p>
          <a:p>
            <a:pPr>
              <a:defRPr/>
            </a:pPr>
            <a:endParaRPr lang="en-GB" dirty="0">
              <a:effectLst>
                <a:outerShdw blurRad="38100" dist="38100" dir="2700000" algn="tl">
                  <a:srgbClr val="C0C0C0"/>
                </a:outerShdw>
              </a:effectLst>
              <a:latin typeface="Arial" charset="0"/>
            </a:endParaRPr>
          </a:p>
          <a:p>
            <a:pPr>
              <a:defRPr/>
            </a:pPr>
            <a:r>
              <a:rPr lang="en-GB" dirty="0">
                <a:effectLst>
                  <a:outerShdw blurRad="38100" dist="38100" dir="2700000" algn="tl">
                    <a:srgbClr val="C0C0C0"/>
                  </a:outerShdw>
                </a:effectLst>
                <a:latin typeface="Arial" charset="0"/>
              </a:rPr>
              <a:t>(</a:t>
            </a:r>
            <a:r>
              <a:rPr lang="en-GB" dirty="0" err="1">
                <a:effectLst>
                  <a:outerShdw blurRad="38100" dist="38100" dir="2700000" algn="tl">
                    <a:srgbClr val="C0C0C0"/>
                  </a:outerShdw>
                </a:effectLst>
                <a:latin typeface="Arial" charset="0"/>
              </a:rPr>
              <a:t>uguale</a:t>
            </a:r>
            <a:r>
              <a:rPr lang="en-GB" dirty="0">
                <a:effectLst>
                  <a:outerShdw blurRad="38100" dist="38100" dir="2700000" algn="tl">
                    <a:srgbClr val="C0C0C0"/>
                  </a:outerShdw>
                </a:effectLst>
                <a:latin typeface="Arial" charset="0"/>
              </a:rPr>
              <a:t> a</a:t>
            </a:r>
          </a:p>
          <a:p>
            <a:pPr>
              <a:defRPr/>
            </a:pPr>
            <a:endParaRPr lang="en-GB" dirty="0">
              <a:effectLst>
                <a:outerShdw blurRad="38100" dist="38100" dir="2700000" algn="tl">
                  <a:srgbClr val="C0C0C0"/>
                </a:outerShdw>
              </a:effectLst>
              <a:latin typeface="Arial" charset="0"/>
            </a:endParaRPr>
          </a:p>
          <a:p>
            <a:pPr>
              <a:defRPr/>
            </a:pPr>
            <a:r>
              <a:rPr lang="en-GB" dirty="0">
                <a:effectLst>
                  <a:outerShdw blurRad="38100" dist="38100" dir="2700000" algn="tl">
                    <a:srgbClr val="C0C0C0"/>
                  </a:outerShdw>
                </a:effectLst>
                <a:latin typeface="Arial" charset="0"/>
              </a:rPr>
              <a:t>PENTIUM 4</a:t>
            </a:r>
          </a:p>
          <a:p>
            <a:pPr>
              <a:defRPr/>
            </a:pPr>
            <a:r>
              <a:rPr lang="en-GB" dirty="0">
                <a:effectLst>
                  <a:outerShdw blurRad="38100" dist="38100" dir="2700000" algn="tl">
                    <a:srgbClr val="C0C0C0"/>
                  </a:outerShdw>
                </a:effectLst>
                <a:latin typeface="Arial" charset="0"/>
              </a:rPr>
              <a:t>IA-32)</a:t>
            </a:r>
          </a:p>
          <a:p>
            <a:pPr>
              <a:defRPr/>
            </a:pPr>
            <a:endParaRPr lang="en-GB" dirty="0">
              <a:effectLst>
                <a:outerShdw blurRad="38100" dist="38100" dir="2700000" algn="tl">
                  <a:srgbClr val="C0C0C0"/>
                </a:outerShdw>
              </a:effectLst>
              <a:latin typeface="Arial" charset="0"/>
            </a:endParaRPr>
          </a:p>
          <a:p>
            <a:pPr>
              <a:defRPr/>
            </a:pPr>
            <a:r>
              <a:rPr lang="en-GB" dirty="0" err="1">
                <a:solidFill>
                  <a:srgbClr val="FF0000"/>
                </a:solidFill>
                <a:effectLst>
                  <a:outerShdw blurRad="38100" dist="38100" dir="2700000" algn="tl">
                    <a:srgbClr val="C0C0C0"/>
                  </a:outerShdw>
                </a:effectLst>
                <a:latin typeface="Arial" charset="0"/>
              </a:rPr>
              <a:t>Architettura</a:t>
            </a:r>
            <a:endParaRPr lang="en-GB" dirty="0">
              <a:solidFill>
                <a:srgbClr val="FF0000"/>
              </a:solidFill>
              <a:effectLst>
                <a:outerShdw blurRad="38100" dist="38100" dir="2700000" algn="tl">
                  <a:srgbClr val="C0C0C0"/>
                </a:outerShdw>
              </a:effectLst>
              <a:latin typeface="Arial" charset="0"/>
            </a:endParaRPr>
          </a:p>
          <a:p>
            <a:pPr>
              <a:defRPr/>
            </a:pPr>
            <a:r>
              <a:rPr lang="en-GB" dirty="0">
                <a:solidFill>
                  <a:srgbClr val="FF0000"/>
                </a:solidFill>
                <a:effectLst>
                  <a:outerShdw blurRad="38100" dist="38100" dir="2700000" algn="tl">
                    <a:srgbClr val="C0C0C0"/>
                  </a:outerShdw>
                </a:effectLst>
                <a:latin typeface="Arial" charset="0"/>
              </a:rPr>
              <a:t>CISC</a:t>
            </a:r>
            <a:r>
              <a:rPr lang="en-GB" dirty="0">
                <a:effectLst>
                  <a:outerShdw blurRad="38100" dist="38100" dir="2700000" algn="tl">
                    <a:srgbClr val="C0C0C0"/>
                  </a:outerShdw>
                </a:effectLst>
                <a:latin typeface="Arial" charset="0"/>
              </a:rPr>
              <a:t>: set di </a:t>
            </a:r>
            <a:r>
              <a:rPr lang="en-GB" dirty="0" err="1">
                <a:effectLst>
                  <a:outerShdw blurRad="38100" dist="38100" dir="2700000" algn="tl">
                    <a:srgbClr val="C0C0C0"/>
                  </a:outerShdw>
                </a:effectLst>
                <a:latin typeface="Arial" charset="0"/>
              </a:rPr>
              <a:t>istruzioni</a:t>
            </a:r>
            <a:r>
              <a:rPr lang="en-GB" dirty="0">
                <a:effectLst>
                  <a:outerShdw blurRad="38100" dist="38100" dir="2700000" algn="tl">
                    <a:srgbClr val="C0C0C0"/>
                  </a:outerShdw>
                </a:effectLst>
                <a:latin typeface="Arial" charset="0"/>
              </a:rPr>
              <a:t> </a:t>
            </a:r>
            <a:r>
              <a:rPr lang="en-GB" dirty="0" err="1">
                <a:effectLst>
                  <a:outerShdw blurRad="38100" dist="38100" dir="2700000" algn="tl">
                    <a:srgbClr val="C0C0C0"/>
                  </a:outerShdw>
                </a:effectLst>
                <a:latin typeface="Arial" charset="0"/>
              </a:rPr>
              <a:t>ricco</a:t>
            </a:r>
            <a:r>
              <a:rPr lang="en-GB" dirty="0">
                <a:effectLst>
                  <a:outerShdw blurRad="38100" dist="38100" dir="2700000" algn="tl">
                    <a:srgbClr val="C0C0C0"/>
                  </a:outerShdw>
                </a:effectLst>
                <a:latin typeface="Arial" charset="0"/>
              </a:rPr>
              <a:t> e </a:t>
            </a:r>
            <a:r>
              <a:rPr lang="en-GB" dirty="0" err="1">
                <a:effectLst>
                  <a:outerShdw blurRad="38100" dist="38100" dir="2700000" algn="tl">
                    <a:srgbClr val="C0C0C0"/>
                  </a:outerShdw>
                </a:effectLst>
                <a:latin typeface="Arial" charset="0"/>
              </a:rPr>
              <a:t>complesso</a:t>
            </a:r>
            <a:r>
              <a:rPr lang="en-GB" dirty="0">
                <a:effectLst>
                  <a:outerShdw blurRad="38100" dist="38100" dir="2700000" algn="tl">
                    <a:srgbClr val="C0C0C0"/>
                  </a:outerShdw>
                </a:effectLst>
                <a:latin typeface="Arial" charset="0"/>
              </a:rPr>
              <a:t>, </a:t>
            </a:r>
            <a:r>
              <a:rPr lang="en-GB" dirty="0">
                <a:solidFill>
                  <a:srgbClr val="FF0000"/>
                </a:solidFill>
                <a:effectLst>
                  <a:outerShdw blurRad="38100" dist="38100" dir="2700000" algn="tl">
                    <a:srgbClr val="C0C0C0"/>
                  </a:outerShdw>
                </a:effectLst>
                <a:latin typeface="Arial" charset="0"/>
              </a:rPr>
              <a:t>non</a:t>
            </a:r>
            <a:r>
              <a:rPr lang="en-GB" dirty="0">
                <a:effectLst>
                  <a:outerShdw blurRad="38100" dist="38100" dir="2700000" algn="tl">
                    <a:srgbClr val="C0C0C0"/>
                  </a:outerShdw>
                </a:effectLst>
                <a:latin typeface="Arial" charset="0"/>
              </a:rPr>
              <a:t> </a:t>
            </a:r>
            <a:r>
              <a:rPr lang="en-GB" dirty="0" err="1">
                <a:effectLst>
                  <a:outerShdw blurRad="38100" dist="38100" dir="2700000" algn="tl">
                    <a:srgbClr val="C0C0C0"/>
                  </a:outerShdw>
                </a:effectLst>
                <a:latin typeface="Arial" charset="0"/>
              </a:rPr>
              <a:t>eseguibile</a:t>
            </a:r>
            <a:r>
              <a:rPr lang="en-GB" dirty="0">
                <a:effectLst>
                  <a:outerShdw blurRad="38100" dist="38100" dir="2700000" algn="tl">
                    <a:srgbClr val="C0C0C0"/>
                  </a:outerShdw>
                </a:effectLst>
                <a:latin typeface="Arial" charset="0"/>
              </a:rPr>
              <a:t> </a:t>
            </a:r>
            <a:r>
              <a:rPr lang="en-GB" dirty="0" err="1">
                <a:effectLst>
                  <a:outerShdw blurRad="38100" dist="38100" dir="2700000" algn="tl">
                    <a:srgbClr val="C0C0C0"/>
                  </a:outerShdw>
                </a:effectLst>
                <a:latin typeface="Arial" charset="0"/>
              </a:rPr>
              <a:t>direttamente</a:t>
            </a:r>
            <a:r>
              <a:rPr lang="en-GB" dirty="0">
                <a:effectLst>
                  <a:outerShdw blurRad="38100" dist="38100" dir="2700000" algn="tl">
                    <a:srgbClr val="C0C0C0"/>
                  </a:outerShdw>
                </a:effectLst>
                <a:latin typeface="Arial" charset="0"/>
              </a:rPr>
              <a:t> </a:t>
            </a:r>
            <a:r>
              <a:rPr lang="en-GB" dirty="0" err="1">
                <a:effectLst>
                  <a:outerShdw blurRad="38100" dist="38100" dir="2700000" algn="tl">
                    <a:srgbClr val="C0C0C0"/>
                  </a:outerShdw>
                </a:effectLst>
                <a:latin typeface="Arial" charset="0"/>
              </a:rPr>
              <a:t>dall’hardware</a:t>
            </a:r>
            <a:endParaRPr lang="en-GB" dirty="0">
              <a:effectLst>
                <a:outerShdw blurRad="38100" dist="38100" dir="2700000" algn="tl">
                  <a:srgbClr val="C0C0C0"/>
                </a:outerShdw>
              </a:effectLst>
              <a:latin typeface="Arial" charset="0"/>
            </a:endParaRPr>
          </a:p>
        </p:txBody>
      </p:sp>
      <p:pic>
        <p:nvPicPr>
          <p:cNvPr id="63492" name="Immagine 1">
            <a:extLst>
              <a:ext uri="{FF2B5EF4-FFF2-40B4-BE49-F238E27FC236}">
                <a16:creationId xmlns="" xmlns:a16="http://schemas.microsoft.com/office/drawing/2014/main" id="{BDE5BBCC-8E3A-4C68-828A-DC245633591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1488" y="0"/>
            <a:ext cx="5154612" cy="710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830"/>
    </mc:Choice>
    <mc:Fallback>
      <p:transition spd="slow" advTm="30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CasellaDiTesto 2">
            <a:extLst>
              <a:ext uri="{FF2B5EF4-FFF2-40B4-BE49-F238E27FC236}">
                <a16:creationId xmlns="" xmlns:a16="http://schemas.microsoft.com/office/drawing/2014/main" id="{E21069F9-C299-4527-9837-CBB8BD5A1F6F}"/>
              </a:ext>
            </a:extLst>
          </p:cNvPr>
          <p:cNvSpPr txBox="1">
            <a:spLocks noChangeArrowheads="1"/>
          </p:cNvSpPr>
          <p:nvPr/>
        </p:nvSpPr>
        <p:spPr bwMode="auto">
          <a:xfrm>
            <a:off x="2700338" y="2852738"/>
            <a:ext cx="403066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it-IT" altLang="en-US" sz="3600"/>
              <a:t>INPUT / OUTPUT</a:t>
            </a:r>
            <a:endParaRPr lang="en-US" altLang="en-US" sz="360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55"/>
    </mc:Choice>
    <mc:Fallback>
      <p:transition spd="slow" advTm="36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Text Box 1026">
            <a:extLst>
              <a:ext uri="{FF2B5EF4-FFF2-40B4-BE49-F238E27FC236}">
                <a16:creationId xmlns="" xmlns:a16="http://schemas.microsoft.com/office/drawing/2014/main" id="{E46282CC-BB2E-4B0D-9457-2ACCB0223E95}"/>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sp>
        <p:nvSpPr>
          <p:cNvPr id="269315" name="Text Box 1027">
            <a:extLst>
              <a:ext uri="{FF2B5EF4-FFF2-40B4-BE49-F238E27FC236}">
                <a16:creationId xmlns="" xmlns:a16="http://schemas.microsoft.com/office/drawing/2014/main" id="{354960D2-8B78-4518-A318-0CFAE5D78372}"/>
              </a:ext>
            </a:extLst>
          </p:cNvPr>
          <p:cNvSpPr txBox="1">
            <a:spLocks noChangeArrowheads="1"/>
          </p:cNvSpPr>
          <p:nvPr/>
        </p:nvSpPr>
        <p:spPr bwMode="auto">
          <a:xfrm>
            <a:off x="669925" y="544513"/>
            <a:ext cx="7569200" cy="4664075"/>
          </a:xfrm>
          <a:prstGeom prst="rect">
            <a:avLst/>
          </a:prstGeom>
          <a:noFill/>
          <a:ln w="9525">
            <a:noFill/>
            <a:miter lim="800000"/>
            <a:headEnd/>
            <a:tailEnd/>
          </a:ln>
          <a:effectLst/>
        </p:spPr>
        <p:txBody>
          <a:bodyPr wrap="none">
            <a:spAutoFit/>
          </a:bodyPr>
          <a:lstStyle/>
          <a:p>
            <a:pPr>
              <a:defRPr/>
            </a:pPr>
            <a:r>
              <a:rPr lang="en-GB" dirty="0">
                <a:effectLst>
                  <a:outerShdw blurRad="38100" dist="38100" dir="2700000" algn="tl">
                    <a:srgbClr val="C0C0C0"/>
                  </a:outerShdw>
                </a:effectLst>
                <a:latin typeface="Arial" charset="0"/>
                <a:cs typeface="+mn-cs"/>
              </a:rPr>
              <a:t>TIPI DI ISTRUZIONI</a:t>
            </a:r>
          </a:p>
          <a:p>
            <a:pPr>
              <a:defRPr/>
            </a:pPr>
            <a:endParaRPr lang="en-GB" dirty="0">
              <a:effectLst>
                <a:outerShdw blurRad="38100" dist="38100" dir="2700000" algn="tl">
                  <a:srgbClr val="C0C0C0"/>
                </a:outerShdw>
              </a:effectLst>
              <a:latin typeface="Arial" charset="0"/>
              <a:cs typeface="+mn-cs"/>
            </a:endParaRPr>
          </a:p>
          <a:p>
            <a:pPr>
              <a:buFontTx/>
              <a:buChar char="-"/>
              <a:defRPr/>
            </a:pPr>
            <a:endParaRPr lang="en-GB" dirty="0">
              <a:effectLst>
                <a:outerShdw blurRad="38100" dist="38100" dir="2700000" algn="tl">
                  <a:srgbClr val="C0C0C0"/>
                </a:outerShdw>
              </a:effectLst>
              <a:latin typeface="Arial" charset="0"/>
              <a:cs typeface="+mn-cs"/>
            </a:endParaRPr>
          </a:p>
          <a:p>
            <a:pPr>
              <a:buFontTx/>
              <a:buChar char="-"/>
              <a:defRPr/>
            </a:pPr>
            <a:r>
              <a:rPr lang="en-GB" dirty="0" err="1">
                <a:effectLst>
                  <a:outerShdw blurRad="38100" dist="38100" dir="2700000" algn="tl">
                    <a:srgbClr val="C0C0C0"/>
                  </a:outerShdw>
                </a:effectLst>
                <a:latin typeface="Arial" charset="0"/>
                <a:cs typeface="+mn-cs"/>
              </a:rPr>
              <a:t>Spostamento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informazioni</a:t>
            </a:r>
            <a:r>
              <a:rPr lang="en-GB" dirty="0">
                <a:effectLst>
                  <a:outerShdw blurRad="38100" dist="38100" dir="2700000" algn="tl">
                    <a:srgbClr val="C0C0C0"/>
                  </a:outerShdw>
                </a:effectLst>
                <a:latin typeface="Arial" charset="0"/>
                <a:cs typeface="+mn-cs"/>
              </a:rPr>
              <a:t> (REG-</a:t>
            </a:r>
            <a:r>
              <a:rPr lang="en-GB" dirty="0" err="1">
                <a:effectLst>
                  <a:outerShdw blurRad="38100" dist="38100" dir="2700000" algn="tl">
                    <a:srgbClr val="C0C0C0"/>
                  </a:outerShdw>
                </a:effectLst>
                <a:latin typeface="Arial" charset="0"/>
                <a:cs typeface="+mn-cs"/>
              </a:rPr>
              <a:t>Mem</a:t>
            </a:r>
            <a:r>
              <a:rPr lang="en-GB" dirty="0">
                <a:effectLst>
                  <a:outerShdw blurRad="38100" dist="38100" dir="2700000" algn="tl">
                    <a:srgbClr val="C0C0C0"/>
                  </a:outerShdw>
                </a:effectLst>
                <a:latin typeface="Arial" charset="0"/>
                <a:cs typeface="+mn-cs"/>
              </a:rPr>
              <a:t>/REG-</a:t>
            </a:r>
            <a:r>
              <a:rPr lang="en-GB" dirty="0" err="1">
                <a:effectLst>
                  <a:outerShdw blurRad="38100" dist="38100" dir="2700000" algn="tl">
                    <a:srgbClr val="C0C0C0"/>
                  </a:outerShdw>
                </a:effectLst>
                <a:latin typeface="Arial" charset="0"/>
                <a:cs typeface="+mn-cs"/>
              </a:rPr>
              <a:t>Mem</a:t>
            </a:r>
            <a:r>
              <a:rPr lang="en-GB" dirty="0">
                <a:effectLst>
                  <a:outerShdw blurRad="38100" dist="38100" dir="2700000" algn="tl">
                    <a:srgbClr val="C0C0C0"/>
                  </a:outerShdw>
                </a:effectLst>
                <a:latin typeface="Arial" charset="0"/>
                <a:cs typeface="+mn-cs"/>
              </a:rPr>
              <a:t>)</a:t>
            </a:r>
          </a:p>
          <a:p>
            <a:pPr>
              <a:buFontTx/>
              <a:buChar char="-"/>
              <a:defRPr/>
            </a:pPr>
            <a:r>
              <a:rPr lang="en-GB" dirty="0" err="1">
                <a:effectLst>
                  <a:outerShdw blurRad="38100" dist="38100" dir="2700000" algn="tl">
                    <a:srgbClr val="C0C0C0"/>
                  </a:outerShdw>
                </a:effectLst>
                <a:latin typeface="Arial" charset="0"/>
                <a:cs typeface="+mn-cs"/>
              </a:rPr>
              <a:t>Aritmetico</a:t>
            </a:r>
            <a:r>
              <a:rPr lang="en-GB" dirty="0">
                <a:effectLst>
                  <a:outerShdw blurRad="38100" dist="38100" dir="2700000" algn="tl">
                    <a:srgbClr val="C0C0C0"/>
                  </a:outerShdw>
                </a:effectLst>
                <a:latin typeface="Arial" charset="0"/>
                <a:cs typeface="+mn-cs"/>
              </a:rPr>
              <a:t> – </a:t>
            </a:r>
            <a:r>
              <a:rPr lang="en-GB" dirty="0" err="1">
                <a:effectLst>
                  <a:outerShdw blurRad="38100" dist="38100" dir="2700000" algn="tl">
                    <a:srgbClr val="C0C0C0"/>
                  </a:outerShdw>
                </a:effectLst>
                <a:latin typeface="Arial" charset="0"/>
                <a:cs typeface="+mn-cs"/>
              </a:rPr>
              <a:t>logiche</a:t>
            </a:r>
            <a:r>
              <a:rPr lang="en-GB" dirty="0">
                <a:effectLst>
                  <a:outerShdw blurRad="38100" dist="38100" dir="2700000" algn="tl">
                    <a:srgbClr val="C0C0C0"/>
                  </a:outerShdw>
                </a:effectLst>
                <a:latin typeface="Arial" charset="0"/>
                <a:cs typeface="+mn-cs"/>
              </a:rPr>
              <a:t> a 2 operandi</a:t>
            </a:r>
          </a:p>
          <a:p>
            <a:pPr>
              <a:buFontTx/>
              <a:buChar char="-"/>
              <a:defRPr/>
            </a:pPr>
            <a:r>
              <a:rPr lang="en-GB" dirty="0">
                <a:effectLst>
                  <a:outerShdw blurRad="38100" dist="38100" dir="2700000" algn="tl">
                    <a:srgbClr val="C0C0C0"/>
                  </a:outerShdw>
                </a:effectLst>
                <a:latin typeface="Arial" charset="0"/>
                <a:cs typeface="+mn-cs"/>
              </a:rPr>
              <a:t>Shift, </a:t>
            </a:r>
            <a:r>
              <a:rPr lang="en-GB" dirty="0" err="1">
                <a:effectLst>
                  <a:outerShdw blurRad="38100" dist="38100" dir="2700000" algn="tl">
                    <a:srgbClr val="C0C0C0"/>
                  </a:outerShdw>
                </a:effectLst>
                <a:latin typeface="Arial" charset="0"/>
                <a:cs typeface="+mn-cs"/>
              </a:rPr>
              <a:t>Neg</a:t>
            </a:r>
            <a:endParaRPr lang="en-GB" dirty="0">
              <a:effectLst>
                <a:outerShdw blurRad="38100" dist="38100" dir="2700000" algn="tl">
                  <a:srgbClr val="C0C0C0"/>
                </a:outerShdw>
              </a:effectLst>
              <a:latin typeface="Arial" charset="0"/>
              <a:cs typeface="+mn-cs"/>
            </a:endParaRPr>
          </a:p>
          <a:p>
            <a:pPr>
              <a:buFontTx/>
              <a:buChar char="-"/>
              <a:defRPr/>
            </a:pPr>
            <a:r>
              <a:rPr lang="en-GB" dirty="0" err="1">
                <a:effectLst>
                  <a:outerShdw blurRad="38100" dist="38100" dir="2700000" algn="tl">
                    <a:srgbClr val="C0C0C0"/>
                  </a:outerShdw>
                </a:effectLst>
                <a:latin typeface="Arial" charset="0"/>
                <a:cs typeface="+mn-cs"/>
              </a:rPr>
              <a:t>Confronto</a:t>
            </a:r>
            <a:r>
              <a:rPr lang="en-GB" dirty="0">
                <a:effectLst>
                  <a:outerShdw blurRad="38100" dist="38100" dir="2700000" algn="tl">
                    <a:srgbClr val="C0C0C0"/>
                  </a:outerShdw>
                </a:effectLst>
                <a:latin typeface="Arial" charset="0"/>
                <a:cs typeface="+mn-cs"/>
              </a:rPr>
              <a:t> e </a:t>
            </a:r>
            <a:r>
              <a:rPr lang="en-GB" dirty="0" err="1">
                <a:effectLst>
                  <a:outerShdw blurRad="38100" dist="38100" dir="2700000" algn="tl">
                    <a:srgbClr val="C0C0C0"/>
                  </a:outerShdw>
                </a:effectLst>
                <a:latin typeface="Arial" charset="0"/>
                <a:cs typeface="+mn-cs"/>
              </a:rPr>
              <a:t>salti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condizionali</a:t>
            </a:r>
            <a:endParaRPr lang="en-GB" dirty="0">
              <a:effectLst>
                <a:outerShdw blurRad="38100" dist="38100" dir="2700000" algn="tl">
                  <a:srgbClr val="C0C0C0"/>
                </a:outerShdw>
              </a:effectLst>
              <a:latin typeface="Arial" charset="0"/>
              <a:cs typeface="+mn-cs"/>
            </a:endParaRPr>
          </a:p>
          <a:p>
            <a:pPr>
              <a:buFontTx/>
              <a:buChar char="-"/>
              <a:defRPr/>
            </a:pPr>
            <a:r>
              <a:rPr lang="en-GB" dirty="0" err="1">
                <a:effectLst>
                  <a:outerShdw blurRad="38100" dist="38100" dir="2700000" algn="tl">
                    <a:srgbClr val="C0C0C0"/>
                  </a:outerShdw>
                </a:effectLst>
                <a:latin typeface="Arial" charset="0"/>
                <a:cs typeface="+mn-cs"/>
              </a:rPr>
              <a:t>Chiamata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procedura</a:t>
            </a:r>
            <a:endParaRPr lang="en-GB" dirty="0">
              <a:effectLst>
                <a:outerShdw blurRad="38100" dist="38100" dir="2700000" algn="tl">
                  <a:srgbClr val="C0C0C0"/>
                </a:outerShdw>
              </a:effectLst>
              <a:latin typeface="Arial" charset="0"/>
              <a:cs typeface="+mn-cs"/>
            </a:endParaRPr>
          </a:p>
          <a:p>
            <a:pPr>
              <a:buFontTx/>
              <a:buChar char="-"/>
              <a:defRPr/>
            </a:pPr>
            <a:r>
              <a:rPr lang="en-GB" dirty="0" err="1">
                <a:solidFill>
                  <a:srgbClr val="FF0000"/>
                </a:solidFill>
                <a:effectLst>
                  <a:outerShdw blurRad="38100" dist="38100" dir="2700000" algn="tl">
                    <a:srgbClr val="C0C0C0"/>
                  </a:outerShdw>
                </a:effectLst>
                <a:latin typeface="Arial" charset="0"/>
                <a:cs typeface="+mn-cs"/>
              </a:rPr>
              <a:t>Input/Output</a:t>
            </a:r>
            <a:endParaRPr lang="en-GB" dirty="0">
              <a:solidFill>
                <a:srgbClr val="FF0000"/>
              </a:solidFill>
              <a:effectLst>
                <a:outerShdw blurRad="38100" dist="38100" dir="2700000" algn="tl">
                  <a:srgbClr val="C0C0C0"/>
                </a:outerShdw>
              </a:effectLst>
              <a:latin typeface="Arial" charset="0"/>
              <a:cs typeface="+mn-cs"/>
            </a:endParaRPr>
          </a:p>
          <a:p>
            <a:pPr>
              <a:buFontTx/>
              <a:buChar char="-"/>
              <a:defRPr/>
            </a:pPr>
            <a:endParaRPr lang="en-GB" dirty="0">
              <a:solidFill>
                <a:srgbClr val="FF0000"/>
              </a:solidFill>
              <a:effectLst>
                <a:outerShdw blurRad="38100" dist="38100" dir="2700000" algn="tl">
                  <a:srgbClr val="C0C0C0"/>
                </a:outerShdw>
              </a:effectLst>
              <a:latin typeface="Arial" charset="0"/>
              <a:cs typeface="+mn-cs"/>
            </a:endParaRPr>
          </a:p>
          <a:p>
            <a:pPr>
              <a:buFontTx/>
              <a:buChar char="-"/>
              <a:defRPr/>
            </a:pPr>
            <a:endParaRPr lang="en-GB" dirty="0">
              <a:effectLst>
                <a:outerShdw blurRad="38100" dist="38100" dir="2700000" algn="tl">
                  <a:srgbClr val="C0C0C0"/>
                </a:outerShdw>
              </a:effectLst>
              <a:latin typeface="Arial" charset="0"/>
              <a:cs typeface="+mn-cs"/>
            </a:endParaRPr>
          </a:p>
          <a:p>
            <a:pPr>
              <a:buFontTx/>
              <a:buChar char="-"/>
              <a:defRPr/>
            </a:pPr>
            <a:r>
              <a:rPr lang="en-GB" dirty="0" err="1">
                <a:effectLst>
                  <a:outerShdw blurRad="38100" dist="38100" dir="2700000" algn="tl">
                    <a:srgbClr val="C0C0C0"/>
                  </a:outerShdw>
                </a:effectLst>
                <a:latin typeface="Arial" charset="0"/>
                <a:cs typeface="+mn-cs"/>
              </a:rPr>
              <a:t>Variazioni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flusso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controllo</a:t>
            </a:r>
            <a:r>
              <a:rPr lang="en-GB" dirty="0">
                <a:effectLst>
                  <a:outerShdw blurRad="38100" dist="38100" dir="2700000" algn="tl">
                    <a:srgbClr val="C0C0C0"/>
                  </a:outerShdw>
                </a:effectLst>
                <a:latin typeface="Arial" charset="0"/>
                <a:cs typeface="+mn-cs"/>
              </a:rPr>
              <a:t>:</a:t>
            </a:r>
          </a:p>
          <a:p>
            <a:pPr>
              <a:defRPr/>
            </a:pPr>
            <a:r>
              <a:rPr lang="en-GB" dirty="0">
                <a:effectLst>
                  <a:outerShdw blurRad="38100" dist="38100" dir="2700000" algn="tl">
                    <a:srgbClr val="C0C0C0"/>
                  </a:outerShdw>
                </a:effectLst>
                <a:latin typeface="Arial" charset="0"/>
                <a:cs typeface="+mn-cs"/>
              </a:rPr>
              <a:t>  * </a:t>
            </a:r>
            <a:r>
              <a:rPr lang="en-GB" dirty="0" err="1">
                <a:effectLst>
                  <a:outerShdw blurRad="38100" dist="38100" dir="2700000" algn="tl">
                    <a:srgbClr val="C0C0C0"/>
                  </a:outerShdw>
                </a:effectLst>
                <a:latin typeface="Arial" charset="0"/>
                <a:cs typeface="+mn-cs"/>
              </a:rPr>
              <a:t>previste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programma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salti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chiamate</a:t>
            </a:r>
            <a:r>
              <a:rPr lang="en-GB" dirty="0">
                <a:effectLst>
                  <a:outerShdw blurRad="38100" dist="38100" dir="2700000" algn="tl">
                    <a:srgbClr val="C0C0C0"/>
                  </a:outerShdw>
                </a:effectLst>
                <a:latin typeface="Arial" charset="0"/>
                <a:cs typeface="+mn-cs"/>
              </a:rPr>
              <a:t> a </a:t>
            </a:r>
            <a:r>
              <a:rPr lang="en-GB" dirty="0" err="1">
                <a:effectLst>
                  <a:outerShdw blurRad="38100" dist="38100" dir="2700000" algn="tl">
                    <a:srgbClr val="C0C0C0"/>
                  </a:outerShdw>
                </a:effectLst>
                <a:latin typeface="Arial" charset="0"/>
                <a:cs typeface="+mn-cs"/>
              </a:rPr>
              <a:t>procedura</a:t>
            </a:r>
            <a:r>
              <a:rPr lang="en-GB" dirty="0">
                <a:effectLst>
                  <a:outerShdw blurRad="38100" dist="38100" dir="2700000" algn="tl">
                    <a:srgbClr val="C0C0C0"/>
                  </a:outerShdw>
                </a:effectLst>
                <a:latin typeface="Arial" charset="0"/>
                <a:cs typeface="+mn-cs"/>
              </a:rPr>
              <a:t>)</a:t>
            </a:r>
          </a:p>
          <a:p>
            <a:pPr>
              <a:defRPr/>
            </a:pP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dovute</a:t>
            </a:r>
            <a:r>
              <a:rPr lang="en-GB" dirty="0">
                <a:solidFill>
                  <a:srgbClr val="FF0000"/>
                </a:solidFill>
                <a:effectLst>
                  <a:outerShdw blurRad="38100" dist="38100" dir="2700000" algn="tl">
                    <a:srgbClr val="C0C0C0"/>
                  </a:outerShdw>
                </a:effectLst>
                <a:latin typeface="Arial" charset="0"/>
                <a:cs typeface="+mn-cs"/>
              </a:rPr>
              <a:t> ad </a:t>
            </a:r>
            <a:r>
              <a:rPr lang="en-GB" dirty="0" err="1">
                <a:solidFill>
                  <a:srgbClr val="FF0000"/>
                </a:solidFill>
                <a:effectLst>
                  <a:outerShdw blurRad="38100" dist="38100" dir="2700000" algn="tl">
                    <a:srgbClr val="C0C0C0"/>
                  </a:outerShdw>
                </a:effectLst>
                <a:latin typeface="Arial" charset="0"/>
                <a:cs typeface="+mn-cs"/>
              </a:rPr>
              <a:t>eventi</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eccezionali</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prodotti</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dal</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programma</a:t>
            </a:r>
            <a:r>
              <a:rPr lang="en-GB" dirty="0">
                <a:solidFill>
                  <a:srgbClr val="FF0000"/>
                </a:solidFill>
                <a:effectLst>
                  <a:outerShdw blurRad="38100" dist="38100" dir="2700000" algn="tl">
                    <a:srgbClr val="C0C0C0"/>
                  </a:outerShdw>
                </a:effectLst>
                <a:latin typeface="Arial" charset="0"/>
                <a:cs typeface="+mn-cs"/>
              </a:rPr>
              <a:t> (trap)</a:t>
            </a:r>
          </a:p>
          <a:p>
            <a:pPr>
              <a:defRPr/>
            </a:pPr>
            <a:r>
              <a:rPr lang="en-GB" dirty="0">
                <a:solidFill>
                  <a:srgbClr val="FF0000"/>
                </a:solidFill>
                <a:effectLst>
                  <a:outerShdw blurRad="38100" dist="38100" dir="2700000" algn="tl">
                    <a:srgbClr val="C0C0C0"/>
                  </a:outerShdw>
                </a:effectLst>
                <a:latin typeface="Arial" charset="0"/>
                <a:cs typeface="+mn-cs"/>
              </a:rPr>
              <a:t>  * </a:t>
            </a:r>
            <a:r>
              <a:rPr lang="en-GB" dirty="0" err="1">
                <a:solidFill>
                  <a:srgbClr val="FF0000"/>
                </a:solidFill>
                <a:effectLst>
                  <a:outerShdw blurRad="38100" dist="38100" dir="2700000" algn="tl">
                    <a:srgbClr val="C0C0C0"/>
                  </a:outerShdw>
                </a:effectLst>
                <a:latin typeface="Arial" charset="0"/>
                <a:cs typeface="+mn-cs"/>
              </a:rPr>
              <a:t>dovute</a:t>
            </a:r>
            <a:r>
              <a:rPr lang="en-GB" dirty="0">
                <a:solidFill>
                  <a:srgbClr val="FF0000"/>
                </a:solidFill>
                <a:effectLst>
                  <a:outerShdw blurRad="38100" dist="38100" dir="2700000" algn="tl">
                    <a:srgbClr val="C0C0C0"/>
                  </a:outerShdw>
                </a:effectLst>
                <a:latin typeface="Arial" charset="0"/>
                <a:cs typeface="+mn-cs"/>
              </a:rPr>
              <a:t> ad </a:t>
            </a:r>
            <a:r>
              <a:rPr lang="en-GB" dirty="0" err="1">
                <a:solidFill>
                  <a:srgbClr val="FF0000"/>
                </a:solidFill>
                <a:effectLst>
                  <a:outerShdw blurRad="38100" dist="38100" dir="2700000" algn="tl">
                    <a:srgbClr val="C0C0C0"/>
                  </a:outerShdw>
                </a:effectLst>
                <a:latin typeface="Arial" charset="0"/>
                <a:cs typeface="+mn-cs"/>
              </a:rPr>
              <a:t>eventi</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esterni</a:t>
            </a:r>
            <a:r>
              <a:rPr lang="en-GB" dirty="0">
                <a:solidFill>
                  <a:srgbClr val="FF0000"/>
                </a:solidFill>
                <a:effectLst>
                  <a:outerShdw blurRad="38100" dist="38100" dir="2700000" algn="tl">
                    <a:srgbClr val="C0C0C0"/>
                  </a:outerShdw>
                </a:effectLst>
                <a:latin typeface="Arial" charset="0"/>
                <a:cs typeface="+mn-cs"/>
              </a:rPr>
              <a:t> al </a:t>
            </a:r>
            <a:r>
              <a:rPr lang="en-GB" dirty="0" err="1">
                <a:solidFill>
                  <a:srgbClr val="FF0000"/>
                </a:solidFill>
                <a:effectLst>
                  <a:outerShdw blurRad="38100" dist="38100" dir="2700000" algn="tl">
                    <a:srgbClr val="C0C0C0"/>
                  </a:outerShdw>
                </a:effectLst>
                <a:latin typeface="Arial" charset="0"/>
                <a:cs typeface="+mn-cs"/>
              </a:rPr>
              <a:t>programma</a:t>
            </a:r>
            <a:r>
              <a:rPr lang="en-GB" dirty="0">
                <a:solidFill>
                  <a:srgbClr val="FF0000"/>
                </a:solidFill>
                <a:effectLst>
                  <a:outerShdw blurRad="38100" dist="38100" dir="2700000" algn="tl">
                    <a:srgbClr val="C0C0C0"/>
                  </a:outerShdw>
                </a:effectLst>
                <a:latin typeface="Arial" charset="0"/>
                <a:cs typeface="+mn-cs"/>
              </a:rPr>
              <a:t> (interrupt)</a:t>
            </a:r>
            <a:endParaRPr lang="it-IT" dirty="0">
              <a:solidFill>
                <a:srgbClr val="FF0000"/>
              </a:solidFill>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6941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4" name="Text Box 2">
            <a:extLst>
              <a:ext uri="{FF2B5EF4-FFF2-40B4-BE49-F238E27FC236}">
                <a16:creationId xmlns="" xmlns:a16="http://schemas.microsoft.com/office/drawing/2014/main" id="{CACCA62F-7790-4BB7-8BCF-B8FD88269C7A}"/>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sp>
        <p:nvSpPr>
          <p:cNvPr id="66563" name="Rectangle 3">
            <a:extLst>
              <a:ext uri="{FF2B5EF4-FFF2-40B4-BE49-F238E27FC236}">
                <a16:creationId xmlns="" xmlns:a16="http://schemas.microsoft.com/office/drawing/2014/main" id="{716A1070-11BA-4CE0-BD17-2C629C033A51}"/>
              </a:ext>
            </a:extLst>
          </p:cNvPr>
          <p:cNvSpPr>
            <a:spLocks noChangeArrowheads="1"/>
          </p:cNvSpPr>
          <p:nvPr/>
        </p:nvSpPr>
        <p:spPr bwMode="auto">
          <a:xfrm>
            <a:off x="457200" y="609600"/>
            <a:ext cx="84582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a:spcBef>
                <a:spcPct val="20000"/>
              </a:spcBef>
            </a:pPr>
            <a:r>
              <a:rPr lang="en-GB" altLang="it-IT">
                <a:solidFill>
                  <a:srgbClr val="000099"/>
                </a:solidFill>
                <a:cs typeface="Times New Roman" panose="02020603050405020304" pitchFamily="18" charset="0"/>
              </a:rPr>
              <a:t>LE ISTRUZIONI DI I/O</a:t>
            </a:r>
          </a:p>
          <a:p>
            <a:pPr algn="ctr">
              <a:spcBef>
                <a:spcPct val="20000"/>
              </a:spcBef>
            </a:pPr>
            <a:endParaRPr lang="it-IT" altLang="it-IT">
              <a:solidFill>
                <a:srgbClr val="000099"/>
              </a:solidFill>
              <a:cs typeface="Times New Roman" panose="02020603050405020304" pitchFamily="18" charset="0"/>
            </a:endParaRPr>
          </a:p>
          <a:p>
            <a:pPr>
              <a:spcBef>
                <a:spcPct val="20000"/>
              </a:spcBef>
            </a:pPr>
            <a:r>
              <a:rPr lang="en-GB" altLang="it-IT">
                <a:solidFill>
                  <a:srgbClr val="000099"/>
                </a:solidFill>
                <a:cs typeface="Times New Roman" panose="02020603050405020304" pitchFamily="18" charset="0"/>
              </a:rPr>
              <a:t>Ogni dispositivo è collegato al bus di sistema tramite un’interfaccia</a:t>
            </a:r>
          </a:p>
          <a:p>
            <a:pPr algn="just">
              <a:spcBef>
                <a:spcPct val="20000"/>
              </a:spcBef>
            </a:pPr>
            <a:r>
              <a:rPr lang="en-GB" altLang="it-IT">
                <a:solidFill>
                  <a:srgbClr val="000099"/>
                </a:solidFill>
                <a:cs typeface="Times New Roman" panose="02020603050405020304" pitchFamily="18" charset="0"/>
              </a:rPr>
              <a:t>dove risiedono alcuni registri (di controllo, per permettere la sincronizzazione CPU-Dispositivo, buffer per contenere i dati in ingresso/uscita).  Questa interfaccia e’ chiamata </a:t>
            </a:r>
            <a:r>
              <a:rPr lang="en-GB" altLang="it-IT" i="1">
                <a:solidFill>
                  <a:srgbClr val="FF0000"/>
                </a:solidFill>
                <a:cs typeface="Times New Roman" panose="02020603050405020304" pitchFamily="18" charset="0"/>
              </a:rPr>
              <a:t>controller</a:t>
            </a:r>
            <a:r>
              <a:rPr lang="en-GB" altLang="it-IT">
                <a:solidFill>
                  <a:srgbClr val="000099"/>
                </a:solidFill>
                <a:cs typeface="Times New Roman" panose="02020603050405020304" pitchFamily="18" charset="0"/>
              </a:rPr>
              <a:t>.</a:t>
            </a:r>
          </a:p>
          <a:p>
            <a:pPr algn="just">
              <a:spcBef>
                <a:spcPct val="20000"/>
              </a:spcBef>
            </a:pPr>
            <a:endParaRPr lang="en-GB" altLang="it-IT">
              <a:solidFill>
                <a:srgbClr val="000099"/>
              </a:solidFill>
              <a:cs typeface="Times New Roman" panose="02020603050405020304" pitchFamily="18" charset="0"/>
            </a:endParaRPr>
          </a:p>
          <a:p>
            <a:pPr algn="just">
              <a:spcBef>
                <a:spcPct val="20000"/>
              </a:spcBef>
            </a:pPr>
            <a:r>
              <a:rPr lang="en-GB" altLang="it-IT">
                <a:solidFill>
                  <a:srgbClr val="000099"/>
                </a:solidFill>
                <a:cs typeface="Times New Roman" panose="02020603050405020304" pitchFamily="18" charset="0"/>
              </a:rPr>
              <a:t>La CPU colloquia con il controller scrivendo/leggendo i suoi registri in uno dei seguenti modi:</a:t>
            </a:r>
          </a:p>
          <a:p>
            <a:pPr algn="just">
              <a:spcBef>
                <a:spcPct val="20000"/>
              </a:spcBef>
            </a:pPr>
            <a:endParaRPr lang="en-GB" altLang="it-IT">
              <a:solidFill>
                <a:srgbClr val="000099"/>
              </a:solidFill>
              <a:cs typeface="Times New Roman" panose="02020603050405020304" pitchFamily="18" charset="0"/>
            </a:endParaRPr>
          </a:p>
          <a:p>
            <a:pPr algn="just">
              <a:spcBef>
                <a:spcPct val="20000"/>
              </a:spcBef>
              <a:buFontTx/>
              <a:buChar char="-"/>
            </a:pPr>
            <a:r>
              <a:rPr lang="en-GB" altLang="it-IT">
                <a:solidFill>
                  <a:srgbClr val="000099"/>
                </a:solidFill>
                <a:cs typeface="Times New Roman" panose="02020603050405020304" pitchFamily="18" charset="0"/>
              </a:rPr>
              <a:t>utilizzando apposite istruzioni (IN / OUT) che avranno come parametro un “indirizzo” che identifica un particolare controller</a:t>
            </a:r>
          </a:p>
          <a:p>
            <a:pPr algn="just">
              <a:spcBef>
                <a:spcPct val="20000"/>
              </a:spcBef>
              <a:buFontTx/>
              <a:buChar char="-"/>
            </a:pPr>
            <a:r>
              <a:rPr lang="en-GB" altLang="it-IT">
                <a:solidFill>
                  <a:srgbClr val="000099"/>
                </a:solidFill>
                <a:cs typeface="Times New Roman" panose="02020603050405020304" pitchFamily="18" charset="0"/>
              </a:rPr>
              <a:t>utilizzando normali istruzioni LOAD/STORE a indirizzi associati ai registri del controller: questa tecnica si chiama </a:t>
            </a:r>
            <a:r>
              <a:rPr lang="en-GB" altLang="it-IT">
                <a:solidFill>
                  <a:srgbClr val="FF0000"/>
                </a:solidFill>
                <a:cs typeface="Times New Roman" panose="02020603050405020304" pitchFamily="18" charset="0"/>
              </a:rPr>
              <a:t>Memory Mapped I/O</a:t>
            </a:r>
            <a:endParaRPr lang="it-IT" altLang="it-IT">
              <a:solidFill>
                <a:srgbClr val="FF0000"/>
              </a:solidFill>
              <a:cs typeface="Times New Roman" panose="02020603050405020304" pitchFamily="18" charset="0"/>
            </a:endParaRPr>
          </a:p>
          <a:p>
            <a:pPr>
              <a:spcBef>
                <a:spcPct val="20000"/>
              </a:spcBef>
            </a:pPr>
            <a:endParaRPr lang="en-GB" altLang="it-IT">
              <a:solidFill>
                <a:srgbClr val="000099"/>
              </a:solidFill>
              <a:cs typeface="Times New Roman" panose="02020603050405020304" pitchFamily="18"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11365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Text Box 2">
            <a:extLst>
              <a:ext uri="{FF2B5EF4-FFF2-40B4-BE49-F238E27FC236}">
                <a16:creationId xmlns="" xmlns:a16="http://schemas.microsoft.com/office/drawing/2014/main" id="{4C5E3295-8668-4B81-977F-D530AB166A03}"/>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sp>
        <p:nvSpPr>
          <p:cNvPr id="278531" name="Line 3">
            <a:extLst>
              <a:ext uri="{FF2B5EF4-FFF2-40B4-BE49-F238E27FC236}">
                <a16:creationId xmlns="" xmlns:a16="http://schemas.microsoft.com/office/drawing/2014/main" id="{49E5850C-B83E-4142-BD7A-E0EFD0AC15F4}"/>
              </a:ext>
            </a:extLst>
          </p:cNvPr>
          <p:cNvSpPr>
            <a:spLocks noChangeShapeType="1"/>
          </p:cNvSpPr>
          <p:nvPr/>
        </p:nvSpPr>
        <p:spPr bwMode="auto">
          <a:xfrm>
            <a:off x="1295400" y="990600"/>
            <a:ext cx="67056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8532" name="Line 4">
            <a:extLst>
              <a:ext uri="{FF2B5EF4-FFF2-40B4-BE49-F238E27FC236}">
                <a16:creationId xmlns="" xmlns:a16="http://schemas.microsoft.com/office/drawing/2014/main" id="{7F0A5A5B-274A-4D25-A318-F16CA51E77CB}"/>
              </a:ext>
            </a:extLst>
          </p:cNvPr>
          <p:cNvSpPr>
            <a:spLocks noChangeShapeType="1"/>
          </p:cNvSpPr>
          <p:nvPr/>
        </p:nvSpPr>
        <p:spPr bwMode="auto">
          <a:xfrm>
            <a:off x="1295400" y="1181100"/>
            <a:ext cx="67056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8533" name="Line 5">
            <a:extLst>
              <a:ext uri="{FF2B5EF4-FFF2-40B4-BE49-F238E27FC236}">
                <a16:creationId xmlns="" xmlns:a16="http://schemas.microsoft.com/office/drawing/2014/main" id="{B373E59E-351E-49D6-B23E-5FCF17D15A7C}"/>
              </a:ext>
            </a:extLst>
          </p:cNvPr>
          <p:cNvSpPr>
            <a:spLocks noChangeShapeType="1"/>
          </p:cNvSpPr>
          <p:nvPr/>
        </p:nvSpPr>
        <p:spPr bwMode="auto">
          <a:xfrm>
            <a:off x="1295400" y="1384300"/>
            <a:ext cx="67056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8534" name="Rectangle 6">
            <a:extLst>
              <a:ext uri="{FF2B5EF4-FFF2-40B4-BE49-F238E27FC236}">
                <a16:creationId xmlns="" xmlns:a16="http://schemas.microsoft.com/office/drawing/2014/main" id="{2A7C10F4-5779-4F2D-BFA3-572920AD178C}"/>
              </a:ext>
            </a:extLst>
          </p:cNvPr>
          <p:cNvSpPr>
            <a:spLocks noChangeArrowheads="1"/>
          </p:cNvSpPr>
          <p:nvPr/>
        </p:nvSpPr>
        <p:spPr bwMode="auto">
          <a:xfrm>
            <a:off x="1981200" y="2108200"/>
            <a:ext cx="6096000" cy="1371600"/>
          </a:xfrm>
          <a:prstGeom prst="rect">
            <a:avLst/>
          </a:prstGeom>
          <a:solidFill>
            <a:schemeClr val="bg2"/>
          </a:solidFill>
          <a:ln w="9525">
            <a:solidFill>
              <a:schemeClr val="tx1"/>
            </a:solidFill>
            <a:miter lim="800000"/>
            <a:headEnd/>
            <a:tailEnd/>
          </a:ln>
          <a:effectLst/>
        </p:spPr>
        <p:txBody>
          <a:bodyPr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grpSp>
        <p:nvGrpSpPr>
          <p:cNvPr id="67591" name="Group 10">
            <a:extLst>
              <a:ext uri="{FF2B5EF4-FFF2-40B4-BE49-F238E27FC236}">
                <a16:creationId xmlns="" xmlns:a16="http://schemas.microsoft.com/office/drawing/2014/main" id="{975271E2-BD4B-4E85-BAD5-395E532FC418}"/>
              </a:ext>
            </a:extLst>
          </p:cNvPr>
          <p:cNvGrpSpPr>
            <a:grpSpLocks/>
          </p:cNvGrpSpPr>
          <p:nvPr/>
        </p:nvGrpSpPr>
        <p:grpSpPr bwMode="auto">
          <a:xfrm>
            <a:off x="2176463" y="2438400"/>
            <a:ext cx="5705475" cy="711200"/>
            <a:chOff x="1296" y="1552"/>
            <a:chExt cx="3594" cy="448"/>
          </a:xfrm>
        </p:grpSpPr>
        <p:sp>
          <p:nvSpPr>
            <p:cNvPr id="278535" name="Text Box 7">
              <a:extLst>
                <a:ext uri="{FF2B5EF4-FFF2-40B4-BE49-F238E27FC236}">
                  <a16:creationId xmlns="" xmlns:a16="http://schemas.microsoft.com/office/drawing/2014/main" id="{FB99034F-F2BD-40BC-9321-A0432C7AF9A6}"/>
                </a:ext>
              </a:extLst>
            </p:cNvPr>
            <p:cNvSpPr txBox="1">
              <a:spLocks noChangeArrowheads="1"/>
            </p:cNvSpPr>
            <p:nvPr/>
          </p:nvSpPr>
          <p:spPr bwMode="auto">
            <a:xfrm>
              <a:off x="1296" y="1552"/>
              <a:ext cx="1233" cy="448"/>
            </a:xfrm>
            <a:prstGeom prst="rect">
              <a:avLst/>
            </a:prstGeom>
            <a:solidFill>
              <a:schemeClr val="bg1"/>
            </a:solidFill>
            <a:ln w="9525">
              <a:solidFill>
                <a:schemeClr val="tx2"/>
              </a:solid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Decodificatore</a:t>
              </a:r>
            </a:p>
            <a:p>
              <a:pPr>
                <a:defRPr/>
              </a:pPr>
              <a:r>
                <a:rPr lang="en-GB">
                  <a:effectLst>
                    <a:outerShdw blurRad="38100" dist="38100" dir="2700000" algn="tl">
                      <a:srgbClr val="C0C0C0"/>
                    </a:outerShdw>
                  </a:effectLst>
                  <a:latin typeface="Arial" charset="0"/>
                  <a:cs typeface="+mn-cs"/>
                </a:rPr>
                <a:t>indirizzi</a:t>
              </a:r>
              <a:endParaRPr lang="it-IT">
                <a:effectLst>
                  <a:outerShdw blurRad="38100" dist="38100" dir="2700000" algn="tl">
                    <a:srgbClr val="C0C0C0"/>
                  </a:outerShdw>
                </a:effectLst>
                <a:latin typeface="Arial" charset="0"/>
                <a:cs typeface="+mn-cs"/>
              </a:endParaRPr>
            </a:p>
          </p:txBody>
        </p:sp>
        <p:sp>
          <p:nvSpPr>
            <p:cNvPr id="278536" name="Text Box 8">
              <a:extLst>
                <a:ext uri="{FF2B5EF4-FFF2-40B4-BE49-F238E27FC236}">
                  <a16:creationId xmlns="" xmlns:a16="http://schemas.microsoft.com/office/drawing/2014/main" id="{02F780EE-9CA9-4B1B-ABEE-774C79B220C6}"/>
                </a:ext>
              </a:extLst>
            </p:cNvPr>
            <p:cNvSpPr txBox="1">
              <a:spLocks noChangeArrowheads="1"/>
            </p:cNvSpPr>
            <p:nvPr/>
          </p:nvSpPr>
          <p:spPr bwMode="auto">
            <a:xfrm>
              <a:off x="2758" y="1552"/>
              <a:ext cx="858" cy="448"/>
            </a:xfrm>
            <a:prstGeom prst="rect">
              <a:avLst/>
            </a:prstGeom>
            <a:solidFill>
              <a:schemeClr val="bg1"/>
            </a:solidFill>
            <a:ln w="9525">
              <a:solidFill>
                <a:schemeClr val="tx2"/>
              </a:solid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Circuiti di</a:t>
              </a:r>
            </a:p>
            <a:p>
              <a:pPr>
                <a:defRPr/>
              </a:pPr>
              <a:r>
                <a:rPr lang="en-GB">
                  <a:effectLst>
                    <a:outerShdw blurRad="38100" dist="38100" dir="2700000" algn="tl">
                      <a:srgbClr val="C0C0C0"/>
                    </a:outerShdw>
                  </a:effectLst>
                  <a:latin typeface="Arial" charset="0"/>
                  <a:cs typeface="+mn-cs"/>
                </a:rPr>
                <a:t>controllo</a:t>
              </a:r>
              <a:endParaRPr lang="it-IT">
                <a:effectLst>
                  <a:outerShdw blurRad="38100" dist="38100" dir="2700000" algn="tl">
                    <a:srgbClr val="C0C0C0"/>
                  </a:outerShdw>
                </a:effectLst>
                <a:latin typeface="Arial" charset="0"/>
                <a:cs typeface="+mn-cs"/>
              </a:endParaRPr>
            </a:p>
          </p:txBody>
        </p:sp>
        <p:sp>
          <p:nvSpPr>
            <p:cNvPr id="278537" name="Text Box 9">
              <a:extLst>
                <a:ext uri="{FF2B5EF4-FFF2-40B4-BE49-F238E27FC236}">
                  <a16:creationId xmlns="" xmlns:a16="http://schemas.microsoft.com/office/drawing/2014/main" id="{A7D6C91B-8F7F-4E4A-B6B2-6F61E5D8A62F}"/>
                </a:ext>
              </a:extLst>
            </p:cNvPr>
            <p:cNvSpPr txBox="1">
              <a:spLocks noChangeArrowheads="1"/>
            </p:cNvSpPr>
            <p:nvPr/>
          </p:nvSpPr>
          <p:spPr bwMode="auto">
            <a:xfrm>
              <a:off x="3845" y="1552"/>
              <a:ext cx="1045" cy="448"/>
            </a:xfrm>
            <a:prstGeom prst="rect">
              <a:avLst/>
            </a:prstGeom>
            <a:solidFill>
              <a:schemeClr val="bg1"/>
            </a:solidFill>
            <a:ln w="9525">
              <a:solidFill>
                <a:schemeClr val="tx2"/>
              </a:solid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Registri dati</a:t>
              </a:r>
            </a:p>
            <a:p>
              <a:pPr>
                <a:defRPr/>
              </a:pPr>
              <a:r>
                <a:rPr lang="en-GB">
                  <a:effectLst>
                    <a:outerShdw blurRad="38100" dist="38100" dir="2700000" algn="tl">
                      <a:srgbClr val="C0C0C0"/>
                    </a:outerShdw>
                  </a:effectLst>
                  <a:latin typeface="Arial" charset="0"/>
                  <a:cs typeface="+mn-cs"/>
                </a:rPr>
                <a:t>e stato</a:t>
              </a:r>
              <a:endParaRPr lang="it-IT">
                <a:effectLst>
                  <a:outerShdw blurRad="38100" dist="38100" dir="2700000" algn="tl">
                    <a:srgbClr val="C0C0C0"/>
                  </a:outerShdw>
                </a:effectLst>
                <a:latin typeface="Arial" charset="0"/>
                <a:cs typeface="+mn-cs"/>
              </a:endParaRPr>
            </a:p>
          </p:txBody>
        </p:sp>
      </p:grpSp>
      <p:sp>
        <p:nvSpPr>
          <p:cNvPr id="278539" name="Text Box 11">
            <a:extLst>
              <a:ext uri="{FF2B5EF4-FFF2-40B4-BE49-F238E27FC236}">
                <a16:creationId xmlns="" xmlns:a16="http://schemas.microsoft.com/office/drawing/2014/main" id="{09DB9C67-82F9-449B-9E88-912BE0FFDE56}"/>
              </a:ext>
            </a:extLst>
          </p:cNvPr>
          <p:cNvSpPr txBox="1">
            <a:spLocks noChangeArrowheads="1"/>
          </p:cNvSpPr>
          <p:nvPr/>
        </p:nvSpPr>
        <p:spPr bwMode="auto">
          <a:xfrm>
            <a:off x="5334000" y="4165600"/>
            <a:ext cx="1981200" cy="1016000"/>
          </a:xfrm>
          <a:prstGeom prst="rect">
            <a:avLst/>
          </a:prstGeom>
          <a:solidFill>
            <a:schemeClr val="bg1"/>
          </a:solidFill>
          <a:ln w="9525">
            <a:solidFill>
              <a:schemeClr val="tx2"/>
            </a:solidFill>
            <a:miter lim="800000"/>
            <a:headEnd/>
            <a:tailEnd/>
          </a:ln>
          <a:effectLst/>
        </p:spPr>
        <p:txBody>
          <a:bodyPr wrap="none">
            <a:spAutoFit/>
          </a:bodyPr>
          <a:lstStyle/>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   Dispositivo   </a:t>
            </a:r>
          </a:p>
          <a:p>
            <a:pPr>
              <a:defRPr/>
            </a:pPr>
            <a:endParaRPr lang="it-IT">
              <a:effectLst>
                <a:outerShdw blurRad="38100" dist="38100" dir="2700000" algn="tl">
                  <a:srgbClr val="C0C0C0"/>
                </a:outerShdw>
              </a:effectLst>
              <a:latin typeface="Arial" charset="0"/>
              <a:cs typeface="+mn-cs"/>
            </a:endParaRPr>
          </a:p>
        </p:txBody>
      </p:sp>
      <p:sp>
        <p:nvSpPr>
          <p:cNvPr id="278540" name="Line 12">
            <a:extLst>
              <a:ext uri="{FF2B5EF4-FFF2-40B4-BE49-F238E27FC236}">
                <a16:creationId xmlns="" xmlns:a16="http://schemas.microsoft.com/office/drawing/2014/main" id="{736DEE61-F0A9-49DC-AE99-0DBF8A70FBC7}"/>
              </a:ext>
            </a:extLst>
          </p:cNvPr>
          <p:cNvSpPr>
            <a:spLocks noChangeShapeType="1"/>
          </p:cNvSpPr>
          <p:nvPr/>
        </p:nvSpPr>
        <p:spPr bwMode="auto">
          <a:xfrm flipV="1">
            <a:off x="5562600" y="3175000"/>
            <a:ext cx="0" cy="990600"/>
          </a:xfrm>
          <a:prstGeom prst="line">
            <a:avLst/>
          </a:prstGeom>
          <a:noFill/>
          <a:ln w="9525">
            <a:solidFill>
              <a:schemeClr val="tx1"/>
            </a:solidFill>
            <a:round/>
            <a:headEnd type="triangle" w="med" len="me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8541" name="Line 13">
            <a:extLst>
              <a:ext uri="{FF2B5EF4-FFF2-40B4-BE49-F238E27FC236}">
                <a16:creationId xmlns="" xmlns:a16="http://schemas.microsoft.com/office/drawing/2014/main" id="{05BA059F-9A86-4EB8-98E9-22BF615770CF}"/>
              </a:ext>
            </a:extLst>
          </p:cNvPr>
          <p:cNvSpPr>
            <a:spLocks noChangeShapeType="1"/>
          </p:cNvSpPr>
          <p:nvPr/>
        </p:nvSpPr>
        <p:spPr bwMode="auto">
          <a:xfrm flipV="1">
            <a:off x="7086600" y="3175000"/>
            <a:ext cx="0" cy="990600"/>
          </a:xfrm>
          <a:prstGeom prst="line">
            <a:avLst/>
          </a:prstGeom>
          <a:noFill/>
          <a:ln w="9525">
            <a:solidFill>
              <a:schemeClr val="tx1"/>
            </a:solidFill>
            <a:round/>
            <a:headEnd type="triangle" w="med" len="me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8542" name="Line 14">
            <a:extLst>
              <a:ext uri="{FF2B5EF4-FFF2-40B4-BE49-F238E27FC236}">
                <a16:creationId xmlns="" xmlns:a16="http://schemas.microsoft.com/office/drawing/2014/main" id="{20EF266E-607F-439E-A58B-C07DFA4189F4}"/>
              </a:ext>
            </a:extLst>
          </p:cNvPr>
          <p:cNvSpPr>
            <a:spLocks noChangeShapeType="1"/>
          </p:cNvSpPr>
          <p:nvPr/>
        </p:nvSpPr>
        <p:spPr bwMode="auto">
          <a:xfrm flipV="1">
            <a:off x="5562600" y="1422400"/>
            <a:ext cx="0" cy="990600"/>
          </a:xfrm>
          <a:prstGeom prst="line">
            <a:avLst/>
          </a:prstGeom>
          <a:noFill/>
          <a:ln w="9525">
            <a:solidFill>
              <a:schemeClr val="tx1"/>
            </a:solidFill>
            <a:round/>
            <a:headEnd type="triangle" w="med" len="me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8543" name="Line 15">
            <a:extLst>
              <a:ext uri="{FF2B5EF4-FFF2-40B4-BE49-F238E27FC236}">
                <a16:creationId xmlns="" xmlns:a16="http://schemas.microsoft.com/office/drawing/2014/main" id="{E20FF5C2-F5FA-426D-9AC7-8504C9E4CB94}"/>
              </a:ext>
            </a:extLst>
          </p:cNvPr>
          <p:cNvSpPr>
            <a:spLocks noChangeShapeType="1"/>
          </p:cNvSpPr>
          <p:nvPr/>
        </p:nvSpPr>
        <p:spPr bwMode="auto">
          <a:xfrm flipV="1">
            <a:off x="7086600" y="1193800"/>
            <a:ext cx="0" cy="1219200"/>
          </a:xfrm>
          <a:prstGeom prst="line">
            <a:avLst/>
          </a:prstGeom>
          <a:noFill/>
          <a:ln w="9525">
            <a:solidFill>
              <a:schemeClr val="tx1"/>
            </a:solidFill>
            <a:round/>
            <a:headEnd type="triangle" w="med" len="me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8546" name="Line 18">
            <a:extLst>
              <a:ext uri="{FF2B5EF4-FFF2-40B4-BE49-F238E27FC236}">
                <a16:creationId xmlns="" xmlns:a16="http://schemas.microsoft.com/office/drawing/2014/main" id="{F3319EE1-50CD-46E6-B4CA-D2E2B270533A}"/>
              </a:ext>
            </a:extLst>
          </p:cNvPr>
          <p:cNvSpPr>
            <a:spLocks noChangeShapeType="1"/>
          </p:cNvSpPr>
          <p:nvPr/>
        </p:nvSpPr>
        <p:spPr bwMode="auto">
          <a:xfrm>
            <a:off x="2819400" y="990600"/>
            <a:ext cx="0" cy="14478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8547" name="AutoShape 19">
            <a:extLst>
              <a:ext uri="{FF2B5EF4-FFF2-40B4-BE49-F238E27FC236}">
                <a16:creationId xmlns="" xmlns:a16="http://schemas.microsoft.com/office/drawing/2014/main" id="{81C52A53-C6C1-4087-9AB3-05C0D6E4B398}"/>
              </a:ext>
            </a:extLst>
          </p:cNvPr>
          <p:cNvSpPr>
            <a:spLocks/>
          </p:cNvSpPr>
          <p:nvPr/>
        </p:nvSpPr>
        <p:spPr bwMode="auto">
          <a:xfrm>
            <a:off x="990600" y="762000"/>
            <a:ext cx="76200" cy="762000"/>
          </a:xfrm>
          <a:prstGeom prst="leftBrace">
            <a:avLst>
              <a:gd name="adj1" fmla="val 83333"/>
              <a:gd name="adj2" fmla="val 50000"/>
            </a:avLst>
          </a:prstGeom>
          <a:noFill/>
          <a:ln w="9525">
            <a:solidFill>
              <a:schemeClr val="tx1"/>
            </a:solidFill>
            <a:round/>
            <a:headEnd/>
            <a:tailEnd/>
          </a:ln>
          <a:effectLst/>
        </p:spPr>
        <p:txBody>
          <a:bodyPr wrap="none"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8548" name="Text Box 20">
            <a:extLst>
              <a:ext uri="{FF2B5EF4-FFF2-40B4-BE49-F238E27FC236}">
                <a16:creationId xmlns="" xmlns:a16="http://schemas.microsoft.com/office/drawing/2014/main" id="{D5ED53DE-AC29-45CC-9607-194BAAC4B69A}"/>
              </a:ext>
            </a:extLst>
          </p:cNvPr>
          <p:cNvSpPr txBox="1">
            <a:spLocks noChangeArrowheads="1"/>
          </p:cNvSpPr>
          <p:nvPr/>
        </p:nvSpPr>
        <p:spPr bwMode="auto">
          <a:xfrm>
            <a:off x="249238" y="898525"/>
            <a:ext cx="665162" cy="396875"/>
          </a:xfrm>
          <a:prstGeom prst="rect">
            <a:avLst/>
          </a:prstGeom>
          <a:noFill/>
          <a:ln w="9525">
            <a:noFill/>
            <a:miter lim="800000"/>
            <a:headEnd/>
            <a:tailEnd/>
          </a:ln>
          <a:effectLst/>
        </p:spPr>
        <p:txBody>
          <a:bodyPr wrap="none">
            <a:spAutoFit/>
          </a:bodyPr>
          <a:lstStyle/>
          <a:p>
            <a:pPr>
              <a:defRPr/>
            </a:pPr>
            <a:r>
              <a:rPr lang="en-GB">
                <a:solidFill>
                  <a:srgbClr val="000099"/>
                </a:solidFill>
                <a:effectLst>
                  <a:outerShdw blurRad="38100" dist="38100" dir="2700000" algn="tl">
                    <a:srgbClr val="C0C0C0"/>
                  </a:outerShdw>
                </a:effectLst>
                <a:latin typeface="Arial" charset="0"/>
                <a:cs typeface="+mn-cs"/>
              </a:rPr>
              <a:t>Bus</a:t>
            </a:r>
            <a:endParaRPr lang="it-IT">
              <a:solidFill>
                <a:srgbClr val="000099"/>
              </a:solidFill>
              <a:effectLst>
                <a:outerShdw blurRad="38100" dist="38100" dir="2700000" algn="tl">
                  <a:srgbClr val="C0C0C0"/>
                </a:outerShdw>
              </a:effectLst>
              <a:latin typeface="Arial" charset="0"/>
              <a:cs typeface="+mn-cs"/>
            </a:endParaRPr>
          </a:p>
        </p:txBody>
      </p:sp>
      <p:sp>
        <p:nvSpPr>
          <p:cNvPr id="278549" name="Text Box 21">
            <a:extLst>
              <a:ext uri="{FF2B5EF4-FFF2-40B4-BE49-F238E27FC236}">
                <a16:creationId xmlns="" xmlns:a16="http://schemas.microsoft.com/office/drawing/2014/main" id="{78C68F73-FEE6-4A95-B55A-D69641050975}"/>
              </a:ext>
            </a:extLst>
          </p:cNvPr>
          <p:cNvSpPr txBox="1">
            <a:spLocks noChangeArrowheads="1"/>
          </p:cNvSpPr>
          <p:nvPr/>
        </p:nvSpPr>
        <p:spPr bwMode="auto">
          <a:xfrm>
            <a:off x="8020050" y="793750"/>
            <a:ext cx="971550" cy="730250"/>
          </a:xfrm>
          <a:prstGeom prst="rect">
            <a:avLst/>
          </a:prstGeom>
          <a:noFill/>
          <a:ln w="9525">
            <a:noFill/>
            <a:miter lim="800000"/>
            <a:headEnd/>
            <a:tailEnd/>
          </a:ln>
          <a:effectLst/>
        </p:spPr>
        <p:txBody>
          <a:bodyPr wrap="none">
            <a:spAutoFit/>
          </a:bodyPr>
          <a:lstStyle/>
          <a:p>
            <a:pPr>
              <a:defRPr/>
            </a:pPr>
            <a:r>
              <a:rPr lang="en-GB" sz="1400">
                <a:effectLst>
                  <a:outerShdw blurRad="38100" dist="38100" dir="2700000" algn="tl">
                    <a:srgbClr val="C0C0C0"/>
                  </a:outerShdw>
                </a:effectLst>
                <a:latin typeface="Arial" charset="0"/>
                <a:cs typeface="+mn-cs"/>
              </a:rPr>
              <a:t>Indirizzi</a:t>
            </a:r>
          </a:p>
          <a:p>
            <a:pPr>
              <a:defRPr/>
            </a:pPr>
            <a:r>
              <a:rPr lang="en-GB" sz="1400">
                <a:effectLst>
                  <a:outerShdw blurRad="38100" dist="38100" dir="2700000" algn="tl">
                    <a:srgbClr val="C0C0C0"/>
                  </a:outerShdw>
                </a:effectLst>
                <a:latin typeface="Arial" charset="0"/>
                <a:cs typeface="+mn-cs"/>
              </a:rPr>
              <a:t>Dati</a:t>
            </a:r>
          </a:p>
          <a:p>
            <a:pPr>
              <a:defRPr/>
            </a:pPr>
            <a:r>
              <a:rPr lang="en-GB" sz="1400">
                <a:effectLst>
                  <a:outerShdw blurRad="38100" dist="38100" dir="2700000" algn="tl">
                    <a:srgbClr val="C0C0C0"/>
                  </a:outerShdw>
                </a:effectLst>
                <a:latin typeface="Arial" charset="0"/>
                <a:cs typeface="+mn-cs"/>
              </a:rPr>
              <a:t>Controllo</a:t>
            </a:r>
            <a:endParaRPr lang="it-IT" sz="1400">
              <a:effectLst>
                <a:outerShdw blurRad="38100" dist="38100" dir="2700000" algn="tl">
                  <a:srgbClr val="C0C0C0"/>
                </a:outerShdw>
              </a:effectLst>
              <a:latin typeface="Arial" charset="0"/>
              <a:cs typeface="+mn-cs"/>
            </a:endParaRPr>
          </a:p>
        </p:txBody>
      </p:sp>
      <p:sp>
        <p:nvSpPr>
          <p:cNvPr id="67601" name="CasellaDiTesto 20">
            <a:extLst>
              <a:ext uri="{FF2B5EF4-FFF2-40B4-BE49-F238E27FC236}">
                <a16:creationId xmlns="" xmlns:a16="http://schemas.microsoft.com/office/drawing/2014/main" id="{C3A17F8E-017C-4B36-A142-1322BBBF973D}"/>
              </a:ext>
            </a:extLst>
          </p:cNvPr>
          <p:cNvSpPr txBox="1">
            <a:spLocks noChangeArrowheads="1"/>
          </p:cNvSpPr>
          <p:nvPr/>
        </p:nvSpPr>
        <p:spPr bwMode="auto">
          <a:xfrm>
            <a:off x="323850" y="3789363"/>
            <a:ext cx="4535488"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eaLnBrk="1" hangingPunct="1"/>
            <a:r>
              <a:rPr lang="it-IT" altLang="it-IT">
                <a:solidFill>
                  <a:srgbClr val="FF0000"/>
                </a:solidFill>
              </a:rPr>
              <a:t>Memory mapped I/O</a:t>
            </a:r>
            <a:r>
              <a:rPr lang="it-IT" altLang="it-IT"/>
              <a:t>: il controller contiene un decodificatore di indirizzi che riconosce gli indirizzi assegnati ad esso (quando viene rilevata una richiesta di lettura/scrittura riferita a tali indirizzi restituisce o recepisce i dati nei suoi registri)</a:t>
            </a:r>
          </a:p>
        </p:txBody>
      </p:sp>
      <p:sp>
        <p:nvSpPr>
          <p:cNvPr id="67602" name="CasellaDiTesto 21">
            <a:extLst>
              <a:ext uri="{FF2B5EF4-FFF2-40B4-BE49-F238E27FC236}">
                <a16:creationId xmlns="" xmlns:a16="http://schemas.microsoft.com/office/drawing/2014/main" id="{716A1DE7-44A6-47FA-9AAB-51A0A9277060}"/>
              </a:ext>
            </a:extLst>
          </p:cNvPr>
          <p:cNvSpPr txBox="1">
            <a:spLocks noChangeArrowheads="1"/>
          </p:cNvSpPr>
          <p:nvPr/>
        </p:nvSpPr>
        <p:spPr bwMode="auto">
          <a:xfrm>
            <a:off x="468313" y="1700213"/>
            <a:ext cx="2159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eaLnBrk="1" hangingPunct="1"/>
            <a:r>
              <a:rPr lang="it-IT" altLang="it-IT"/>
              <a:t>CONTROLLER</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4318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Text Box 2">
            <a:extLst>
              <a:ext uri="{FF2B5EF4-FFF2-40B4-BE49-F238E27FC236}">
                <a16:creationId xmlns="" xmlns:a16="http://schemas.microsoft.com/office/drawing/2014/main" id="{9441B5F0-A758-48C9-90DB-075DD8D0F316}"/>
              </a:ext>
            </a:extLst>
          </p:cNvPr>
          <p:cNvSpPr txBox="1">
            <a:spLocks noChangeArrowheads="1"/>
          </p:cNvSpPr>
          <p:nvPr/>
        </p:nvSpPr>
        <p:spPr bwMode="auto">
          <a:xfrm>
            <a:off x="1946275" y="76200"/>
            <a:ext cx="4833938" cy="708025"/>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Il </a:t>
            </a:r>
            <a:r>
              <a:rPr lang="en-GB" dirty="0" err="1">
                <a:solidFill>
                  <a:srgbClr val="000099"/>
                </a:solidFill>
                <a:effectLst>
                  <a:outerShdw blurRad="38100" dist="38100" dir="2700000" algn="tl">
                    <a:srgbClr val="C0C0C0"/>
                  </a:outerShdw>
                </a:effectLst>
                <a:latin typeface="Arial" charset="0"/>
                <a:cs typeface="+mn-cs"/>
              </a:rPr>
              <a:t>livello</a:t>
            </a:r>
            <a:r>
              <a:rPr lang="en-GB" dirty="0">
                <a:solidFill>
                  <a:srgbClr val="000099"/>
                </a:solidFill>
                <a:effectLst>
                  <a:outerShdw blurRad="38100" dist="38100" dir="2700000" algn="tl">
                    <a:srgbClr val="C0C0C0"/>
                  </a:outerShdw>
                </a:effectLst>
                <a:latin typeface="Arial" charset="0"/>
                <a:cs typeface="+mn-cs"/>
              </a:rPr>
              <a:t> ISA: TIPI DI INDIRIZZAMENTO</a:t>
            </a:r>
            <a:endParaRPr lang="it-IT" dirty="0">
              <a:solidFill>
                <a:srgbClr val="000099"/>
              </a:solidFill>
              <a:effectLst>
                <a:outerShdw blurRad="38100" dist="38100" dir="2700000" algn="tl">
                  <a:srgbClr val="C0C0C0"/>
                </a:outerShdw>
              </a:effectLst>
              <a:latin typeface="Arial" charset="0"/>
              <a:cs typeface="+mn-cs"/>
            </a:endParaRPr>
          </a:p>
          <a:p>
            <a:pPr algn="ctr">
              <a:defRPr/>
            </a:pPr>
            <a:endParaRPr lang="it-IT" dirty="0">
              <a:solidFill>
                <a:srgbClr val="000099"/>
              </a:solidFill>
              <a:effectLst>
                <a:outerShdw blurRad="38100" dist="38100" dir="2700000" algn="tl">
                  <a:srgbClr val="C0C0C0"/>
                </a:outerShdw>
              </a:effectLst>
              <a:latin typeface="Arial" charset="0"/>
              <a:cs typeface="+mn-cs"/>
            </a:endParaRPr>
          </a:p>
        </p:txBody>
      </p:sp>
      <p:sp>
        <p:nvSpPr>
          <p:cNvPr id="267267" name="Rectangle 3">
            <a:extLst>
              <a:ext uri="{FF2B5EF4-FFF2-40B4-BE49-F238E27FC236}">
                <a16:creationId xmlns="" xmlns:a16="http://schemas.microsoft.com/office/drawing/2014/main" id="{EB59D382-4014-49A8-8E27-1EA09E719E6B}"/>
              </a:ext>
            </a:extLst>
          </p:cNvPr>
          <p:cNvSpPr>
            <a:spLocks noChangeArrowheads="1"/>
          </p:cNvSpPr>
          <p:nvPr/>
        </p:nvSpPr>
        <p:spPr bwMode="auto">
          <a:xfrm>
            <a:off x="360363" y="423863"/>
            <a:ext cx="8153400" cy="6402387"/>
          </a:xfrm>
          <a:prstGeom prst="rect">
            <a:avLst/>
          </a:prstGeom>
          <a:noFill/>
          <a:ln w="9525">
            <a:noFill/>
            <a:miter lim="800000"/>
            <a:headEnd/>
            <a:tailEnd/>
          </a:ln>
          <a:effectLst/>
        </p:spPr>
        <p:txBody>
          <a:bodyPr>
            <a:spAutoFit/>
          </a:bodyPr>
          <a:lstStyle/>
          <a:p>
            <a:pPr>
              <a:spcBef>
                <a:spcPct val="50000"/>
              </a:spcBef>
              <a:buFontTx/>
              <a:buChar char="-"/>
              <a:defRPr/>
            </a:pPr>
            <a:r>
              <a:rPr lang="en-GB" i="1" u="sng" dirty="0" err="1">
                <a:effectLst>
                  <a:outerShdw blurRad="38100" dist="38100" dir="2700000" algn="tl">
                    <a:srgbClr val="C0C0C0"/>
                  </a:outerShdw>
                </a:effectLst>
                <a:latin typeface="Arial" charset="0"/>
                <a:cs typeface="+mn-cs"/>
              </a:rPr>
              <a:t>indirizzamento</a:t>
            </a:r>
            <a:r>
              <a:rPr lang="en-GB" i="1" u="sng" dirty="0">
                <a:effectLst>
                  <a:outerShdw blurRad="38100" dist="38100" dir="2700000" algn="tl">
                    <a:srgbClr val="C0C0C0"/>
                  </a:outerShdw>
                </a:effectLst>
                <a:latin typeface="Arial" charset="0"/>
                <a:cs typeface="+mn-cs"/>
              </a:rPr>
              <a:t> </a:t>
            </a:r>
            <a:r>
              <a:rPr lang="en-GB" i="1" u="sng" dirty="0" err="1">
                <a:effectLst>
                  <a:outerShdw blurRad="38100" dist="38100" dir="2700000" algn="tl">
                    <a:srgbClr val="C0C0C0"/>
                  </a:outerShdw>
                </a:effectLst>
                <a:latin typeface="Arial" charset="0"/>
                <a:cs typeface="+mn-cs"/>
              </a:rPr>
              <a:t>immediat</a:t>
            </a:r>
            <a:r>
              <a:rPr lang="en-GB" dirty="0" err="1">
                <a:effectLst>
                  <a:outerShdw blurRad="38100" dist="38100" dir="2700000" algn="tl">
                    <a:srgbClr val="C0C0C0"/>
                  </a:outerShdw>
                </a:effectLst>
                <a:latin typeface="Arial" charset="0"/>
                <a:cs typeface="+mn-cs"/>
              </a:rPr>
              <a:t>o</a:t>
            </a:r>
            <a:endParaRPr lang="en-GB" dirty="0">
              <a:effectLst>
                <a:outerShdw blurRad="38100" dist="38100" dir="2700000" algn="tl">
                  <a:srgbClr val="C0C0C0"/>
                </a:outerShdw>
              </a:effectLst>
              <a:latin typeface="Arial" charset="0"/>
              <a:cs typeface="+mn-cs"/>
            </a:endParaRPr>
          </a:p>
          <a:p>
            <a:pPr>
              <a:spcBef>
                <a:spcPct val="50000"/>
              </a:spcBef>
              <a:defRPr/>
            </a:pP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l’operando</a:t>
            </a:r>
            <a:r>
              <a:rPr lang="en-GB" dirty="0">
                <a:effectLst>
                  <a:outerShdw blurRad="38100" dist="38100" dir="2700000" algn="tl">
                    <a:srgbClr val="C0C0C0"/>
                  </a:outerShdw>
                </a:effectLst>
                <a:latin typeface="Arial" charset="0"/>
                <a:cs typeface="+mn-cs"/>
              </a:rPr>
              <a:t> </a:t>
            </a:r>
            <a:r>
              <a:rPr lang="en-GB" dirty="0">
                <a:effectLst>
                  <a:outerShdw blurRad="38100" dist="38100" dir="2700000" algn="tl">
                    <a:srgbClr val="C0C0C0"/>
                  </a:outerShdw>
                </a:effectLst>
                <a:latin typeface="Arial" charset="0"/>
                <a:cs typeface="Arial" charset="0"/>
              </a:rPr>
              <a:t>è</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contenuto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nell’istruzione</a:t>
            </a:r>
            <a:r>
              <a:rPr lang="en-GB" dirty="0">
                <a:effectLst>
                  <a:outerShdw blurRad="38100" dist="38100" dir="2700000" algn="tl">
                    <a:srgbClr val="C0C0C0"/>
                  </a:outerShdw>
                </a:effectLst>
                <a:latin typeface="Arial" charset="0"/>
                <a:cs typeface="+mn-cs"/>
              </a:rPr>
              <a:t> (BIPUSH 10) </a:t>
            </a:r>
            <a:r>
              <a:rPr lang="en-GB" i="1" dirty="0">
                <a:solidFill>
                  <a:srgbClr val="00B050"/>
                </a:solidFill>
                <a:effectLst>
                  <a:outerShdw blurRad="38100" dist="38100" dir="2700000" algn="tl">
                    <a:srgbClr val="C0C0C0"/>
                  </a:outerShdw>
                </a:effectLst>
                <a:latin typeface="Arial" charset="0"/>
                <a:cs typeface="+mn-cs"/>
              </a:rPr>
              <a:t>IJVM</a:t>
            </a:r>
          </a:p>
          <a:p>
            <a:pPr>
              <a:spcBef>
                <a:spcPct val="50000"/>
              </a:spcBef>
              <a:buFontTx/>
              <a:buChar char="-"/>
              <a:defRPr/>
            </a:pPr>
            <a:r>
              <a:rPr lang="en-GB" i="1" u="sng" dirty="0" err="1">
                <a:effectLst>
                  <a:outerShdw blurRad="38100" dist="38100" dir="2700000" algn="tl">
                    <a:srgbClr val="C0C0C0"/>
                  </a:outerShdw>
                </a:effectLst>
                <a:latin typeface="Arial" charset="0"/>
                <a:cs typeface="+mn-cs"/>
              </a:rPr>
              <a:t>indirizzamento</a:t>
            </a:r>
            <a:r>
              <a:rPr lang="en-GB" i="1" u="sng" dirty="0">
                <a:effectLst>
                  <a:outerShdw blurRad="38100" dist="38100" dir="2700000" algn="tl">
                    <a:srgbClr val="C0C0C0"/>
                  </a:outerShdw>
                </a:effectLst>
                <a:latin typeface="Arial" charset="0"/>
                <a:cs typeface="+mn-cs"/>
              </a:rPr>
              <a:t> </a:t>
            </a:r>
            <a:r>
              <a:rPr lang="en-GB" i="1" u="sng" dirty="0" err="1">
                <a:effectLst>
                  <a:outerShdw blurRad="38100" dist="38100" dir="2700000" algn="tl">
                    <a:srgbClr val="C0C0C0"/>
                  </a:outerShdw>
                </a:effectLst>
                <a:latin typeface="Arial" charset="0"/>
                <a:cs typeface="+mn-cs"/>
              </a:rPr>
              <a:t>diretto</a:t>
            </a:r>
            <a:endParaRPr lang="en-GB" i="1" u="sng" dirty="0">
              <a:effectLst>
                <a:outerShdw blurRad="38100" dist="38100" dir="2700000" algn="tl">
                  <a:srgbClr val="C0C0C0"/>
                </a:outerShdw>
              </a:effectLst>
              <a:latin typeface="Arial" charset="0"/>
              <a:cs typeface="+mn-cs"/>
            </a:endParaRPr>
          </a:p>
          <a:p>
            <a:pPr>
              <a:spcBef>
                <a:spcPct val="50000"/>
              </a:spcBef>
              <a:defRPr/>
            </a:pP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l’operando</a:t>
            </a:r>
            <a:r>
              <a:rPr lang="en-GB" dirty="0">
                <a:effectLst>
                  <a:outerShdw blurRad="38100" dist="38100" dir="2700000" algn="tl">
                    <a:srgbClr val="C0C0C0"/>
                  </a:outerShdw>
                </a:effectLst>
                <a:latin typeface="Arial" charset="0"/>
                <a:cs typeface="+mn-cs"/>
              </a:rPr>
              <a:t> </a:t>
            </a:r>
            <a:r>
              <a:rPr lang="en-GB" dirty="0">
                <a:effectLst>
                  <a:outerShdw blurRad="38100" dist="38100" dir="2700000" algn="tl">
                    <a:srgbClr val="C0C0C0"/>
                  </a:outerShdw>
                </a:effectLst>
                <a:latin typeface="Arial" charset="0"/>
                <a:cs typeface="Arial" charset="0"/>
              </a:rPr>
              <a:t>è</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all’indirizzo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memoria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specificato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nell’istruzione</a:t>
            </a:r>
            <a:endParaRPr lang="en-GB" dirty="0">
              <a:effectLst>
                <a:outerShdw blurRad="38100" dist="38100" dir="2700000" algn="tl">
                  <a:srgbClr val="C0C0C0"/>
                </a:outerShdw>
              </a:effectLst>
              <a:latin typeface="Arial" charset="0"/>
              <a:cs typeface="+mn-cs"/>
            </a:endParaRPr>
          </a:p>
          <a:p>
            <a:pPr>
              <a:spcBef>
                <a:spcPct val="50000"/>
              </a:spcBef>
              <a:defRPr/>
            </a:pPr>
            <a:r>
              <a:rPr lang="en-GB" dirty="0">
                <a:effectLst>
                  <a:outerShdw blurRad="38100" dist="38100" dir="2700000" algn="tl">
                    <a:srgbClr val="C0C0C0"/>
                  </a:outerShdw>
                </a:effectLst>
                <a:latin typeface="Arial" charset="0"/>
                <a:cs typeface="+mn-cs"/>
              </a:rPr>
              <a:t>   LOAD R1, </a:t>
            </a:r>
            <a:r>
              <a:rPr lang="en-GB" dirty="0">
                <a:solidFill>
                  <a:srgbClr val="FF0000"/>
                </a:solidFill>
                <a:effectLst>
                  <a:outerShdw blurRad="38100" dist="38100" dir="2700000" algn="tl">
                    <a:srgbClr val="C0C0C0"/>
                  </a:outerShdw>
                </a:effectLst>
                <a:latin typeface="Arial" charset="0"/>
                <a:cs typeface="+mn-cs"/>
              </a:rPr>
              <a:t>0x102930</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semantica</a:t>
            </a:r>
            <a:r>
              <a:rPr lang="en-GB" dirty="0">
                <a:effectLst>
                  <a:outerShdw blurRad="38100" dist="38100" dir="2700000" algn="tl">
                    <a:srgbClr val="C0C0C0"/>
                  </a:outerShdw>
                </a:effectLst>
                <a:latin typeface="Arial" charset="0"/>
                <a:cs typeface="+mn-cs"/>
              </a:rPr>
              <a:t>: R1 </a:t>
            </a:r>
            <a:r>
              <a:rPr lang="en-GB" dirty="0">
                <a:effectLst>
                  <a:outerShdw blurRad="38100" dist="38100" dir="2700000" algn="tl">
                    <a:srgbClr val="C0C0C0"/>
                  </a:outerShdw>
                </a:effectLst>
                <a:latin typeface="Arial" charset="0"/>
                <a:cs typeface="Arial" charset="0"/>
                <a:sym typeface="Symbol" pitchFamily="18" charset="2"/>
              </a:rPr>
              <a:t></a:t>
            </a: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m[0x102930]</a:t>
            </a:r>
          </a:p>
          <a:p>
            <a:pPr>
              <a:spcBef>
                <a:spcPct val="50000"/>
              </a:spcBef>
              <a:buFontTx/>
              <a:buChar char="-"/>
              <a:defRPr/>
            </a:pPr>
            <a:r>
              <a:rPr lang="en-GB" i="1" u="sng" dirty="0" err="1">
                <a:effectLst>
                  <a:outerShdw blurRad="38100" dist="38100" dir="2700000" algn="tl">
                    <a:srgbClr val="C0C0C0"/>
                  </a:outerShdw>
                </a:effectLst>
                <a:latin typeface="Arial" charset="0"/>
                <a:cs typeface="+mn-cs"/>
              </a:rPr>
              <a:t>indirizzamento</a:t>
            </a:r>
            <a:r>
              <a:rPr lang="en-GB" i="1" u="sng" dirty="0">
                <a:effectLst>
                  <a:outerShdw blurRad="38100" dist="38100" dir="2700000" algn="tl">
                    <a:srgbClr val="C0C0C0"/>
                  </a:outerShdw>
                </a:effectLst>
                <a:latin typeface="Arial" charset="0"/>
                <a:cs typeface="+mn-cs"/>
              </a:rPr>
              <a:t> </a:t>
            </a:r>
            <a:r>
              <a:rPr lang="en-GB" i="1" u="sng" dirty="0" err="1">
                <a:effectLst>
                  <a:outerShdw blurRad="38100" dist="38100" dir="2700000" algn="tl">
                    <a:srgbClr val="C0C0C0"/>
                  </a:outerShdw>
                </a:effectLst>
                <a:latin typeface="Arial" charset="0"/>
                <a:cs typeface="+mn-cs"/>
              </a:rPr>
              <a:t>di</a:t>
            </a:r>
            <a:r>
              <a:rPr lang="en-GB" i="1" u="sng" dirty="0">
                <a:effectLst>
                  <a:outerShdw blurRad="38100" dist="38100" dir="2700000" algn="tl">
                    <a:srgbClr val="C0C0C0"/>
                  </a:outerShdw>
                </a:effectLst>
                <a:latin typeface="Arial" charset="0"/>
                <a:cs typeface="+mn-cs"/>
              </a:rPr>
              <a:t> </a:t>
            </a:r>
            <a:r>
              <a:rPr lang="en-GB" i="1" u="sng" dirty="0" err="1">
                <a:effectLst>
                  <a:outerShdw blurRad="38100" dist="38100" dir="2700000" algn="tl">
                    <a:srgbClr val="C0C0C0"/>
                  </a:outerShdw>
                </a:effectLst>
                <a:latin typeface="Arial" charset="0"/>
                <a:cs typeface="+mn-cs"/>
              </a:rPr>
              <a:t>registro</a:t>
            </a:r>
            <a:endParaRPr lang="en-GB" i="1" u="sng" dirty="0">
              <a:effectLst>
                <a:outerShdw blurRad="38100" dist="38100" dir="2700000" algn="tl">
                  <a:srgbClr val="C0C0C0"/>
                </a:outerShdw>
              </a:effectLst>
              <a:latin typeface="Arial" charset="0"/>
              <a:cs typeface="+mn-cs"/>
            </a:endParaRPr>
          </a:p>
          <a:p>
            <a:pPr>
              <a:spcBef>
                <a:spcPct val="50000"/>
              </a:spcBef>
              <a:defRPr/>
            </a:pPr>
            <a:r>
              <a:rPr lang="en-GB" dirty="0">
                <a:effectLst>
                  <a:outerShdw blurRad="38100" dist="38100" dir="2700000" algn="tl">
                    <a:srgbClr val="C0C0C0"/>
                  </a:outerShdw>
                </a:effectLst>
                <a:latin typeface="Arial" charset="0"/>
                <a:cs typeface="+mn-cs"/>
              </a:rPr>
              <a:t>   ADD </a:t>
            </a:r>
            <a:r>
              <a:rPr lang="en-GB" dirty="0">
                <a:solidFill>
                  <a:srgbClr val="FF0000"/>
                </a:solidFill>
                <a:effectLst>
                  <a:outerShdw blurRad="38100" dist="38100" dir="2700000" algn="tl">
                    <a:srgbClr val="C0C0C0"/>
                  </a:outerShdw>
                </a:effectLst>
                <a:latin typeface="Arial" charset="0"/>
                <a:cs typeface="+mn-cs"/>
              </a:rPr>
              <a:t>R1</a:t>
            </a: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R2</a:t>
            </a: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R3</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semantica</a:t>
            </a: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R1</a:t>
            </a:r>
            <a:r>
              <a:rPr lang="en-GB" dirty="0">
                <a:effectLst>
                  <a:outerShdw blurRad="38100" dist="38100" dir="2700000" algn="tl">
                    <a:srgbClr val="C0C0C0"/>
                  </a:outerShdw>
                </a:effectLst>
                <a:latin typeface="Arial" charset="0"/>
                <a:cs typeface="+mn-cs"/>
              </a:rPr>
              <a:t> </a:t>
            </a:r>
            <a:r>
              <a:rPr lang="en-GB" dirty="0">
                <a:effectLst>
                  <a:outerShdw blurRad="38100" dist="38100" dir="2700000" algn="tl">
                    <a:srgbClr val="C0C0C0"/>
                  </a:outerShdw>
                </a:effectLst>
                <a:latin typeface="Arial" charset="0"/>
                <a:cs typeface="Arial" charset="0"/>
                <a:sym typeface="Symbol" pitchFamily="18" charset="2"/>
              </a:rPr>
              <a:t> </a:t>
            </a: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R2</a:t>
            </a:r>
            <a:r>
              <a:rPr lang="en-GB" dirty="0">
                <a:effectLst>
                  <a:outerShdw blurRad="38100" dist="38100" dir="2700000" algn="tl">
                    <a:srgbClr val="C0C0C0"/>
                  </a:outerShdw>
                </a:effectLst>
                <a:latin typeface="Arial" charset="0"/>
                <a:cs typeface="+mn-cs"/>
              </a:rPr>
              <a:t> + </a:t>
            </a:r>
            <a:r>
              <a:rPr lang="en-GB" dirty="0">
                <a:solidFill>
                  <a:srgbClr val="FF0000"/>
                </a:solidFill>
                <a:effectLst>
                  <a:outerShdw blurRad="38100" dist="38100" dir="2700000" algn="tl">
                    <a:srgbClr val="C0C0C0"/>
                  </a:outerShdw>
                </a:effectLst>
                <a:latin typeface="Arial" charset="0"/>
                <a:cs typeface="+mn-cs"/>
              </a:rPr>
              <a:t>R3</a:t>
            </a:r>
          </a:p>
          <a:p>
            <a:pPr>
              <a:spcBef>
                <a:spcPct val="50000"/>
              </a:spcBef>
              <a:buFontTx/>
              <a:buChar char="-"/>
              <a:defRPr/>
            </a:pPr>
            <a:r>
              <a:rPr lang="en-GB" i="1" u="sng" dirty="0" err="1">
                <a:effectLst>
                  <a:outerShdw blurRad="38100" dist="38100" dir="2700000" algn="tl">
                    <a:srgbClr val="C0C0C0"/>
                  </a:outerShdw>
                </a:effectLst>
                <a:latin typeface="Arial" charset="0"/>
                <a:cs typeface="+mn-cs"/>
              </a:rPr>
              <a:t>indirizzamento</a:t>
            </a:r>
            <a:r>
              <a:rPr lang="en-GB" i="1" u="sng" dirty="0">
                <a:effectLst>
                  <a:outerShdw blurRad="38100" dist="38100" dir="2700000" algn="tl">
                    <a:srgbClr val="C0C0C0"/>
                  </a:outerShdw>
                </a:effectLst>
                <a:latin typeface="Arial" charset="0"/>
                <a:cs typeface="+mn-cs"/>
              </a:rPr>
              <a:t> </a:t>
            </a:r>
            <a:r>
              <a:rPr lang="en-GB" i="1" u="sng" dirty="0" err="1">
                <a:effectLst>
                  <a:outerShdw blurRad="38100" dist="38100" dir="2700000" algn="tl">
                    <a:srgbClr val="C0C0C0"/>
                  </a:outerShdw>
                </a:effectLst>
                <a:latin typeface="Arial" charset="0"/>
                <a:cs typeface="+mn-cs"/>
              </a:rPr>
              <a:t>indiretto</a:t>
            </a:r>
            <a:r>
              <a:rPr lang="en-GB" i="1" u="sng" dirty="0">
                <a:effectLst>
                  <a:outerShdw blurRad="38100" dist="38100" dir="2700000" algn="tl">
                    <a:srgbClr val="C0C0C0"/>
                  </a:outerShdw>
                </a:effectLst>
                <a:latin typeface="Arial" charset="0"/>
                <a:cs typeface="+mn-cs"/>
              </a:rPr>
              <a:t> </a:t>
            </a:r>
            <a:r>
              <a:rPr lang="en-GB" i="1" u="sng" dirty="0" err="1">
                <a:effectLst>
                  <a:outerShdw blurRad="38100" dist="38100" dir="2700000" algn="tl">
                    <a:srgbClr val="C0C0C0"/>
                  </a:outerShdw>
                </a:effectLst>
                <a:latin typeface="Arial" charset="0"/>
                <a:cs typeface="+mn-cs"/>
              </a:rPr>
              <a:t>attraverso</a:t>
            </a:r>
            <a:r>
              <a:rPr lang="en-GB" i="1" u="sng" dirty="0">
                <a:effectLst>
                  <a:outerShdw blurRad="38100" dist="38100" dir="2700000" algn="tl">
                    <a:srgbClr val="C0C0C0"/>
                  </a:outerShdw>
                </a:effectLst>
                <a:latin typeface="Arial" charset="0"/>
                <a:cs typeface="+mn-cs"/>
              </a:rPr>
              <a:t> </a:t>
            </a:r>
            <a:r>
              <a:rPr lang="en-GB" i="1" u="sng" dirty="0" err="1">
                <a:effectLst>
                  <a:outerShdw blurRad="38100" dist="38100" dir="2700000" algn="tl">
                    <a:srgbClr val="C0C0C0"/>
                  </a:outerShdw>
                </a:effectLst>
                <a:latin typeface="Arial" charset="0"/>
                <a:cs typeface="+mn-cs"/>
              </a:rPr>
              <a:t>registro</a:t>
            </a:r>
            <a:endParaRPr lang="en-GB" i="1" u="sng" dirty="0">
              <a:effectLst>
                <a:outerShdw blurRad="38100" dist="38100" dir="2700000" algn="tl">
                  <a:srgbClr val="C0C0C0"/>
                </a:outerShdw>
              </a:effectLst>
              <a:latin typeface="Arial" charset="0"/>
              <a:cs typeface="+mn-cs"/>
            </a:endParaRPr>
          </a:p>
          <a:p>
            <a:pPr>
              <a:spcBef>
                <a:spcPct val="50000"/>
              </a:spcBef>
              <a:defRPr/>
            </a:pPr>
            <a:r>
              <a:rPr lang="en-GB" dirty="0">
                <a:effectLst>
                  <a:outerShdw blurRad="38100" dist="38100" dir="2700000" algn="tl">
                    <a:srgbClr val="C0C0C0"/>
                  </a:outerShdw>
                </a:effectLst>
                <a:latin typeface="Arial" charset="0"/>
                <a:cs typeface="+mn-cs"/>
              </a:rPr>
              <a:t>   MOVE R1, </a:t>
            </a:r>
            <a:r>
              <a:rPr lang="en-GB" dirty="0">
                <a:solidFill>
                  <a:srgbClr val="FF0000"/>
                </a:solidFill>
                <a:effectLst>
                  <a:outerShdw blurRad="38100" dist="38100" dir="2700000" algn="tl">
                    <a:srgbClr val="C0C0C0"/>
                  </a:outerShdw>
                </a:effectLst>
                <a:latin typeface="Arial" charset="0"/>
                <a:cs typeface="+mn-cs"/>
              </a:rPr>
              <a:t>(R2) </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semantica</a:t>
            </a:r>
            <a:r>
              <a:rPr lang="en-GB" dirty="0">
                <a:effectLst>
                  <a:outerShdw blurRad="38100" dist="38100" dir="2700000" algn="tl">
                    <a:srgbClr val="C0C0C0"/>
                  </a:outerShdw>
                </a:effectLst>
                <a:latin typeface="Arial" charset="0"/>
                <a:cs typeface="+mn-cs"/>
              </a:rPr>
              <a:t>: R1 </a:t>
            </a:r>
            <a:r>
              <a:rPr lang="en-GB" dirty="0">
                <a:effectLst>
                  <a:outerShdw blurRad="38100" dist="38100" dir="2700000" algn="tl">
                    <a:srgbClr val="C0C0C0"/>
                  </a:outerShdw>
                </a:effectLst>
                <a:latin typeface="Arial" charset="0"/>
                <a:cs typeface="Arial" charset="0"/>
                <a:sym typeface="Symbol" pitchFamily="18" charset="2"/>
              </a:rPr>
              <a:t> </a:t>
            </a: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m[R2]   </a:t>
            </a:r>
          </a:p>
          <a:p>
            <a:pPr>
              <a:spcBef>
                <a:spcPct val="50000"/>
              </a:spcBef>
              <a:buFontTx/>
              <a:buChar char="-"/>
              <a:defRPr/>
            </a:pPr>
            <a:r>
              <a:rPr lang="en-GB" i="1" u="sng" dirty="0" err="1">
                <a:effectLst>
                  <a:outerShdw blurRad="38100" dist="38100" dir="2700000" algn="tl">
                    <a:srgbClr val="C0C0C0"/>
                  </a:outerShdw>
                </a:effectLst>
                <a:latin typeface="Arial" charset="0"/>
                <a:cs typeface="+mn-cs"/>
              </a:rPr>
              <a:t>indirizzamento</a:t>
            </a:r>
            <a:r>
              <a:rPr lang="en-GB" i="1" u="sng" dirty="0">
                <a:effectLst>
                  <a:outerShdw blurRad="38100" dist="38100" dir="2700000" algn="tl">
                    <a:srgbClr val="C0C0C0"/>
                  </a:outerShdw>
                </a:effectLst>
                <a:latin typeface="Arial" charset="0"/>
                <a:cs typeface="+mn-cs"/>
              </a:rPr>
              <a:t> </a:t>
            </a:r>
            <a:r>
              <a:rPr lang="en-GB" i="1" u="sng" dirty="0" err="1">
                <a:effectLst>
                  <a:outerShdw blurRad="38100" dist="38100" dir="2700000" algn="tl">
                    <a:srgbClr val="C0C0C0"/>
                  </a:outerShdw>
                </a:effectLst>
                <a:latin typeface="Arial" charset="0"/>
                <a:cs typeface="+mn-cs"/>
              </a:rPr>
              <a:t>indicizzato</a:t>
            </a:r>
            <a:r>
              <a:rPr lang="en-GB" i="1" dirty="0">
                <a:effectLst>
                  <a:outerShdw blurRad="38100" dist="38100" dir="2700000" algn="tl">
                    <a:srgbClr val="C0C0C0"/>
                  </a:outerShdw>
                </a:effectLst>
                <a:latin typeface="Arial" charset="0"/>
                <a:cs typeface="+mn-cs"/>
              </a:rPr>
              <a:t> </a:t>
            </a:r>
            <a:r>
              <a:rPr lang="en-GB" i="1" u="sng" dirty="0">
                <a:effectLst>
                  <a:outerShdw blurRad="38100" dist="38100" dir="2700000" algn="tl">
                    <a:srgbClr val="C0C0C0"/>
                  </a:outerShdw>
                </a:effectLst>
                <a:latin typeface="Arial" charset="0"/>
                <a:cs typeface="+mn-cs"/>
              </a:rPr>
              <a:t>(</a:t>
            </a:r>
            <a:r>
              <a:rPr lang="en-GB" dirty="0">
                <a:effectLst>
                  <a:outerShdw blurRad="38100" dist="38100" dir="2700000" algn="tl">
                    <a:srgbClr val="C0C0C0"/>
                  </a:outerShdw>
                </a:effectLst>
                <a:latin typeface="Arial" charset="0"/>
              </a:rPr>
              <a:t>#A </a:t>
            </a:r>
            <a:r>
              <a:rPr lang="en-GB" dirty="0">
                <a:effectLst>
                  <a:outerShdw blurRad="38100" dist="38100" dir="2700000" algn="tl">
                    <a:srgbClr val="C0C0C0"/>
                  </a:outerShdw>
                </a:effectLst>
                <a:latin typeface="Arial" charset="0"/>
                <a:cs typeface="Arial" charset="0"/>
              </a:rPr>
              <a:t>è</a:t>
            </a:r>
            <a:r>
              <a:rPr lang="en-GB" dirty="0">
                <a:effectLst>
                  <a:outerShdw blurRad="38100" dist="38100" dir="2700000" algn="tl">
                    <a:srgbClr val="C0C0C0"/>
                  </a:outerShdw>
                </a:effectLst>
                <a:latin typeface="Arial" charset="0"/>
              </a:rPr>
              <a:t> </a:t>
            </a:r>
            <a:r>
              <a:rPr lang="en-GB" dirty="0" err="1">
                <a:effectLst>
                  <a:outerShdw blurRad="38100" dist="38100" dir="2700000" algn="tl">
                    <a:srgbClr val="C0C0C0"/>
                  </a:outerShdw>
                </a:effectLst>
                <a:latin typeface="Arial" charset="0"/>
              </a:rPr>
              <a:t>una</a:t>
            </a:r>
            <a:r>
              <a:rPr lang="en-GB" dirty="0">
                <a:effectLst>
                  <a:outerShdw blurRad="38100" dist="38100" dir="2700000" algn="tl">
                    <a:srgbClr val="C0C0C0"/>
                  </a:outerShdw>
                </a:effectLst>
                <a:latin typeface="Arial" charset="0"/>
              </a:rPr>
              <a:t> </a:t>
            </a:r>
            <a:r>
              <a:rPr lang="en-GB" dirty="0" err="1">
                <a:effectLst>
                  <a:outerShdw blurRad="38100" dist="38100" dir="2700000" algn="tl">
                    <a:srgbClr val="C0C0C0"/>
                  </a:outerShdw>
                </a:effectLst>
                <a:latin typeface="Arial" charset="0"/>
              </a:rPr>
              <a:t>costante</a:t>
            </a:r>
            <a:r>
              <a:rPr lang="en-GB" dirty="0">
                <a:effectLst>
                  <a:outerShdw blurRad="38100" dist="38100" dir="2700000" algn="tl">
                    <a:srgbClr val="C0C0C0"/>
                  </a:outerShdw>
                </a:effectLst>
                <a:latin typeface="Arial" charset="0"/>
              </a:rPr>
              <a:t>)</a:t>
            </a:r>
            <a:endParaRPr lang="en-GB" i="1" u="sng" dirty="0">
              <a:effectLst>
                <a:outerShdw blurRad="38100" dist="38100" dir="2700000" algn="tl">
                  <a:srgbClr val="C0C0C0"/>
                </a:outerShdw>
              </a:effectLst>
              <a:latin typeface="Arial" charset="0"/>
              <a:cs typeface="+mn-cs"/>
            </a:endParaRPr>
          </a:p>
          <a:p>
            <a:pPr>
              <a:spcBef>
                <a:spcPct val="50000"/>
              </a:spcBef>
              <a:defRPr/>
            </a:pPr>
            <a:r>
              <a:rPr lang="en-GB" dirty="0">
                <a:effectLst>
                  <a:outerShdw blurRad="38100" dist="38100" dir="2700000" algn="tl">
                    <a:srgbClr val="C0C0C0"/>
                  </a:outerShdw>
                </a:effectLst>
                <a:latin typeface="Arial" charset="0"/>
                <a:cs typeface="+mn-cs"/>
              </a:rPr>
              <a:t>   MOVE </a:t>
            </a:r>
            <a:r>
              <a:rPr lang="en-GB" dirty="0">
                <a:solidFill>
                  <a:srgbClr val="FF0000"/>
                </a:solidFill>
                <a:effectLst>
                  <a:outerShdw blurRad="38100" dist="38100" dir="2700000" algn="tl">
                    <a:srgbClr val="C0C0C0"/>
                  </a:outerShdw>
                </a:effectLst>
                <a:latin typeface="Arial" charset="0"/>
                <a:cs typeface="+mn-cs"/>
              </a:rPr>
              <a:t>#A(R2)</a:t>
            </a:r>
            <a:r>
              <a:rPr lang="en-GB" dirty="0">
                <a:effectLst>
                  <a:outerShdw blurRad="38100" dist="38100" dir="2700000" algn="tl">
                    <a:srgbClr val="C0C0C0"/>
                  </a:outerShdw>
                </a:effectLst>
                <a:latin typeface="Arial" charset="0"/>
                <a:cs typeface="+mn-cs"/>
              </a:rPr>
              <a:t>, R4</a:t>
            </a:r>
            <a:r>
              <a:rPr lang="en-GB" dirty="0">
                <a:solidFill>
                  <a:srgbClr val="FF0000"/>
                </a:solidFill>
                <a:effectLst>
                  <a:outerShdw blurRad="38100" dist="38100" dir="2700000" algn="tl">
                    <a:srgbClr val="C0C0C0"/>
                  </a:outerShdw>
                </a:effectLst>
                <a:latin typeface="Arial" charset="0"/>
                <a:cs typeface="+mn-cs"/>
              </a:rPr>
              <a:t> 		</a:t>
            </a:r>
            <a:r>
              <a:rPr lang="en-GB" i="1" dirty="0">
                <a:effectLst>
                  <a:outerShdw blurRad="38100" dist="38100" dir="2700000" algn="tl">
                    <a:srgbClr val="C0C0C0"/>
                  </a:outerShdw>
                </a:effectLst>
                <a:latin typeface="Arial" charset="0"/>
                <a:cs typeface="+mn-cs"/>
              </a:rPr>
              <a:t> </a:t>
            </a:r>
            <a:r>
              <a:rPr lang="en-GB" dirty="0" err="1">
                <a:solidFill>
                  <a:schemeClr val="accent6">
                    <a:lumMod val="75000"/>
                  </a:schemeClr>
                </a:solidFill>
                <a:effectLst>
                  <a:outerShdw blurRad="38100" dist="38100" dir="2700000" algn="tl">
                    <a:srgbClr val="C0C0C0"/>
                  </a:outerShdw>
                </a:effectLst>
                <a:latin typeface="Arial" charset="0"/>
                <a:cs typeface="+mn-cs"/>
              </a:rPr>
              <a:t>semantica</a:t>
            </a:r>
            <a:r>
              <a:rPr lang="en-GB" dirty="0">
                <a:solidFill>
                  <a:schemeClr val="accent6">
                    <a:lumMod val="75000"/>
                  </a:schemeClr>
                </a:solidFill>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m[#A+R2] </a:t>
            </a:r>
            <a:r>
              <a:rPr lang="en-GB" dirty="0">
                <a:effectLst>
                  <a:outerShdw blurRad="38100" dist="38100" dir="2700000" algn="tl">
                    <a:srgbClr val="C0C0C0"/>
                  </a:outerShdw>
                </a:effectLst>
                <a:latin typeface="Arial" charset="0"/>
                <a:cs typeface="Arial" charset="0"/>
                <a:sym typeface="Symbol" pitchFamily="18" charset="2"/>
              </a:rPr>
              <a:t> </a:t>
            </a:r>
            <a:r>
              <a:rPr lang="en-GB" dirty="0">
                <a:effectLst>
                  <a:outerShdw blurRad="38100" dist="38100" dir="2700000" algn="tl">
                    <a:srgbClr val="C0C0C0"/>
                  </a:outerShdw>
                </a:effectLst>
                <a:latin typeface="Arial" charset="0"/>
                <a:cs typeface="+mn-cs"/>
              </a:rPr>
              <a:t>R4</a:t>
            </a:r>
          </a:p>
          <a:p>
            <a:pPr>
              <a:spcBef>
                <a:spcPct val="50000"/>
              </a:spcBef>
              <a:defRPr/>
            </a:pPr>
            <a:r>
              <a:rPr lang="en-GB" dirty="0">
                <a:effectLst>
                  <a:outerShdw blurRad="38100" dist="38100" dir="2700000" algn="tl">
                    <a:srgbClr val="C0C0C0"/>
                  </a:outerShdw>
                </a:effectLst>
                <a:latin typeface="Arial" charset="0"/>
                <a:cs typeface="+mn-cs"/>
              </a:rPr>
              <a:t>   ILOAD </a:t>
            </a:r>
            <a:r>
              <a:rPr lang="en-GB" dirty="0">
                <a:solidFill>
                  <a:srgbClr val="FF0000"/>
                </a:solidFill>
                <a:effectLst>
                  <a:outerShdw blurRad="38100" dist="38100" dir="2700000" algn="tl">
                    <a:srgbClr val="C0C0C0"/>
                  </a:outerShdw>
                </a:effectLst>
                <a:latin typeface="Arial" charset="0"/>
                <a:cs typeface="+mn-cs"/>
              </a:rPr>
              <a:t>x</a:t>
            </a:r>
            <a:r>
              <a:rPr lang="en-GB" dirty="0">
                <a:solidFill>
                  <a:srgbClr val="00FFFF"/>
                </a:solidFill>
                <a:effectLst>
                  <a:outerShdw blurRad="38100" dist="38100" dir="2700000" algn="tl">
                    <a:srgbClr val="C0C0C0"/>
                  </a:outerShdw>
                </a:effectLst>
                <a:latin typeface="Arial" charset="0"/>
                <a:cs typeface="+mn-cs"/>
              </a:rPr>
              <a:t>(LV)</a:t>
            </a:r>
            <a:r>
              <a:rPr lang="en-GB" dirty="0">
                <a:effectLst>
                  <a:outerShdw blurRad="38100" dist="38100" dir="2700000" algn="tl">
                    <a:srgbClr val="C0C0C0"/>
                  </a:outerShdw>
                </a:effectLst>
                <a:latin typeface="Arial" charset="0"/>
                <a:cs typeface="+mn-cs"/>
              </a:rPr>
              <a:t>	</a:t>
            </a:r>
            <a:r>
              <a:rPr lang="en-GB" i="1" u="sng" dirty="0">
                <a:solidFill>
                  <a:srgbClr val="00FFFF"/>
                </a:solidFill>
                <a:effectLst>
                  <a:outerShdw blurRad="38100" dist="38100" dir="2700000" algn="tl">
                    <a:srgbClr val="C0C0C0"/>
                  </a:outerShdw>
                </a:effectLst>
                <a:latin typeface="Arial" charset="0"/>
                <a:cs typeface="+mn-cs"/>
              </a:rPr>
              <a:t>LV </a:t>
            </a:r>
            <a:r>
              <a:rPr lang="en-GB" i="1" u="sng" dirty="0" err="1">
                <a:solidFill>
                  <a:srgbClr val="00FFFF"/>
                </a:solidFill>
                <a:effectLst>
                  <a:outerShdw blurRad="38100" dist="38100" dir="2700000" algn="tl">
                    <a:srgbClr val="C0C0C0"/>
                  </a:outerShdw>
                </a:effectLst>
                <a:latin typeface="Arial" charset="0"/>
                <a:cs typeface="+mn-cs"/>
              </a:rPr>
              <a:t>implicito</a:t>
            </a:r>
            <a:r>
              <a:rPr lang="en-GB" i="1" u="sng" dirty="0">
                <a:solidFill>
                  <a:srgbClr val="00FFFF"/>
                </a:solidFill>
                <a:effectLst>
                  <a:outerShdw blurRad="38100" dist="38100" dir="2700000" algn="tl">
                    <a:srgbClr val="C0C0C0"/>
                  </a:outerShdw>
                </a:effectLst>
                <a:latin typeface="Arial" charset="0"/>
                <a:cs typeface="+mn-cs"/>
              </a:rPr>
              <a:t> </a:t>
            </a:r>
            <a:r>
              <a:rPr lang="en-GB" i="1" dirty="0">
                <a:solidFill>
                  <a:srgbClr val="00FFFF"/>
                </a:solidFill>
                <a:effectLst>
                  <a:outerShdw blurRad="38100" dist="38100" dir="2700000" algn="tl">
                    <a:srgbClr val="C0C0C0"/>
                  </a:outerShdw>
                </a:effectLst>
                <a:latin typeface="Arial" charset="0"/>
                <a:cs typeface="+mn-cs"/>
              </a:rPr>
              <a:t>                       </a:t>
            </a:r>
            <a:r>
              <a:rPr lang="en-GB" dirty="0">
                <a:effectLst>
                  <a:outerShdw blurRad="38100" dist="38100" dir="2700000" algn="tl">
                    <a:srgbClr val="C0C0C0"/>
                  </a:outerShdw>
                </a:effectLst>
                <a:latin typeface="Arial" charset="0"/>
                <a:cs typeface="+mn-cs"/>
              </a:rPr>
              <a:t>m[SP] = </a:t>
            </a:r>
            <a:r>
              <a:rPr lang="en-GB" dirty="0">
                <a:solidFill>
                  <a:srgbClr val="FF0000"/>
                </a:solidFill>
                <a:effectLst>
                  <a:outerShdw blurRad="38100" dist="38100" dir="2700000" algn="tl">
                    <a:srgbClr val="C0C0C0"/>
                  </a:outerShdw>
                </a:effectLst>
                <a:latin typeface="Arial" charset="0"/>
                <a:cs typeface="+mn-cs"/>
              </a:rPr>
              <a:t>m[</a:t>
            </a:r>
            <a:r>
              <a:rPr lang="en-GB" dirty="0" err="1">
                <a:solidFill>
                  <a:srgbClr val="FF0000"/>
                </a:solidFill>
                <a:effectLst>
                  <a:outerShdw blurRad="38100" dist="38100" dir="2700000" algn="tl">
                    <a:srgbClr val="C0C0C0"/>
                  </a:outerShdw>
                </a:effectLst>
                <a:latin typeface="Arial" charset="0"/>
                <a:cs typeface="+mn-cs"/>
              </a:rPr>
              <a:t>x+LV</a:t>
            </a:r>
            <a:r>
              <a:rPr lang="en-GB" dirty="0">
                <a:solidFill>
                  <a:srgbClr val="FF0000"/>
                </a:solidFill>
                <a:effectLst>
                  <a:outerShdw blurRad="38100" dist="38100" dir="2700000" algn="tl">
                    <a:srgbClr val="C0C0C0"/>
                  </a:outerShdw>
                </a:effectLst>
                <a:latin typeface="Arial" charset="0"/>
                <a:cs typeface="+mn-cs"/>
              </a:rPr>
              <a:t>]    </a:t>
            </a:r>
            <a:r>
              <a:rPr lang="en-GB" i="1" dirty="0">
                <a:solidFill>
                  <a:srgbClr val="00B050"/>
                </a:solidFill>
                <a:effectLst>
                  <a:outerShdw blurRad="38100" dist="38100" dir="2700000" algn="tl">
                    <a:srgbClr val="C0C0C0"/>
                  </a:outerShdw>
                </a:effectLst>
                <a:latin typeface="Arial" charset="0"/>
                <a:cs typeface="+mn-cs"/>
              </a:rPr>
              <a:t>IJVM</a:t>
            </a:r>
          </a:p>
          <a:p>
            <a:pPr>
              <a:spcBef>
                <a:spcPct val="50000"/>
              </a:spcBef>
              <a:buFontTx/>
              <a:buChar char="-"/>
              <a:defRPr/>
            </a:pPr>
            <a:r>
              <a:rPr lang="en-GB" i="1" u="sng" dirty="0" err="1">
                <a:effectLst>
                  <a:outerShdw blurRad="38100" dist="38100" dir="2700000" algn="tl">
                    <a:srgbClr val="C0C0C0"/>
                  </a:outerShdw>
                </a:effectLst>
                <a:latin typeface="Arial" charset="0"/>
                <a:cs typeface="+mn-cs"/>
              </a:rPr>
              <a:t>indirizzamento</a:t>
            </a:r>
            <a:r>
              <a:rPr lang="en-GB" i="1" u="sng" dirty="0">
                <a:effectLst>
                  <a:outerShdw blurRad="38100" dist="38100" dir="2700000" algn="tl">
                    <a:srgbClr val="C0C0C0"/>
                  </a:outerShdw>
                </a:effectLst>
                <a:latin typeface="Arial" charset="0"/>
                <a:cs typeface="+mn-cs"/>
              </a:rPr>
              <a:t> base-</a:t>
            </a:r>
            <a:r>
              <a:rPr lang="en-GB" i="1" u="sng" dirty="0" err="1">
                <a:effectLst>
                  <a:outerShdw blurRad="38100" dist="38100" dir="2700000" algn="tl">
                    <a:srgbClr val="C0C0C0"/>
                  </a:outerShdw>
                </a:effectLst>
                <a:latin typeface="Arial" charset="0"/>
                <a:cs typeface="+mn-cs"/>
              </a:rPr>
              <a:t>indice</a:t>
            </a:r>
            <a:r>
              <a:rPr lang="en-GB" i="1" u="sng" dirty="0">
                <a:effectLst>
                  <a:outerShdw blurRad="38100" dist="38100" dir="2700000" algn="tl">
                    <a:srgbClr val="C0C0C0"/>
                  </a:outerShdw>
                </a:effectLst>
                <a:latin typeface="Arial" charset="0"/>
                <a:cs typeface="+mn-cs"/>
              </a:rPr>
              <a:t> (o </a:t>
            </a:r>
            <a:r>
              <a:rPr lang="en-GB" i="1" u="sng" dirty="0" err="1">
                <a:effectLst>
                  <a:outerShdw blurRad="38100" dist="38100" dir="2700000" algn="tl">
                    <a:srgbClr val="C0C0C0"/>
                  </a:outerShdw>
                </a:effectLst>
                <a:latin typeface="Arial" charset="0"/>
                <a:cs typeface="+mn-cs"/>
              </a:rPr>
              <a:t>indicizzato</a:t>
            </a:r>
            <a:r>
              <a:rPr lang="en-GB" i="1" u="sng" dirty="0">
                <a:effectLst>
                  <a:outerShdw blurRad="38100" dist="38100" dir="2700000" algn="tl">
                    <a:srgbClr val="C0C0C0"/>
                  </a:outerShdw>
                </a:effectLst>
                <a:latin typeface="Arial" charset="0"/>
                <a:cs typeface="+mn-cs"/>
              </a:rPr>
              <a:t> </a:t>
            </a:r>
            <a:r>
              <a:rPr lang="en-GB" i="1" u="sng" dirty="0" err="1">
                <a:effectLst>
                  <a:outerShdw blurRad="38100" dist="38100" dir="2700000" algn="tl">
                    <a:srgbClr val="C0C0C0"/>
                  </a:outerShdw>
                </a:effectLst>
                <a:latin typeface="Arial" charset="0"/>
                <a:cs typeface="+mn-cs"/>
              </a:rPr>
              <a:t>esteso</a:t>
            </a:r>
            <a:r>
              <a:rPr lang="en-GB" i="1" u="sng" dirty="0">
                <a:effectLst>
                  <a:outerShdw blurRad="38100" dist="38100" dir="2700000" algn="tl">
                    <a:srgbClr val="C0C0C0"/>
                  </a:outerShdw>
                </a:effectLst>
                <a:latin typeface="Arial" charset="0"/>
                <a:cs typeface="+mn-cs"/>
              </a:rPr>
              <a:t>)</a:t>
            </a:r>
          </a:p>
          <a:p>
            <a:pPr>
              <a:spcBef>
                <a:spcPct val="50000"/>
              </a:spcBef>
              <a:defRPr/>
            </a:pPr>
            <a:r>
              <a:rPr lang="en-GB" dirty="0">
                <a:effectLst>
                  <a:outerShdw blurRad="38100" dist="38100" dir="2700000" algn="tl">
                    <a:srgbClr val="C0C0C0"/>
                  </a:outerShdw>
                </a:effectLst>
                <a:latin typeface="Arial" charset="0"/>
                <a:cs typeface="+mn-cs"/>
              </a:rPr>
              <a:t>   MOVE R4</a:t>
            </a:r>
            <a:r>
              <a:rPr lang="en-GB" dirty="0">
                <a:solidFill>
                  <a:srgbClr val="FF0000"/>
                </a:solidFill>
                <a:effectLst>
                  <a:outerShdw blurRad="38100" dist="38100" dir="2700000" algn="tl">
                    <a:srgbClr val="C0C0C0"/>
                  </a:outerShdw>
                </a:effectLst>
                <a:latin typeface="Arial" charset="0"/>
                <a:cs typeface="+mn-cs"/>
              </a:rPr>
              <a:t>,(R2+R1)</a:t>
            </a:r>
            <a:r>
              <a:rPr lang="en-GB" dirty="0">
                <a:effectLst>
                  <a:outerShdw blurRad="38100" dist="38100" dir="2700000" algn="tl">
                    <a:srgbClr val="C0C0C0"/>
                  </a:outerShdw>
                </a:effectLst>
                <a:latin typeface="Arial" charset="0"/>
                <a:cs typeface="+mn-cs"/>
              </a:rPr>
              <a:t>		 R4 </a:t>
            </a:r>
            <a:r>
              <a:rPr lang="en-GB" dirty="0">
                <a:effectLst>
                  <a:outerShdw blurRad="38100" dist="38100" dir="2700000" algn="tl">
                    <a:srgbClr val="C0C0C0"/>
                  </a:outerShdw>
                </a:effectLst>
                <a:latin typeface="Arial" charset="0"/>
                <a:cs typeface="Arial" charset="0"/>
                <a:sym typeface="Symbol" pitchFamily="18" charset="2"/>
              </a:rPr>
              <a:t> </a:t>
            </a:r>
            <a:r>
              <a:rPr lang="en-GB" dirty="0">
                <a:solidFill>
                  <a:srgbClr val="FF0000"/>
                </a:solidFill>
                <a:effectLst>
                  <a:outerShdw blurRad="38100" dist="38100" dir="2700000" algn="tl">
                    <a:srgbClr val="C0C0C0"/>
                  </a:outerShdw>
                </a:effectLst>
                <a:latin typeface="Arial" charset="0"/>
                <a:cs typeface="+mn-cs"/>
              </a:rPr>
              <a:t>m[R1+R2]</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10842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Text Box 2">
            <a:extLst>
              <a:ext uri="{FF2B5EF4-FFF2-40B4-BE49-F238E27FC236}">
                <a16:creationId xmlns="" xmlns:a16="http://schemas.microsoft.com/office/drawing/2014/main" id="{4F52CD63-5FC9-4EBB-8A08-2D0C61AC2F48}"/>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sp>
        <p:nvSpPr>
          <p:cNvPr id="41988" name="Rectangle 3">
            <a:extLst>
              <a:ext uri="{FF2B5EF4-FFF2-40B4-BE49-F238E27FC236}">
                <a16:creationId xmlns="" xmlns:a16="http://schemas.microsoft.com/office/drawing/2014/main" id="{A84FC494-39A4-470A-A240-93B65CFD2329}"/>
              </a:ext>
            </a:extLst>
          </p:cNvPr>
          <p:cNvSpPr>
            <a:spLocks noChangeArrowheads="1"/>
          </p:cNvSpPr>
          <p:nvPr/>
        </p:nvSpPr>
        <p:spPr bwMode="auto">
          <a:xfrm>
            <a:off x="385763" y="609600"/>
            <a:ext cx="8686800" cy="5319713"/>
          </a:xfrm>
          <a:prstGeom prst="rect">
            <a:avLst/>
          </a:prstGeom>
          <a:noFill/>
          <a:ln w="9525">
            <a:noFill/>
            <a:miter lim="800000"/>
            <a:headEnd/>
            <a:tailEnd/>
          </a:ln>
        </p:spPr>
        <p:txBody>
          <a:bodyPr/>
          <a:lstStyle/>
          <a:p>
            <a:pPr marL="342900" indent="-342900" algn="ctr">
              <a:spcBef>
                <a:spcPct val="20000"/>
              </a:spcBef>
              <a:defRPr/>
            </a:pPr>
            <a:r>
              <a:rPr lang="en-GB" dirty="0">
                <a:solidFill>
                  <a:srgbClr val="000099"/>
                </a:solidFill>
                <a:latin typeface="Arial" charset="0"/>
                <a:cs typeface="Times New Roman" pitchFamily="18" charset="0"/>
              </a:rPr>
              <a:t>TIPI DI ISTRUZIONI: LE ISTRUZIONI DI I/O</a:t>
            </a:r>
          </a:p>
          <a:p>
            <a:pPr algn="ctr">
              <a:spcBef>
                <a:spcPct val="20000"/>
              </a:spcBef>
              <a:defRPr/>
            </a:pPr>
            <a:endParaRPr lang="it-IT" dirty="0">
              <a:solidFill>
                <a:srgbClr val="000099"/>
              </a:solidFill>
              <a:latin typeface="Arial" charset="0"/>
              <a:cs typeface="Times New Roman" pitchFamily="18" charset="0"/>
            </a:endParaRPr>
          </a:p>
          <a:p>
            <a:pPr>
              <a:spcBef>
                <a:spcPct val="20000"/>
              </a:spcBef>
              <a:defRPr/>
            </a:pPr>
            <a:r>
              <a:rPr lang="it-IT" dirty="0">
                <a:solidFill>
                  <a:srgbClr val="000099"/>
                </a:solidFill>
                <a:latin typeface="Arial" charset="0"/>
                <a:cs typeface="Times New Roman" pitchFamily="18" charset="0"/>
              </a:rPr>
              <a:t>Istruzioni che si presentano con formati e modi di operare diversi nelle varie architetture </a:t>
            </a:r>
          </a:p>
          <a:p>
            <a:pPr>
              <a:spcBef>
                <a:spcPct val="20000"/>
              </a:spcBef>
              <a:defRPr/>
            </a:pPr>
            <a:endParaRPr lang="it-IT" dirty="0">
              <a:solidFill>
                <a:srgbClr val="000099"/>
              </a:solidFill>
              <a:latin typeface="Arial" charset="0"/>
              <a:cs typeface="Times New Roman" pitchFamily="18" charset="0"/>
            </a:endParaRPr>
          </a:p>
          <a:p>
            <a:pPr>
              <a:spcBef>
                <a:spcPct val="20000"/>
              </a:spcBef>
              <a:defRPr/>
            </a:pPr>
            <a:r>
              <a:rPr lang="it-IT" dirty="0">
                <a:solidFill>
                  <a:srgbClr val="000099"/>
                </a:solidFill>
                <a:latin typeface="Arial" charset="0"/>
                <a:cs typeface="Times New Roman" pitchFamily="18" charset="0"/>
              </a:rPr>
              <a:t>Nelle architetture più semplici si trovano normalmente tre tipi di schemi per eseguire le azioni di I/O</a:t>
            </a:r>
          </a:p>
          <a:p>
            <a:pPr marL="342900" indent="-342900">
              <a:spcBef>
                <a:spcPct val="20000"/>
              </a:spcBef>
              <a:buFontTx/>
              <a:buChar char="•"/>
              <a:defRPr/>
            </a:pPr>
            <a:endParaRPr lang="it-IT" dirty="0">
              <a:solidFill>
                <a:srgbClr val="000099"/>
              </a:solidFill>
              <a:latin typeface="Arial" charset="0"/>
              <a:cs typeface="Times New Roman" pitchFamily="18" charset="0"/>
            </a:endParaRPr>
          </a:p>
          <a:p>
            <a:pPr marL="342900" indent="-342900">
              <a:spcBef>
                <a:spcPct val="20000"/>
              </a:spcBef>
              <a:buFontTx/>
              <a:buChar char="•"/>
              <a:defRPr/>
            </a:pPr>
            <a:r>
              <a:rPr lang="it-IT" dirty="0">
                <a:solidFill>
                  <a:srgbClr val="000099"/>
                </a:solidFill>
                <a:latin typeface="Arial" charset="0"/>
                <a:cs typeface="Times New Roman" pitchFamily="18" charset="0"/>
              </a:rPr>
              <a:t>I/O programmato con attesa attiva (</a:t>
            </a:r>
            <a:r>
              <a:rPr lang="it-IT" dirty="0" err="1">
                <a:solidFill>
                  <a:srgbClr val="000099"/>
                </a:solidFill>
                <a:latin typeface="Arial" charset="0"/>
                <a:cs typeface="Times New Roman" pitchFamily="18" charset="0"/>
              </a:rPr>
              <a:t>Busy-Waiting</a:t>
            </a:r>
            <a:r>
              <a:rPr lang="it-IT" dirty="0">
                <a:solidFill>
                  <a:srgbClr val="000099"/>
                </a:solidFill>
                <a:latin typeface="Arial" charset="0"/>
                <a:cs typeface="Times New Roman" pitchFamily="18" charset="0"/>
              </a:rPr>
              <a:t>)</a:t>
            </a:r>
          </a:p>
          <a:p>
            <a:pPr marL="342900" indent="-342900">
              <a:spcBef>
                <a:spcPct val="20000"/>
              </a:spcBef>
              <a:buFontTx/>
              <a:buChar char="•"/>
              <a:defRPr/>
            </a:pPr>
            <a:endParaRPr lang="it-IT" dirty="0">
              <a:solidFill>
                <a:srgbClr val="000099"/>
              </a:solidFill>
              <a:latin typeface="Arial" charset="0"/>
              <a:cs typeface="Times New Roman" pitchFamily="18" charset="0"/>
            </a:endParaRPr>
          </a:p>
          <a:p>
            <a:pPr marL="342900" indent="-342900">
              <a:spcBef>
                <a:spcPct val="20000"/>
              </a:spcBef>
              <a:buFontTx/>
              <a:buChar char="•"/>
              <a:defRPr/>
            </a:pPr>
            <a:r>
              <a:rPr lang="it-IT" dirty="0">
                <a:solidFill>
                  <a:srgbClr val="000099"/>
                </a:solidFill>
                <a:latin typeface="Arial" charset="0"/>
                <a:cs typeface="Times New Roman" pitchFamily="18" charset="0"/>
              </a:rPr>
              <a:t>I/O guidato dalle interruzioni (Interrupt)</a:t>
            </a:r>
          </a:p>
          <a:p>
            <a:pPr marL="342900" indent="-342900">
              <a:spcBef>
                <a:spcPct val="20000"/>
              </a:spcBef>
              <a:buFontTx/>
              <a:buChar char="•"/>
              <a:defRPr/>
            </a:pPr>
            <a:endParaRPr lang="it-IT" dirty="0">
              <a:solidFill>
                <a:srgbClr val="000099"/>
              </a:solidFill>
              <a:latin typeface="Arial" charset="0"/>
              <a:cs typeface="Times New Roman" pitchFamily="18" charset="0"/>
            </a:endParaRPr>
          </a:p>
          <a:p>
            <a:pPr marL="342900" indent="-342900">
              <a:spcBef>
                <a:spcPct val="20000"/>
              </a:spcBef>
              <a:buFontTx/>
              <a:buChar char="•"/>
              <a:defRPr/>
            </a:pPr>
            <a:r>
              <a:rPr lang="it-IT" dirty="0">
                <a:solidFill>
                  <a:srgbClr val="000099"/>
                </a:solidFill>
                <a:latin typeface="Arial" charset="0"/>
                <a:cs typeface="Times New Roman" pitchFamily="18" charset="0"/>
              </a:rPr>
              <a:t>I/O con accesso diretto alla memoria (DMA – </a:t>
            </a:r>
            <a:r>
              <a:rPr lang="it-IT" dirty="0" err="1">
                <a:solidFill>
                  <a:srgbClr val="000099"/>
                </a:solidFill>
                <a:latin typeface="Arial" charset="0"/>
                <a:cs typeface="Times New Roman" pitchFamily="18" charset="0"/>
              </a:rPr>
              <a:t>Direct</a:t>
            </a:r>
            <a:r>
              <a:rPr lang="it-IT" dirty="0">
                <a:solidFill>
                  <a:srgbClr val="000099"/>
                </a:solidFill>
                <a:latin typeface="Arial" charset="0"/>
                <a:cs typeface="Times New Roman" pitchFamily="18" charset="0"/>
              </a:rPr>
              <a:t> </a:t>
            </a:r>
            <a:r>
              <a:rPr lang="it-IT" dirty="0" err="1">
                <a:solidFill>
                  <a:srgbClr val="000099"/>
                </a:solidFill>
                <a:latin typeface="Arial" charset="0"/>
                <a:cs typeface="Times New Roman" pitchFamily="18" charset="0"/>
              </a:rPr>
              <a:t>Memory</a:t>
            </a:r>
            <a:r>
              <a:rPr lang="it-IT" dirty="0">
                <a:solidFill>
                  <a:srgbClr val="000099"/>
                </a:solidFill>
                <a:latin typeface="Arial" charset="0"/>
                <a:cs typeface="Times New Roman" pitchFamily="18" charset="0"/>
              </a:rPr>
              <a:t> Access)</a:t>
            </a:r>
          </a:p>
          <a:p>
            <a:pPr marL="342900" indent="-342900">
              <a:spcBef>
                <a:spcPct val="20000"/>
              </a:spcBef>
              <a:buFontTx/>
              <a:buChar char="•"/>
              <a:defRPr/>
            </a:pPr>
            <a:endParaRPr lang="it-IT" dirty="0">
              <a:solidFill>
                <a:srgbClr val="000099"/>
              </a:solidFill>
              <a:latin typeface="Arial" charset="0"/>
              <a:cs typeface="Times New Roman" pitchFamily="18" charset="0"/>
            </a:endParaRPr>
          </a:p>
          <a:p>
            <a:pPr marL="342900" indent="-342900">
              <a:spcBef>
                <a:spcPct val="20000"/>
              </a:spcBef>
              <a:defRPr/>
            </a:pPr>
            <a:endParaRPr lang="en-GB" dirty="0">
              <a:solidFill>
                <a:srgbClr val="000099"/>
              </a:solidFill>
              <a:latin typeface="Arial" charset="0"/>
              <a:cs typeface="Times New Roman" pitchFamily="18"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4564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Text Box 2">
            <a:extLst>
              <a:ext uri="{FF2B5EF4-FFF2-40B4-BE49-F238E27FC236}">
                <a16:creationId xmlns="" xmlns:a16="http://schemas.microsoft.com/office/drawing/2014/main" id="{5CAD8AC6-F2FE-454B-AE83-13187DDEF304}"/>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pic>
        <p:nvPicPr>
          <p:cNvPr id="69635" name="Picture 3" descr="RegistriIO">
            <a:extLst>
              <a:ext uri="{FF2B5EF4-FFF2-40B4-BE49-F238E27FC236}">
                <a16:creationId xmlns="" xmlns:a16="http://schemas.microsoft.com/office/drawing/2014/main" id="{55C32060-DD3F-485E-BB2F-ADF56BE1E7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5463" y="549275"/>
            <a:ext cx="7343775" cy="322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5462" name="Text Box 6">
            <a:extLst>
              <a:ext uri="{FF2B5EF4-FFF2-40B4-BE49-F238E27FC236}">
                <a16:creationId xmlns="" xmlns:a16="http://schemas.microsoft.com/office/drawing/2014/main" id="{A3D2D533-08B3-4D8B-B21C-9351A182FDEA}"/>
              </a:ext>
            </a:extLst>
          </p:cNvPr>
          <p:cNvSpPr txBox="1">
            <a:spLocks noChangeArrowheads="1"/>
          </p:cNvSpPr>
          <p:nvPr/>
        </p:nvSpPr>
        <p:spPr bwMode="auto">
          <a:xfrm>
            <a:off x="1590675" y="620713"/>
            <a:ext cx="5962650" cy="396875"/>
          </a:xfrm>
          <a:prstGeom prst="rect">
            <a:avLst/>
          </a:prstGeom>
          <a:noFill/>
          <a:ln w="9525">
            <a:noFill/>
            <a:miter lim="800000"/>
            <a:headEnd/>
            <a:tailEnd/>
          </a:ln>
          <a:effectLst/>
        </p:spPr>
        <p:txBody>
          <a:bodyPr wrap="none">
            <a:spAutoFit/>
          </a:bodyPr>
          <a:lstStyle/>
          <a:p>
            <a:pPr algn="ctr">
              <a:defRPr/>
            </a:pPr>
            <a:r>
              <a:rPr lang="en-GB" dirty="0" err="1">
                <a:effectLst>
                  <a:outerShdw blurRad="38100" dist="38100" dir="2700000" algn="tl">
                    <a:srgbClr val="C0C0C0"/>
                  </a:outerShdw>
                </a:effectLst>
                <a:latin typeface="Arial" charset="0"/>
                <a:cs typeface="+mn-cs"/>
              </a:rPr>
              <a:t>Esempio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I/O </a:t>
            </a:r>
            <a:r>
              <a:rPr lang="en-GB" dirty="0" err="1">
                <a:effectLst>
                  <a:outerShdw blurRad="38100" dist="38100" dir="2700000" algn="tl">
                    <a:srgbClr val="C0C0C0"/>
                  </a:outerShdw>
                </a:effectLst>
                <a:latin typeface="Arial" charset="0"/>
                <a:cs typeface="+mn-cs"/>
              </a:rPr>
              <a:t>Programmato</a:t>
            </a:r>
            <a:r>
              <a:rPr lang="en-GB" dirty="0">
                <a:effectLst>
                  <a:outerShdw blurRad="38100" dist="38100" dir="2700000" algn="tl">
                    <a:srgbClr val="C0C0C0"/>
                  </a:outerShdw>
                </a:effectLst>
                <a:latin typeface="Arial" charset="0"/>
                <a:cs typeface="+mn-cs"/>
              </a:rPr>
              <a:t> (con busy waiting)</a:t>
            </a:r>
            <a:endParaRPr lang="it-IT" dirty="0">
              <a:effectLst>
                <a:outerShdw blurRad="38100" dist="38100" dir="2700000" algn="tl">
                  <a:srgbClr val="C0C0C0"/>
                </a:outerShdw>
              </a:effectLst>
              <a:latin typeface="Arial" charset="0"/>
              <a:cs typeface="+mn-cs"/>
            </a:endParaRPr>
          </a:p>
        </p:txBody>
      </p:sp>
      <p:sp>
        <p:nvSpPr>
          <p:cNvPr id="6" name="Text Box 6">
            <a:extLst>
              <a:ext uri="{FF2B5EF4-FFF2-40B4-BE49-F238E27FC236}">
                <a16:creationId xmlns="" xmlns:a16="http://schemas.microsoft.com/office/drawing/2014/main" id="{6C9DD4CC-9A43-4785-9C1B-DFB874C19A58}"/>
              </a:ext>
            </a:extLst>
          </p:cNvPr>
          <p:cNvSpPr txBox="1">
            <a:spLocks noChangeArrowheads="1"/>
          </p:cNvSpPr>
          <p:nvPr/>
        </p:nvSpPr>
        <p:spPr bwMode="auto">
          <a:xfrm>
            <a:off x="207963" y="3860800"/>
            <a:ext cx="8936037" cy="2862263"/>
          </a:xfrm>
          <a:prstGeom prst="rect">
            <a:avLst/>
          </a:prstGeom>
          <a:noFill/>
          <a:ln w="9525">
            <a:noFill/>
            <a:miter lim="800000"/>
            <a:headEnd/>
            <a:tailEnd/>
          </a:ln>
          <a:effectLst/>
        </p:spPr>
        <p:txBody>
          <a:bodyPr>
            <a:spAutoFit/>
          </a:bodyPr>
          <a:lstStyle/>
          <a:p>
            <a:pPr algn="ctr">
              <a:defRPr/>
            </a:pPr>
            <a:r>
              <a:rPr lang="en-GB" dirty="0" err="1">
                <a:effectLst>
                  <a:outerShdw blurRad="38100" dist="38100" dir="2700000" algn="tl">
                    <a:srgbClr val="C0C0C0"/>
                  </a:outerShdw>
                </a:effectLst>
                <a:latin typeface="Arial" charset="0"/>
                <a:cs typeface="+mn-cs"/>
              </a:rPr>
              <a:t>Consideriamo</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semplice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terminale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dotato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una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tastiera</a:t>
            </a:r>
            <a:r>
              <a:rPr lang="en-GB" dirty="0">
                <a:effectLst>
                  <a:outerShdw blurRad="38100" dist="38100" dir="2700000" algn="tl">
                    <a:srgbClr val="C0C0C0"/>
                  </a:outerShdw>
                </a:effectLst>
                <a:latin typeface="Arial" charset="0"/>
                <a:cs typeface="+mn-cs"/>
              </a:rPr>
              <a:t> e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un display a </a:t>
            </a:r>
            <a:r>
              <a:rPr lang="en-GB" dirty="0" err="1">
                <a:effectLst>
                  <a:outerShdw blurRad="38100" dist="38100" dir="2700000" algn="tl">
                    <a:srgbClr val="C0C0C0"/>
                  </a:outerShdw>
                </a:effectLst>
                <a:latin typeface="Arial" charset="0"/>
                <a:cs typeface="+mn-cs"/>
              </a:rPr>
              <a:t>caratteri</a:t>
            </a:r>
            <a:r>
              <a:rPr lang="en-GB" dirty="0">
                <a:effectLst>
                  <a:outerShdw blurRad="38100" dist="38100" dir="2700000" algn="tl">
                    <a:srgbClr val="C0C0C0"/>
                  </a:outerShdw>
                </a:effectLst>
                <a:latin typeface="Arial" charset="0"/>
                <a:cs typeface="+mn-cs"/>
              </a:rPr>
              <a:t>: in </a:t>
            </a:r>
            <a:r>
              <a:rPr lang="en-GB" dirty="0" err="1">
                <a:effectLst>
                  <a:outerShdw blurRad="38100" dist="38100" dir="2700000" algn="tl">
                    <a:srgbClr val="C0C0C0"/>
                  </a:outerShdw>
                </a:effectLst>
                <a:latin typeface="Arial" charset="0"/>
                <a:cs typeface="+mn-cs"/>
              </a:rPr>
              <a:t>figura</a:t>
            </a:r>
            <a:r>
              <a:rPr lang="en-GB" dirty="0">
                <a:effectLst>
                  <a:outerShdw blurRad="38100" dist="38100" dir="2700000" algn="tl">
                    <a:srgbClr val="C0C0C0"/>
                  </a:outerShdw>
                </a:effectLst>
                <a:latin typeface="Arial" charset="0"/>
                <a:cs typeface="+mn-cs"/>
              </a:rPr>
              <a:t> due </a:t>
            </a:r>
            <a:r>
              <a:rPr lang="en-GB" dirty="0" err="1">
                <a:effectLst>
                  <a:outerShdw blurRad="38100" dist="38100" dir="2700000" algn="tl">
                    <a:srgbClr val="C0C0C0"/>
                  </a:outerShdw>
                </a:effectLst>
                <a:latin typeface="Arial" charset="0"/>
                <a:cs typeface="+mn-cs"/>
              </a:rPr>
              <a:t>coppie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registri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uno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controllo</a:t>
            </a:r>
            <a:r>
              <a:rPr lang="en-GB" dirty="0">
                <a:effectLst>
                  <a:outerShdw blurRad="38100" dist="38100" dir="2700000" algn="tl">
                    <a:srgbClr val="C0C0C0"/>
                  </a:outerShdw>
                </a:effectLst>
                <a:latin typeface="Arial" charset="0"/>
                <a:cs typeface="+mn-cs"/>
              </a:rPr>
              <a:t> + un buffer </a:t>
            </a:r>
            <a:r>
              <a:rPr lang="en-GB" dirty="0" err="1">
                <a:effectLst>
                  <a:outerShdw blurRad="38100" dist="38100" dir="2700000" algn="tl">
                    <a:srgbClr val="C0C0C0"/>
                  </a:outerShdw>
                </a:effectLst>
                <a:latin typeface="Arial" charset="0"/>
                <a:cs typeface="+mn-cs"/>
              </a:rPr>
              <a:t>capace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contenere</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carattere</a:t>
            </a:r>
            <a:r>
              <a:rPr lang="en-GB" dirty="0">
                <a:effectLst>
                  <a:outerShdw blurRad="38100" dist="38100" dir="2700000" algn="tl">
                    <a:srgbClr val="C0C0C0"/>
                  </a:outerShdw>
                </a:effectLst>
                <a:latin typeface="Arial" charset="0"/>
                <a:cs typeface="+mn-cs"/>
              </a:rPr>
              <a:t>)</a:t>
            </a:r>
          </a:p>
          <a:p>
            <a:pPr>
              <a:defRPr/>
            </a:pPr>
            <a:r>
              <a:rPr lang="en-GB" dirty="0">
                <a:solidFill>
                  <a:srgbClr val="FF0000"/>
                </a:solidFill>
                <a:effectLst>
                  <a:outerShdw blurRad="38100" dist="38100" dir="2700000" algn="tl">
                    <a:srgbClr val="C0C0C0"/>
                  </a:outerShdw>
                </a:effectLst>
                <a:latin typeface="Arial" charset="0"/>
                <a:cs typeface="+mn-cs"/>
              </a:rPr>
              <a:t>TASTIERA:</a:t>
            </a:r>
            <a:r>
              <a:rPr lang="en-GB" dirty="0">
                <a:effectLst>
                  <a:outerShdw blurRad="38100" dist="38100" dir="2700000" algn="tl">
                    <a:srgbClr val="C0C0C0"/>
                  </a:outerShdw>
                </a:effectLst>
                <a:latin typeface="Arial" charset="0"/>
                <a:cs typeface="+mn-cs"/>
              </a:rPr>
              <a:t> 1 bit </a:t>
            </a:r>
            <a:r>
              <a:rPr lang="en-GB" dirty="0" err="1">
                <a:effectLst>
                  <a:outerShdw blurRad="38100" dist="38100" dir="2700000" algn="tl">
                    <a:srgbClr val="C0C0C0"/>
                  </a:outerShdw>
                </a:effectLst>
                <a:latin typeface="Arial" charset="0"/>
                <a:cs typeface="+mn-cs"/>
              </a:rPr>
              <a:t>indica</a:t>
            </a:r>
            <a:r>
              <a:rPr lang="en-GB" dirty="0">
                <a:effectLst>
                  <a:outerShdw blurRad="38100" dist="38100" dir="2700000" algn="tl">
                    <a:srgbClr val="C0C0C0"/>
                  </a:outerShdw>
                </a:effectLst>
                <a:latin typeface="Arial" charset="0"/>
                <a:cs typeface="+mn-cs"/>
              </a:rPr>
              <a:t> se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buffer </a:t>
            </a:r>
            <a:r>
              <a:rPr lang="en-GB" dirty="0" err="1">
                <a:effectLst>
                  <a:outerShdw blurRad="38100" dist="38100" dir="2700000" algn="tl">
                    <a:srgbClr val="C0C0C0"/>
                  </a:outerShdw>
                </a:effectLst>
                <a:latin typeface="Arial" charset="0"/>
                <a:cs typeface="+mn-cs"/>
              </a:rPr>
              <a:t>contiene</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carattere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Posto</a:t>
            </a:r>
            <a:r>
              <a:rPr lang="en-GB" dirty="0">
                <a:effectLst>
                  <a:outerShdw blurRad="38100" dist="38100" dir="2700000" algn="tl">
                    <a:srgbClr val="C0C0C0"/>
                  </a:outerShdw>
                </a:effectLst>
                <a:latin typeface="Arial" charset="0"/>
                <a:cs typeface="+mn-cs"/>
              </a:rPr>
              <a:t> a 1 </a:t>
            </a:r>
            <a:r>
              <a:rPr lang="en-GB" dirty="0" err="1">
                <a:effectLst>
                  <a:outerShdw blurRad="38100" dist="38100" dir="2700000" algn="tl">
                    <a:srgbClr val="C0C0C0"/>
                  </a:outerShdw>
                </a:effectLst>
                <a:latin typeface="Arial" charset="0"/>
                <a:cs typeface="+mn-cs"/>
              </a:rPr>
              <a:t>quando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inserisce</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carattere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Azzerato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automaticamente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quando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buffer </a:t>
            </a:r>
            <a:r>
              <a:rPr lang="en-GB" dirty="0" err="1">
                <a:effectLst>
                  <a:outerShdw blurRad="38100" dist="38100" dir="2700000" algn="tl">
                    <a:srgbClr val="C0C0C0"/>
                  </a:outerShdw>
                </a:effectLst>
                <a:latin typeface="Arial" charset="0"/>
                <a:cs typeface="+mn-cs"/>
              </a:rPr>
              <a:t>viene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letto</a:t>
            </a:r>
            <a:endParaRPr lang="en-GB" dirty="0">
              <a:effectLst>
                <a:outerShdw blurRad="38100" dist="38100" dir="2700000" algn="tl">
                  <a:srgbClr val="C0C0C0"/>
                </a:outerShdw>
              </a:effectLst>
              <a:latin typeface="Arial" charset="0"/>
              <a:cs typeface="+mn-cs"/>
            </a:endParaRPr>
          </a:p>
          <a:p>
            <a:pPr>
              <a:defRPr/>
            </a:pPr>
            <a:r>
              <a:rPr lang="en-GB" dirty="0">
                <a:solidFill>
                  <a:srgbClr val="FF0000"/>
                </a:solidFill>
                <a:effectLst>
                  <a:outerShdw blurRad="38100" dist="38100" dir="2700000" algn="tl">
                    <a:srgbClr val="C0C0C0"/>
                  </a:outerShdw>
                </a:effectLst>
                <a:latin typeface="Arial" charset="0"/>
                <a:cs typeface="+mn-cs"/>
              </a:rPr>
              <a:t>DISPLAY: </a:t>
            </a:r>
            <a:r>
              <a:rPr lang="en-GB" dirty="0">
                <a:effectLst>
                  <a:outerShdw blurRad="38100" dist="38100" dir="2700000" algn="tl">
                    <a:srgbClr val="C0C0C0"/>
                  </a:outerShdw>
                </a:effectLst>
                <a:latin typeface="Arial" charset="0"/>
                <a:cs typeface="+mn-cs"/>
              </a:rPr>
              <a:t>1 bit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7)  </a:t>
            </a:r>
            <a:r>
              <a:rPr lang="en-GB" dirty="0" err="1">
                <a:effectLst>
                  <a:outerShdw blurRad="38100" dist="38100" dir="2700000" algn="tl">
                    <a:srgbClr val="C0C0C0"/>
                  </a:outerShdw>
                </a:effectLst>
                <a:latin typeface="Arial" charset="0"/>
                <a:cs typeface="+mn-cs"/>
              </a:rPr>
              <a:t>indica</a:t>
            </a:r>
            <a:r>
              <a:rPr lang="en-GB" dirty="0">
                <a:effectLst>
                  <a:outerShdw blurRad="38100" dist="38100" dir="2700000" algn="tl">
                    <a:srgbClr val="C0C0C0"/>
                  </a:outerShdw>
                </a:effectLst>
                <a:latin typeface="Arial" charset="0"/>
                <a:cs typeface="+mn-cs"/>
              </a:rPr>
              <a:t> se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buffer è pronto a </a:t>
            </a:r>
            <a:r>
              <a:rPr lang="en-GB" dirty="0" err="1">
                <a:effectLst>
                  <a:outerShdw blurRad="38100" dist="38100" dir="2700000" algn="tl">
                    <a:srgbClr val="C0C0C0"/>
                  </a:outerShdw>
                </a:effectLst>
                <a:latin typeface="Arial" charset="0"/>
                <a:cs typeface="+mn-cs"/>
              </a:rPr>
              <a:t>ricevere</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nuovo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carattere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viene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azzerato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momento</a:t>
            </a:r>
            <a:r>
              <a:rPr lang="en-GB" dirty="0">
                <a:effectLst>
                  <a:outerShdw blurRad="38100" dist="38100" dir="2700000" algn="tl">
                    <a:srgbClr val="C0C0C0"/>
                  </a:outerShdw>
                </a:effectLst>
                <a:latin typeface="Arial" charset="0"/>
                <a:cs typeface="+mn-cs"/>
              </a:rPr>
              <a:t> in cui </a:t>
            </a:r>
            <a:r>
              <a:rPr lang="en-GB" dirty="0" err="1">
                <a:effectLst>
                  <a:outerShdw blurRad="38100" dist="38100" dir="2700000" algn="tl">
                    <a:srgbClr val="C0C0C0"/>
                  </a:outerShdw>
                </a:effectLst>
                <a:latin typeface="Arial" charset="0"/>
                <a:cs typeface="+mn-cs"/>
              </a:rPr>
              <a:t>si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copia</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carattere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a:t>
            </a:r>
            <a:r>
              <a:rPr lang="en-GB" dirty="0">
                <a:effectLst>
                  <a:outerShdw blurRad="38100" dist="38100" dir="2700000" algn="tl">
                    <a:srgbClr val="C0C0C0"/>
                  </a:outerShdw>
                </a:effectLst>
                <a:latin typeface="Arial" charset="0"/>
                <a:cs typeface="+mn-cs"/>
              </a:rPr>
              <a:t> buffer, e </a:t>
            </a:r>
            <a:r>
              <a:rPr lang="en-GB" dirty="0" err="1">
                <a:effectLst>
                  <a:outerShdw blurRad="38100" dist="38100" dir="2700000" algn="tl">
                    <a:srgbClr val="C0C0C0"/>
                  </a:outerShdw>
                </a:effectLst>
                <a:latin typeface="Arial" charset="0"/>
                <a:cs typeface="+mn-cs"/>
              </a:rPr>
              <a:t>torna</a:t>
            </a:r>
            <a:r>
              <a:rPr lang="en-GB" dirty="0">
                <a:effectLst>
                  <a:outerShdw blurRad="38100" dist="38100" dir="2700000" algn="tl">
                    <a:srgbClr val="C0C0C0"/>
                  </a:outerShdw>
                </a:effectLst>
                <a:latin typeface="Arial" charset="0"/>
                <a:cs typeface="+mn-cs"/>
              </a:rPr>
              <a:t> a 1 </a:t>
            </a:r>
            <a:r>
              <a:rPr lang="en-GB" dirty="0" err="1">
                <a:effectLst>
                  <a:outerShdw blurRad="38100" dist="38100" dir="2700000" algn="tl">
                    <a:srgbClr val="C0C0C0"/>
                  </a:outerShdw>
                </a:effectLst>
                <a:latin typeface="Arial" charset="0"/>
                <a:cs typeface="+mn-cs"/>
              </a:rPr>
              <a:t>quando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carattere</a:t>
            </a:r>
            <a:r>
              <a:rPr lang="en-GB" dirty="0">
                <a:effectLst>
                  <a:outerShdw blurRad="38100" dist="38100" dir="2700000" algn="tl">
                    <a:srgbClr val="C0C0C0"/>
                  </a:outerShdw>
                </a:effectLst>
                <a:latin typeface="Arial" charset="0"/>
                <a:cs typeface="+mn-cs"/>
              </a:rPr>
              <a:t> è </a:t>
            </a:r>
            <a:r>
              <a:rPr lang="en-GB" dirty="0" err="1">
                <a:effectLst>
                  <a:outerShdw blurRad="38100" dist="38100" dir="2700000" algn="tl">
                    <a:srgbClr val="C0C0C0"/>
                  </a:outerShdw>
                </a:effectLst>
                <a:latin typeface="Arial" charset="0"/>
                <a:cs typeface="+mn-cs"/>
              </a:rPr>
              <a:t>statp</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visualizzato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sul</a:t>
            </a:r>
            <a:r>
              <a:rPr lang="en-GB" dirty="0">
                <a:effectLst>
                  <a:outerShdw blurRad="38100" dist="38100" dir="2700000" algn="tl">
                    <a:srgbClr val="C0C0C0"/>
                  </a:outerShdw>
                </a:effectLst>
                <a:latin typeface="Arial" charset="0"/>
                <a:cs typeface="+mn-cs"/>
              </a:rPr>
              <a:t> display</a:t>
            </a:r>
            <a:endParaRPr lang="it-IT" dirty="0">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cSld>
  <p:clrMapOvr>
    <a:masterClrMapping/>
  </p:clrMapOvr>
  <p:transition advTm="6646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658" name="Immagine 1">
            <a:extLst>
              <a:ext uri="{FF2B5EF4-FFF2-40B4-BE49-F238E27FC236}">
                <a16:creationId xmlns="" xmlns:a16="http://schemas.microsoft.com/office/drawing/2014/main" id="{9B6F4B5F-8EA0-43AC-8FD6-9566D590703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30400" y="3030538"/>
            <a:ext cx="9026525" cy="369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482" name="Text Box 2">
            <a:extLst>
              <a:ext uri="{FF2B5EF4-FFF2-40B4-BE49-F238E27FC236}">
                <a16:creationId xmlns="" xmlns:a16="http://schemas.microsoft.com/office/drawing/2014/main" id="{A81BCB12-47CD-4C0B-8BDA-D168FFF01E99}"/>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pic>
        <p:nvPicPr>
          <p:cNvPr id="70660" name="Picture 4" descr="RegistriIO">
            <a:extLst>
              <a:ext uri="{FF2B5EF4-FFF2-40B4-BE49-F238E27FC236}">
                <a16:creationId xmlns="" xmlns:a16="http://schemas.microsoft.com/office/drawing/2014/main" id="{C1D9AE6E-93F2-4A5D-9DE0-BCC91ECEE71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 y="685800"/>
            <a:ext cx="4783138" cy="2103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485" name="Text Box 5">
            <a:extLst>
              <a:ext uri="{FF2B5EF4-FFF2-40B4-BE49-F238E27FC236}">
                <a16:creationId xmlns="" xmlns:a16="http://schemas.microsoft.com/office/drawing/2014/main" id="{7556A988-00A4-417A-8532-5019A05585D9}"/>
              </a:ext>
            </a:extLst>
          </p:cNvPr>
          <p:cNvSpPr txBox="1">
            <a:spLocks noChangeArrowheads="1"/>
          </p:cNvSpPr>
          <p:nvPr/>
        </p:nvSpPr>
        <p:spPr bwMode="auto">
          <a:xfrm>
            <a:off x="5589588" y="1279525"/>
            <a:ext cx="2411412" cy="701675"/>
          </a:xfrm>
          <a:prstGeom prst="rect">
            <a:avLst/>
          </a:prstGeom>
          <a:noFill/>
          <a:ln w="9525">
            <a:noFill/>
            <a:miter lim="800000"/>
            <a:headEnd/>
            <a:tailEnd/>
          </a:ln>
          <a:effectLst/>
        </p:spPr>
        <p:txBody>
          <a:bodyPr wrap="none">
            <a:spAutoFit/>
          </a:bodyPr>
          <a:lstStyle/>
          <a:p>
            <a:pPr algn="ctr">
              <a:defRPr/>
            </a:pPr>
            <a:r>
              <a:rPr lang="en-GB">
                <a:effectLst>
                  <a:outerShdw blurRad="38100" dist="38100" dir="2700000" algn="tl">
                    <a:srgbClr val="C0C0C0"/>
                  </a:outerShdw>
                </a:effectLst>
                <a:latin typeface="Arial" charset="0"/>
                <a:cs typeface="+mn-cs"/>
              </a:rPr>
              <a:t>I/O Programmato</a:t>
            </a:r>
          </a:p>
          <a:p>
            <a:pPr algn="ctr">
              <a:defRPr/>
            </a:pPr>
            <a:r>
              <a:rPr lang="en-GB">
                <a:effectLst>
                  <a:outerShdw blurRad="38100" dist="38100" dir="2700000" algn="tl">
                    <a:srgbClr val="C0C0C0"/>
                  </a:outerShdw>
                </a:effectLst>
                <a:latin typeface="Arial" charset="0"/>
                <a:cs typeface="+mn-cs"/>
              </a:rPr>
              <a:t>(con busy waiting)</a:t>
            </a:r>
            <a:endParaRPr lang="it-IT">
              <a:effectLst>
                <a:outerShdw blurRad="38100" dist="38100" dir="2700000" algn="tl">
                  <a:srgbClr val="C0C0C0"/>
                </a:outerShdw>
              </a:effectLst>
              <a:latin typeface="Arial" charset="0"/>
              <a:cs typeface="+mn-cs"/>
            </a:endParaRPr>
          </a:p>
        </p:txBody>
      </p:sp>
      <p:sp>
        <p:nvSpPr>
          <p:cNvPr id="276486" name="Text Box 6">
            <a:extLst>
              <a:ext uri="{FF2B5EF4-FFF2-40B4-BE49-F238E27FC236}">
                <a16:creationId xmlns="" xmlns:a16="http://schemas.microsoft.com/office/drawing/2014/main" id="{C71B3F42-9C18-4325-97B7-91B544A90ADE}"/>
              </a:ext>
            </a:extLst>
          </p:cNvPr>
          <p:cNvSpPr txBox="1">
            <a:spLocks noChangeArrowheads="1"/>
          </p:cNvSpPr>
          <p:nvPr/>
        </p:nvSpPr>
        <p:spPr bwMode="auto">
          <a:xfrm>
            <a:off x="112713" y="3211513"/>
            <a:ext cx="2474912" cy="1938337"/>
          </a:xfrm>
          <a:prstGeom prst="rect">
            <a:avLst/>
          </a:prstGeom>
          <a:noFill/>
          <a:ln w="9525">
            <a:noFill/>
            <a:miter lim="800000"/>
            <a:headEnd/>
            <a:tailEnd/>
          </a:ln>
          <a:effectLst/>
        </p:spPr>
        <p:txBody>
          <a:bodyPr wrap="none">
            <a:spAutoFit/>
          </a:bodyPr>
          <a:lstStyle/>
          <a:p>
            <a:pPr>
              <a:defRPr/>
            </a:pPr>
            <a:r>
              <a:rPr lang="en-GB" dirty="0" err="1">
                <a:effectLst>
                  <a:outerShdw blurRad="38100" dist="38100" dir="2700000" algn="tl">
                    <a:srgbClr val="C0C0C0"/>
                  </a:outerShdw>
                </a:effectLst>
                <a:latin typeface="Arial" charset="0"/>
                <a:cs typeface="+mn-cs"/>
              </a:rPr>
              <a:t>Pseudocodice</a:t>
            </a:r>
            <a:endParaRPr lang="en-GB" dirty="0">
              <a:effectLst>
                <a:outerShdw blurRad="38100" dist="38100" dir="2700000" algn="tl">
                  <a:srgbClr val="C0C0C0"/>
                </a:outerShdw>
              </a:effectLst>
              <a:latin typeface="Arial" charset="0"/>
              <a:cs typeface="+mn-cs"/>
            </a:endParaRPr>
          </a:p>
          <a:p>
            <a:pPr>
              <a:defRPr/>
            </a:pPr>
            <a:r>
              <a:rPr lang="en-GB" dirty="0">
                <a:effectLst>
                  <a:outerShdw blurRad="38100" dist="38100" dir="2700000" algn="tl">
                    <a:srgbClr val="C0C0C0"/>
                  </a:outerShdw>
                </a:effectLst>
                <a:latin typeface="Arial" charset="0"/>
                <a:cs typeface="+mn-cs"/>
              </a:rPr>
              <a:t>per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controllo</a:t>
            </a:r>
            <a:endParaRPr lang="en-GB" dirty="0">
              <a:effectLst>
                <a:outerShdw blurRad="38100" dist="38100" dir="2700000" algn="tl">
                  <a:srgbClr val="C0C0C0"/>
                </a:outerShdw>
              </a:effectLst>
              <a:latin typeface="Arial" charset="0"/>
              <a:cs typeface="+mn-cs"/>
            </a:endParaRPr>
          </a:p>
          <a:p>
            <a:pPr>
              <a:defRPr/>
            </a:pPr>
            <a:r>
              <a:rPr lang="en-GB" dirty="0" err="1">
                <a:effectLst>
                  <a:outerShdw blurRad="38100" dist="38100" dir="2700000" algn="tl">
                    <a:srgbClr val="C0C0C0"/>
                  </a:outerShdw>
                </a:effectLst>
                <a:latin typeface="Arial" charset="0"/>
                <a:cs typeface="+mn-cs"/>
              </a:rPr>
              <a:t>dell’output</a:t>
            </a:r>
            <a:r>
              <a:rPr lang="en-GB" dirty="0">
                <a:effectLst>
                  <a:outerShdw blurRad="38100" dist="38100" dir="2700000" algn="tl">
                    <a:srgbClr val="C0C0C0"/>
                  </a:outerShdw>
                </a:effectLst>
                <a:latin typeface="Arial" charset="0"/>
                <a:cs typeface="+mn-cs"/>
              </a:rPr>
              <a:t> di </a:t>
            </a:r>
          </a:p>
          <a:p>
            <a:pPr>
              <a:defRPr/>
            </a:pPr>
            <a:r>
              <a:rPr lang="en-GB" dirty="0" err="1">
                <a:effectLst>
                  <a:outerShdw blurRad="38100" dist="38100" dir="2700000" algn="tl">
                    <a:srgbClr val="C0C0C0"/>
                  </a:outerShdw>
                </a:effectLst>
                <a:latin typeface="Arial" charset="0"/>
                <a:cs typeface="+mn-cs"/>
              </a:rPr>
              <a:t>una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stringa</a:t>
            </a:r>
            <a:r>
              <a:rPr lang="en-GB" dirty="0">
                <a:effectLst>
                  <a:outerShdw blurRad="38100" dist="38100" dir="2700000" algn="tl">
                    <a:srgbClr val="C0C0C0"/>
                  </a:outerShdw>
                </a:effectLst>
                <a:latin typeface="Arial" charset="0"/>
                <a:cs typeface="+mn-cs"/>
              </a:rPr>
              <a:t> di</a:t>
            </a:r>
          </a:p>
          <a:p>
            <a:pPr>
              <a:defRPr/>
            </a:pPr>
            <a:r>
              <a:rPr lang="en-GB" i="1" dirty="0">
                <a:effectLst>
                  <a:outerShdw blurRad="38100" dist="38100" dir="2700000" algn="tl">
                    <a:srgbClr val="C0C0C0"/>
                  </a:outerShdw>
                </a:effectLst>
                <a:latin typeface="Arial" charset="0"/>
                <a:cs typeface="+mn-cs"/>
              </a:rPr>
              <a:t>count </a:t>
            </a:r>
            <a:r>
              <a:rPr lang="en-GB" dirty="0" err="1">
                <a:effectLst>
                  <a:outerShdw blurRad="38100" dist="38100" dir="2700000" algn="tl">
                    <a:srgbClr val="C0C0C0"/>
                  </a:outerShdw>
                </a:effectLst>
                <a:latin typeface="Arial" charset="0"/>
                <a:cs typeface="+mn-cs"/>
              </a:rPr>
              <a:t>caratteri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sul</a:t>
            </a:r>
            <a:r>
              <a:rPr lang="en-GB" dirty="0">
                <a:effectLst>
                  <a:outerShdw blurRad="38100" dist="38100" dir="2700000" algn="tl">
                    <a:srgbClr val="C0C0C0"/>
                  </a:outerShdw>
                </a:effectLst>
                <a:latin typeface="Arial" charset="0"/>
                <a:cs typeface="+mn-cs"/>
              </a:rPr>
              <a:t> </a:t>
            </a:r>
          </a:p>
          <a:p>
            <a:pPr>
              <a:defRPr/>
            </a:pPr>
            <a:r>
              <a:rPr lang="en-GB" dirty="0">
                <a:effectLst>
                  <a:outerShdw blurRad="38100" dist="38100" dir="2700000" algn="tl">
                    <a:srgbClr val="C0C0C0"/>
                  </a:outerShdw>
                </a:effectLst>
                <a:latin typeface="Arial" charset="0"/>
                <a:cs typeface="+mn-cs"/>
              </a:rPr>
              <a:t>display</a:t>
            </a:r>
            <a:endParaRPr lang="it-IT" dirty="0">
              <a:effectLst>
                <a:outerShdw blurRad="38100" dist="38100" dir="2700000" algn="tl">
                  <a:srgbClr val="C0C0C0"/>
                </a:outerShdw>
              </a:effectLst>
              <a:latin typeface="Arial" charset="0"/>
              <a:cs typeface="+mn-cs"/>
            </a:endParaRPr>
          </a:p>
        </p:txBody>
      </p:sp>
      <p:sp>
        <p:nvSpPr>
          <p:cNvPr id="276488" name="Rectangle 8">
            <a:extLst>
              <a:ext uri="{FF2B5EF4-FFF2-40B4-BE49-F238E27FC236}">
                <a16:creationId xmlns="" xmlns:a16="http://schemas.microsoft.com/office/drawing/2014/main" id="{96652616-9A94-4159-876B-0EAE3F0BF0F1}"/>
              </a:ext>
            </a:extLst>
          </p:cNvPr>
          <p:cNvSpPr>
            <a:spLocks noChangeArrowheads="1"/>
          </p:cNvSpPr>
          <p:nvPr/>
        </p:nvSpPr>
        <p:spPr bwMode="auto">
          <a:xfrm>
            <a:off x="4008438" y="4402138"/>
            <a:ext cx="5473700" cy="1042987"/>
          </a:xfrm>
          <a:prstGeom prst="rect">
            <a:avLst/>
          </a:prstGeom>
          <a:noFill/>
          <a:ln w="9525">
            <a:solidFill>
              <a:srgbClr val="FF0000"/>
            </a:solidFill>
            <a:miter lim="800000"/>
            <a:headEnd/>
            <a:tailEnd/>
          </a:ln>
          <a:effectLst/>
        </p:spPr>
        <p:txBody>
          <a:bodyPr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76489" name="Text Box 9">
            <a:extLst>
              <a:ext uri="{FF2B5EF4-FFF2-40B4-BE49-F238E27FC236}">
                <a16:creationId xmlns="" xmlns:a16="http://schemas.microsoft.com/office/drawing/2014/main" id="{12F0C0F4-B33B-435C-AA70-88E6D5C36D27}"/>
              </a:ext>
            </a:extLst>
          </p:cNvPr>
          <p:cNvSpPr txBox="1">
            <a:spLocks noChangeArrowheads="1"/>
          </p:cNvSpPr>
          <p:nvPr/>
        </p:nvSpPr>
        <p:spPr bwMode="auto">
          <a:xfrm>
            <a:off x="7970838" y="4005263"/>
            <a:ext cx="1792287"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Busy Waiting</a:t>
            </a:r>
            <a:endParaRPr lang="it-IT">
              <a:effectLst>
                <a:outerShdw blurRad="38100" dist="38100" dir="2700000" algn="tl">
                  <a:srgbClr val="C0C0C0"/>
                </a:outerShdw>
              </a:effectLst>
              <a:latin typeface="Arial" charset="0"/>
              <a:cs typeface="+mn-cs"/>
            </a:endParaRPr>
          </a:p>
        </p:txBody>
      </p:sp>
      <p:sp>
        <p:nvSpPr>
          <p:cNvPr id="12" name="Text Box 10">
            <a:extLst>
              <a:ext uri="{FF2B5EF4-FFF2-40B4-BE49-F238E27FC236}">
                <a16:creationId xmlns="" xmlns:a16="http://schemas.microsoft.com/office/drawing/2014/main" id="{22D309CA-FF94-46FB-8582-E4AE0C20BAB8}"/>
              </a:ext>
            </a:extLst>
          </p:cNvPr>
          <p:cNvSpPr txBox="1">
            <a:spLocks noChangeArrowheads="1"/>
          </p:cNvSpPr>
          <p:nvPr/>
        </p:nvSpPr>
        <p:spPr bwMode="auto">
          <a:xfrm>
            <a:off x="7129463" y="5246688"/>
            <a:ext cx="3203575" cy="708025"/>
          </a:xfrm>
          <a:prstGeom prst="rect">
            <a:avLst/>
          </a:prstGeom>
          <a:noFill/>
          <a:ln w="9525">
            <a:noFill/>
            <a:miter lim="800000"/>
            <a:headEnd/>
            <a:tailEnd/>
          </a:ln>
          <a:effectLst/>
        </p:spPr>
        <p:txBody>
          <a:bodyPr>
            <a:spAutoFit/>
          </a:bodyPr>
          <a:lstStyle/>
          <a:p>
            <a:pPr>
              <a:defRPr/>
            </a:pP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copia</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nuovo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carattere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a:t>
            </a:r>
            <a:r>
              <a:rPr lang="en-GB" dirty="0">
                <a:effectLst>
                  <a:outerShdw blurRad="38100" dist="38100" dir="2700000" algn="tl">
                    <a:srgbClr val="C0C0C0"/>
                  </a:outerShdw>
                </a:effectLst>
                <a:latin typeface="Arial" charset="0"/>
                <a:cs typeface="+mn-cs"/>
              </a:rPr>
              <a:t> buffer </a:t>
            </a:r>
            <a:endParaRPr lang="it-IT" dirty="0">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cSld>
  <p:clrMapOvr>
    <a:masterClrMapping/>
  </p:clrMapOvr>
  <p:transition advTm="5928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1602" name="Text Box 2">
            <a:extLst>
              <a:ext uri="{FF2B5EF4-FFF2-40B4-BE49-F238E27FC236}">
                <a16:creationId xmlns="" xmlns:a16="http://schemas.microsoft.com/office/drawing/2014/main" id="{A7E798DD-8A74-42DD-89FF-A5DEA131C231}"/>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sp>
        <p:nvSpPr>
          <p:cNvPr id="281603" name="Text Box 3">
            <a:extLst>
              <a:ext uri="{FF2B5EF4-FFF2-40B4-BE49-F238E27FC236}">
                <a16:creationId xmlns="" xmlns:a16="http://schemas.microsoft.com/office/drawing/2014/main" id="{C67C0F14-8BBE-45BD-AC5B-7CB9B727AAE4}"/>
              </a:ext>
            </a:extLst>
          </p:cNvPr>
          <p:cNvSpPr txBox="1">
            <a:spLocks noChangeArrowheads="1"/>
          </p:cNvSpPr>
          <p:nvPr/>
        </p:nvSpPr>
        <p:spPr bwMode="auto">
          <a:xfrm>
            <a:off x="411163" y="609600"/>
            <a:ext cx="8321675" cy="6248400"/>
          </a:xfrm>
          <a:prstGeom prst="rect">
            <a:avLst/>
          </a:prstGeom>
          <a:noFill/>
          <a:ln w="9525">
            <a:noFill/>
            <a:miter lim="800000"/>
            <a:headEnd/>
            <a:tailEnd/>
          </a:ln>
          <a:effectLst/>
        </p:spPr>
        <p:txBody>
          <a:bodyPr>
            <a:spAutoFit/>
          </a:bodyPr>
          <a:lstStyle/>
          <a:p>
            <a:pPr algn="just">
              <a:defRPr/>
            </a:pPr>
            <a:r>
              <a:rPr lang="en-GB" dirty="0" err="1">
                <a:solidFill>
                  <a:srgbClr val="000099"/>
                </a:solidFill>
                <a:effectLst>
                  <a:outerShdw blurRad="38100" dist="38100" dir="2700000" algn="tl">
                    <a:srgbClr val="C0C0C0"/>
                  </a:outerShdw>
                </a:effectLst>
                <a:latin typeface="Arial" charset="0"/>
                <a:cs typeface="+mn-cs"/>
              </a:rPr>
              <a:t>Esempio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programma</a:t>
            </a:r>
            <a:r>
              <a:rPr lang="en-GB" dirty="0">
                <a:solidFill>
                  <a:srgbClr val="000099"/>
                </a:solidFill>
                <a:effectLst>
                  <a:outerShdw blurRad="38100" dist="38100" dir="2700000" algn="tl">
                    <a:srgbClr val="C0C0C0"/>
                  </a:outerShdw>
                </a:effectLst>
                <a:latin typeface="Arial" charset="0"/>
                <a:cs typeface="+mn-cs"/>
              </a:rPr>
              <a:t> in </a:t>
            </a:r>
            <a:r>
              <a:rPr lang="en-GB" dirty="0" err="1">
                <a:solidFill>
                  <a:srgbClr val="000099"/>
                </a:solidFill>
                <a:effectLst>
                  <a:outerShdw blurRad="38100" dist="38100" dir="2700000" algn="tl">
                    <a:srgbClr val="C0C0C0"/>
                  </a:outerShdw>
                </a:effectLst>
                <a:latin typeface="Arial" charset="0"/>
                <a:cs typeface="+mn-cs"/>
              </a:rPr>
              <a:t>linguaggio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macchina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legge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caratteri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battuti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tastiera</a:t>
            </a:r>
            <a:r>
              <a:rPr lang="en-GB" dirty="0">
                <a:solidFill>
                  <a:srgbClr val="000099"/>
                </a:solidFill>
                <a:effectLst>
                  <a:outerShdw blurRad="38100" dist="38100" dir="2700000" algn="tl">
                    <a:srgbClr val="C0C0C0"/>
                  </a:outerShdw>
                </a:effectLst>
                <a:latin typeface="Arial" charset="0"/>
                <a:cs typeface="+mn-cs"/>
              </a:rPr>
              <a:t>, ne </a:t>
            </a:r>
            <a:r>
              <a:rPr lang="en-GB" dirty="0" err="1">
                <a:solidFill>
                  <a:srgbClr val="000099"/>
                </a:solidFill>
                <a:effectLst>
                  <a:outerShdw blurRad="38100" dist="38100" dir="2700000" algn="tl">
                    <a:srgbClr val="C0C0C0"/>
                  </a:outerShdw>
                </a:effectLst>
                <a:latin typeface="Arial" charset="0"/>
                <a:cs typeface="+mn-cs"/>
              </a:rPr>
              <a:t>fa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l’eco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sul</a:t>
            </a:r>
            <a:r>
              <a:rPr lang="en-GB" dirty="0">
                <a:solidFill>
                  <a:srgbClr val="000099"/>
                </a:solidFill>
                <a:effectLst>
                  <a:outerShdw blurRad="38100" dist="38100" dir="2700000" algn="tl">
                    <a:srgbClr val="C0C0C0"/>
                  </a:outerShdw>
                </a:effectLst>
                <a:latin typeface="Arial" charset="0"/>
                <a:cs typeface="+mn-cs"/>
              </a:rPr>
              <a:t> video, e </a:t>
            </a:r>
            <a:r>
              <a:rPr lang="en-GB" dirty="0" err="1">
                <a:solidFill>
                  <a:srgbClr val="000099"/>
                </a:solidFill>
                <a:effectLst>
                  <a:outerShdw blurRad="38100" dist="38100" dir="2700000" algn="tl">
                    <a:srgbClr val="C0C0C0"/>
                  </a:outerShdw>
                </a:effectLst>
                <a:latin typeface="Arial" charset="0"/>
                <a:cs typeface="+mn-cs"/>
              </a:rPr>
              <a:t>salva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caratteri</a:t>
            </a:r>
            <a:r>
              <a:rPr lang="en-GB" dirty="0">
                <a:solidFill>
                  <a:srgbClr val="000099"/>
                </a:solidFill>
                <a:effectLst>
                  <a:outerShdw blurRad="38100" dist="38100" dir="2700000" algn="tl">
                    <a:srgbClr val="C0C0C0"/>
                  </a:outerShdw>
                </a:effectLst>
                <a:latin typeface="Arial" charset="0"/>
                <a:cs typeface="+mn-cs"/>
              </a:rPr>
              <a:t> in un buffer in </a:t>
            </a:r>
            <a:r>
              <a:rPr lang="en-GB" dirty="0" err="1">
                <a:solidFill>
                  <a:srgbClr val="000099"/>
                </a:solidFill>
                <a:effectLst>
                  <a:outerShdw blurRad="38100" dist="38100" dir="2700000" algn="tl">
                    <a:srgbClr val="C0C0C0"/>
                  </a:outerShdw>
                </a:effectLst>
                <a:latin typeface="Arial" charset="0"/>
                <a:cs typeface="+mn-cs"/>
              </a:rPr>
              <a:t>memoria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quando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viene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battuto</a:t>
            </a:r>
            <a:r>
              <a:rPr lang="en-GB" dirty="0">
                <a:solidFill>
                  <a:srgbClr val="000099"/>
                </a:solidFill>
                <a:effectLst>
                  <a:outerShdw blurRad="38100" dist="38100" dir="2700000" algn="tl">
                    <a:srgbClr val="C0C0C0"/>
                  </a:outerShdw>
                </a:effectLst>
                <a:latin typeface="Arial" charset="0"/>
                <a:cs typeface="+mn-cs"/>
              </a:rPr>
              <a:t> un </a:t>
            </a:r>
            <a:r>
              <a:rPr lang="en-GB" dirty="0" err="1">
                <a:solidFill>
                  <a:srgbClr val="000099"/>
                </a:solidFill>
                <a:effectLst>
                  <a:outerShdw blurRad="38100" dist="38100" dir="2700000" algn="tl">
                    <a:srgbClr val="C0C0C0"/>
                  </a:outerShdw>
                </a:effectLst>
                <a:latin typeface="Arial" charset="0"/>
                <a:cs typeface="+mn-cs"/>
              </a:rPr>
              <a:t>carattere</a:t>
            </a:r>
            <a:r>
              <a:rPr lang="en-GB" dirty="0">
                <a:solidFill>
                  <a:srgbClr val="000099"/>
                </a:solidFill>
                <a:effectLst>
                  <a:outerShdw blurRad="38100" dist="38100" dir="2700000" algn="tl">
                    <a:srgbClr val="C0C0C0"/>
                  </a:outerShdw>
                </a:effectLst>
                <a:latin typeface="Arial" charset="0"/>
                <a:cs typeface="+mn-cs"/>
              </a:rPr>
              <a:t> New Line (0xA) </a:t>
            </a:r>
            <a:r>
              <a:rPr lang="en-GB" dirty="0" err="1">
                <a:solidFill>
                  <a:srgbClr val="000099"/>
                </a:solidFill>
                <a:effectLst>
                  <a:outerShdw blurRad="38100" dist="38100" dir="2700000" algn="tl">
                    <a:srgbClr val="C0C0C0"/>
                  </a:outerShdw>
                </a:effectLst>
                <a:latin typeface="Arial" charset="0"/>
                <a:cs typeface="+mn-cs"/>
              </a:rPr>
              <a:t>viene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richiamata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una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procedura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elabora</a:t>
            </a:r>
            <a:r>
              <a:rPr lang="en-GB" dirty="0">
                <a:solidFill>
                  <a:srgbClr val="000099"/>
                </a:solidFill>
                <a:effectLst>
                  <a:outerShdw blurRad="38100" dist="38100" dir="2700000" algn="tl">
                    <a:srgbClr val="C0C0C0"/>
                  </a:outerShdw>
                </a:effectLst>
                <a:latin typeface="Arial" charset="0"/>
                <a:cs typeface="+mn-cs"/>
              </a:rPr>
              <a:t> la </a:t>
            </a:r>
            <a:r>
              <a:rPr lang="en-GB" dirty="0" err="1">
                <a:solidFill>
                  <a:srgbClr val="000099"/>
                </a:solidFill>
                <a:effectLst>
                  <a:outerShdw blurRad="38100" dist="38100" dir="2700000" algn="tl">
                    <a:srgbClr val="C0C0C0"/>
                  </a:outerShdw>
                </a:effectLst>
                <a:latin typeface="Arial" charset="0"/>
                <a:cs typeface="+mn-cs"/>
              </a:rPr>
              <a:t>stringa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caratteri</a:t>
            </a:r>
            <a:r>
              <a:rPr lang="en-GB" dirty="0">
                <a:solidFill>
                  <a:srgbClr val="000099"/>
                </a:solidFill>
                <a:effectLst>
                  <a:outerShdw blurRad="38100" dist="38100" dir="2700000" algn="tl">
                    <a:srgbClr val="C0C0C0"/>
                  </a:outerShdw>
                </a:effectLst>
                <a:latin typeface="Arial" charset="0"/>
                <a:cs typeface="+mn-cs"/>
              </a:rPr>
              <a:t> data in input. </a:t>
            </a:r>
          </a:p>
          <a:p>
            <a:pPr algn="just">
              <a:defRPr/>
            </a:pPr>
            <a:r>
              <a:rPr lang="en-GB" dirty="0">
                <a:solidFill>
                  <a:srgbClr val="000099"/>
                </a:solidFill>
                <a:effectLst>
                  <a:outerShdw blurRad="38100" dist="38100" dir="2700000" algn="tl">
                    <a:srgbClr val="C0C0C0"/>
                  </a:outerShdw>
                </a:effectLst>
                <a:latin typeface="Arial" charset="0"/>
                <a:cs typeface="+mn-cs"/>
              </a:rPr>
              <a:t>Si </a:t>
            </a:r>
            <a:r>
              <a:rPr lang="en-GB" dirty="0" err="1">
                <a:solidFill>
                  <a:srgbClr val="000099"/>
                </a:solidFill>
                <a:effectLst>
                  <a:outerShdw blurRad="38100" dist="38100" dir="2700000" algn="tl">
                    <a:srgbClr val="C0C0C0"/>
                  </a:outerShdw>
                </a:effectLst>
                <a:latin typeface="Arial" charset="0"/>
                <a:cs typeface="+mn-cs"/>
              </a:rPr>
              <a:t>usa</a:t>
            </a:r>
            <a:r>
              <a:rPr lang="en-GB" dirty="0">
                <a:solidFill>
                  <a:srgbClr val="000099"/>
                </a:solidFill>
                <a:effectLst>
                  <a:outerShdw blurRad="38100" dist="38100" dir="2700000" algn="tl">
                    <a:srgbClr val="C0C0C0"/>
                  </a:outerShdw>
                </a:effectLst>
                <a:latin typeface="Arial" charset="0"/>
                <a:cs typeface="+mn-cs"/>
              </a:rPr>
              <a:t> Memory Mapped I/O, DATAIN e DATAOUT </a:t>
            </a:r>
            <a:r>
              <a:rPr lang="en-GB" dirty="0" err="1">
                <a:solidFill>
                  <a:srgbClr val="000099"/>
                </a:solidFill>
                <a:effectLst>
                  <a:outerShdw blurRad="38100" dist="38100" dir="2700000" algn="tl">
                    <a:srgbClr val="C0C0C0"/>
                  </a:outerShdw>
                </a:effectLst>
                <a:latin typeface="Arial" charset="0"/>
                <a:cs typeface="+mn-cs"/>
              </a:rPr>
              <a:t>sono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nomi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simbolici</a:t>
            </a:r>
            <a:r>
              <a:rPr lang="en-GB" dirty="0">
                <a:solidFill>
                  <a:srgbClr val="000099"/>
                </a:solidFill>
                <a:effectLst>
                  <a:outerShdw blurRad="38100" dist="38100" dir="2700000" algn="tl">
                    <a:srgbClr val="C0C0C0"/>
                  </a:outerShdw>
                </a:effectLst>
                <a:latin typeface="Arial" charset="0"/>
                <a:cs typeface="+mn-cs"/>
              </a:rPr>
              <a:t> per </a:t>
            </a:r>
            <a:r>
              <a:rPr lang="en-GB" dirty="0" err="1">
                <a:solidFill>
                  <a:srgbClr val="000099"/>
                </a:solidFill>
                <a:effectLst>
                  <a:outerShdw blurRad="38100" dist="38100" dir="2700000" algn="tl">
                    <a:srgbClr val="C0C0C0"/>
                  </a:outerShdw>
                </a:effectLst>
                <a:latin typeface="Arial" charset="0"/>
                <a:cs typeface="+mn-cs"/>
              </a:rPr>
              <a:t>gli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indirizzi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associati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registri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tastiera</a:t>
            </a:r>
            <a:r>
              <a:rPr lang="en-GB" dirty="0">
                <a:solidFill>
                  <a:srgbClr val="000099"/>
                </a:solidFill>
                <a:effectLst>
                  <a:outerShdw blurRad="38100" dist="38100" dir="2700000" algn="tl">
                    <a:srgbClr val="C0C0C0"/>
                  </a:outerShdw>
                </a:effectLst>
                <a:latin typeface="Arial" charset="0"/>
                <a:cs typeface="+mn-cs"/>
              </a:rPr>
              <a:t> e video. STATUS e’ un </a:t>
            </a:r>
            <a:r>
              <a:rPr lang="en-GB" dirty="0" err="1">
                <a:solidFill>
                  <a:srgbClr val="000099"/>
                </a:solidFill>
                <a:effectLst>
                  <a:outerShdw blurRad="38100" dist="38100" dir="2700000" algn="tl">
                    <a:srgbClr val="C0C0C0"/>
                  </a:outerShdw>
                </a:effectLst>
                <a:latin typeface="Arial" charset="0"/>
                <a:cs typeface="+mn-cs"/>
              </a:rPr>
              <a:t>registro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stato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contiene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a:t>
            </a:r>
            <a:r>
              <a:rPr lang="en-GB" dirty="0">
                <a:solidFill>
                  <a:srgbClr val="000099"/>
                </a:solidFill>
                <a:effectLst>
                  <a:outerShdw blurRad="38100" dist="38100" dir="2700000" algn="tl">
                    <a:srgbClr val="C0C0C0"/>
                  </a:outerShdw>
                </a:effectLst>
                <a:latin typeface="Arial" charset="0"/>
                <a:cs typeface="+mn-cs"/>
              </a:rPr>
              <a:t> due bit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stato</a:t>
            </a:r>
            <a:r>
              <a:rPr lang="en-GB" dirty="0">
                <a:solidFill>
                  <a:srgbClr val="000099"/>
                </a:solidFill>
                <a:effectLst>
                  <a:outerShdw blurRad="38100" dist="38100" dir="2700000" algn="tl">
                    <a:srgbClr val="C0C0C0"/>
                  </a:outerShdw>
                </a:effectLst>
                <a:latin typeface="Arial" charset="0"/>
                <a:cs typeface="+mn-cs"/>
              </a:rPr>
              <a:t> (SIN </a:t>
            </a:r>
            <a:r>
              <a:rPr lang="en-GB" dirty="0" err="1">
                <a:solidFill>
                  <a:srgbClr val="000099"/>
                </a:solidFill>
                <a:effectLst>
                  <a:outerShdw blurRad="38100" dist="38100" dir="2700000" algn="tl">
                    <a:srgbClr val="C0C0C0"/>
                  </a:outerShdw>
                </a:effectLst>
                <a:latin typeface="Arial" charset="0"/>
                <a:cs typeface="+mn-cs"/>
              </a:rPr>
              <a:t>nel</a:t>
            </a:r>
            <a:r>
              <a:rPr lang="en-GB" dirty="0">
                <a:solidFill>
                  <a:srgbClr val="000099"/>
                </a:solidFill>
                <a:effectLst>
                  <a:outerShdw blurRad="38100" dist="38100" dir="2700000" algn="tl">
                    <a:srgbClr val="C0C0C0"/>
                  </a:outerShdw>
                </a:effectLst>
                <a:latin typeface="Arial" charset="0"/>
                <a:cs typeface="+mn-cs"/>
              </a:rPr>
              <a:t> bit 0 e SOUT </a:t>
            </a:r>
            <a:r>
              <a:rPr lang="en-GB" dirty="0" err="1">
                <a:solidFill>
                  <a:srgbClr val="000099"/>
                </a:solidFill>
                <a:effectLst>
                  <a:outerShdw blurRad="38100" dist="38100" dir="2700000" algn="tl">
                    <a:srgbClr val="C0C0C0"/>
                  </a:outerShdw>
                </a:effectLst>
                <a:latin typeface="Arial" charset="0"/>
                <a:cs typeface="+mn-cs"/>
              </a:rPr>
              <a:t>nel</a:t>
            </a:r>
            <a:r>
              <a:rPr lang="en-GB" dirty="0">
                <a:solidFill>
                  <a:srgbClr val="000099"/>
                </a:solidFill>
                <a:effectLst>
                  <a:outerShdw blurRad="38100" dist="38100" dir="2700000" algn="tl">
                    <a:srgbClr val="C0C0C0"/>
                  </a:outerShdw>
                </a:effectLst>
                <a:latin typeface="Arial" charset="0"/>
                <a:cs typeface="+mn-cs"/>
              </a:rPr>
              <a:t> bit 1) per </a:t>
            </a:r>
            <a:r>
              <a:rPr lang="en-GB" dirty="0" err="1">
                <a:solidFill>
                  <a:srgbClr val="000099"/>
                </a:solidFill>
                <a:effectLst>
                  <a:outerShdw blurRad="38100" dist="38100" dir="2700000" algn="tl">
                    <a:srgbClr val="C0C0C0"/>
                  </a:outerShdw>
                </a:effectLst>
                <a:latin typeface="Arial" charset="0"/>
                <a:cs typeface="+mn-cs"/>
              </a:rPr>
              <a:t>tastiera</a:t>
            </a:r>
            <a:r>
              <a:rPr lang="en-GB" dirty="0">
                <a:solidFill>
                  <a:srgbClr val="000099"/>
                </a:solidFill>
                <a:effectLst>
                  <a:outerShdw blurRad="38100" dist="38100" dir="2700000" algn="tl">
                    <a:srgbClr val="C0C0C0"/>
                  </a:outerShdw>
                </a:effectLst>
                <a:latin typeface="Arial" charset="0"/>
                <a:cs typeface="+mn-cs"/>
              </a:rPr>
              <a:t> e video: SIN </a:t>
            </a:r>
            <a:r>
              <a:rPr lang="en-GB" dirty="0" err="1">
                <a:solidFill>
                  <a:srgbClr val="000099"/>
                </a:solidFill>
                <a:effectLst>
                  <a:outerShdw blurRad="38100" dist="38100" dir="2700000" algn="tl">
                    <a:srgbClr val="C0C0C0"/>
                  </a:outerShdw>
                </a:effectLst>
                <a:latin typeface="Arial" charset="0"/>
                <a:cs typeface="+mn-cs"/>
              </a:rPr>
              <a:t>indica</a:t>
            </a:r>
            <a:r>
              <a:rPr lang="en-GB" dirty="0">
                <a:solidFill>
                  <a:srgbClr val="000099"/>
                </a:solidFill>
                <a:effectLst>
                  <a:outerShdw blurRad="38100" dist="38100" dir="2700000" algn="tl">
                    <a:srgbClr val="C0C0C0"/>
                  </a:outerShdw>
                </a:effectLst>
                <a:latin typeface="Arial" charset="0"/>
                <a:cs typeface="+mn-cs"/>
              </a:rPr>
              <a:t> se </a:t>
            </a:r>
            <a:r>
              <a:rPr lang="en-GB" dirty="0" err="1">
                <a:solidFill>
                  <a:srgbClr val="000099"/>
                </a:solidFill>
                <a:effectLst>
                  <a:outerShdw blurRad="38100" dist="38100" dir="2700000" algn="tl">
                    <a:srgbClr val="C0C0C0"/>
                  </a:outerShdw>
                </a:effectLst>
                <a:latin typeface="Arial" charset="0"/>
                <a:cs typeface="+mn-cs"/>
              </a:rPr>
              <a:t>c’e</a:t>
            </a:r>
            <a:r>
              <a:rPr lang="en-GB" dirty="0">
                <a:solidFill>
                  <a:srgbClr val="000099"/>
                </a:solidFill>
                <a:effectLst>
                  <a:outerShdw blurRad="38100" dist="38100" dir="2700000" algn="tl">
                    <a:srgbClr val="C0C0C0"/>
                  </a:outerShdw>
                </a:effectLst>
                <a:latin typeface="Arial" charset="0"/>
                <a:cs typeface="+mn-cs"/>
              </a:rPr>
              <a:t>’ un </a:t>
            </a:r>
            <a:r>
              <a:rPr lang="en-GB" dirty="0" err="1">
                <a:solidFill>
                  <a:srgbClr val="000099"/>
                </a:solidFill>
                <a:effectLst>
                  <a:outerShdw blurRad="38100" dist="38100" dir="2700000" algn="tl">
                    <a:srgbClr val="C0C0C0"/>
                  </a:outerShdw>
                </a:effectLst>
                <a:latin typeface="Arial" charset="0"/>
                <a:cs typeface="+mn-cs"/>
              </a:rPr>
              <a:t>carattere</a:t>
            </a:r>
            <a:r>
              <a:rPr lang="en-GB" dirty="0">
                <a:solidFill>
                  <a:srgbClr val="000099"/>
                </a:solidFill>
                <a:effectLst>
                  <a:outerShdw blurRad="38100" dist="38100" dir="2700000" algn="tl">
                    <a:srgbClr val="C0C0C0"/>
                  </a:outerShdw>
                </a:effectLst>
                <a:latin typeface="Arial" charset="0"/>
                <a:cs typeface="+mn-cs"/>
              </a:rPr>
              <a:t> pronto per </a:t>
            </a:r>
            <a:r>
              <a:rPr lang="en-GB" dirty="0" err="1">
                <a:solidFill>
                  <a:srgbClr val="000099"/>
                </a:solidFill>
                <a:effectLst>
                  <a:outerShdw blurRad="38100" dist="38100" dir="2700000" algn="tl">
                    <a:srgbClr val="C0C0C0"/>
                  </a:outerShdw>
                </a:effectLst>
                <a:latin typeface="Arial" charset="0"/>
                <a:cs typeface="+mn-cs"/>
              </a:rPr>
              <a:t>essere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letto</a:t>
            </a:r>
            <a:r>
              <a:rPr lang="en-GB" dirty="0">
                <a:solidFill>
                  <a:srgbClr val="000099"/>
                </a:solidFill>
                <a:effectLst>
                  <a:outerShdw blurRad="38100" dist="38100" dir="2700000" algn="tl">
                    <a:srgbClr val="C0C0C0"/>
                  </a:outerShdw>
                </a:effectLst>
                <a:latin typeface="Arial" charset="0"/>
                <a:cs typeface="+mn-cs"/>
              </a:rPr>
              <a:t> in DATAIN, SOUT </a:t>
            </a:r>
            <a:r>
              <a:rPr lang="en-GB" dirty="0" err="1">
                <a:solidFill>
                  <a:srgbClr val="000099"/>
                </a:solidFill>
                <a:effectLst>
                  <a:outerShdw blurRad="38100" dist="38100" dir="2700000" algn="tl">
                    <a:srgbClr val="C0C0C0"/>
                  </a:outerShdw>
                </a:effectLst>
                <a:latin typeface="Arial" charset="0"/>
                <a:cs typeface="+mn-cs"/>
              </a:rPr>
              <a:t>indica</a:t>
            </a:r>
            <a:r>
              <a:rPr lang="en-GB" dirty="0">
                <a:solidFill>
                  <a:srgbClr val="000099"/>
                </a:solidFill>
                <a:effectLst>
                  <a:outerShdw blurRad="38100" dist="38100" dir="2700000" algn="tl">
                    <a:srgbClr val="C0C0C0"/>
                  </a:outerShdw>
                </a:effectLst>
                <a:latin typeface="Arial" charset="0"/>
                <a:cs typeface="+mn-cs"/>
              </a:rPr>
              <a:t> se e’ </a:t>
            </a:r>
            <a:r>
              <a:rPr lang="en-GB" dirty="0" err="1">
                <a:solidFill>
                  <a:srgbClr val="000099"/>
                </a:solidFill>
                <a:effectLst>
                  <a:outerShdw blurRad="38100" dist="38100" dir="2700000" algn="tl">
                    <a:srgbClr val="C0C0C0"/>
                  </a:outerShdw>
                </a:effectLst>
                <a:latin typeface="Arial" charset="0"/>
                <a:cs typeface="+mn-cs"/>
              </a:rPr>
              <a:t>stata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completata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l’ultima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richiesta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output per </a:t>
            </a: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video (</a:t>
            </a:r>
            <a:r>
              <a:rPr lang="en-GB" dirty="0" err="1">
                <a:solidFill>
                  <a:srgbClr val="000099"/>
                </a:solidFill>
                <a:effectLst>
                  <a:outerShdw blurRad="38100" dist="38100" dir="2700000" algn="tl">
                    <a:srgbClr val="C0C0C0"/>
                  </a:outerShdw>
                </a:effectLst>
                <a:latin typeface="Arial" charset="0"/>
                <a:cs typeface="+mn-cs"/>
              </a:rPr>
              <a:t>cioe</a:t>
            </a:r>
            <a:r>
              <a:rPr lang="en-GB" dirty="0">
                <a:solidFill>
                  <a:srgbClr val="000099"/>
                </a:solidFill>
                <a:effectLst>
                  <a:outerShdw blurRad="38100" dist="38100" dir="2700000" algn="tl">
                    <a:srgbClr val="C0C0C0"/>
                  </a:outerShdw>
                </a:effectLst>
                <a:latin typeface="Arial" charset="0"/>
                <a:cs typeface="+mn-cs"/>
              </a:rPr>
              <a:t>’ se </a:t>
            </a:r>
            <a:r>
              <a:rPr lang="en-GB" dirty="0" err="1">
                <a:solidFill>
                  <a:srgbClr val="000099"/>
                </a:solidFill>
                <a:effectLst>
                  <a:outerShdw blurRad="38100" dist="38100" dir="2700000" algn="tl">
                    <a:srgbClr val="C0C0C0"/>
                  </a:outerShdw>
                </a:effectLst>
                <a:latin typeface="Arial" charset="0"/>
                <a:cs typeface="+mn-cs"/>
              </a:rPr>
              <a:t>si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puo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scrivere</a:t>
            </a:r>
            <a:r>
              <a:rPr lang="en-GB" dirty="0">
                <a:solidFill>
                  <a:srgbClr val="000099"/>
                </a:solidFill>
                <a:effectLst>
                  <a:outerShdw blurRad="38100" dist="38100" dir="2700000" algn="tl">
                    <a:srgbClr val="C0C0C0"/>
                  </a:outerShdw>
                </a:effectLst>
                <a:latin typeface="Arial" charset="0"/>
                <a:cs typeface="+mn-cs"/>
              </a:rPr>
              <a:t> un </a:t>
            </a:r>
            <a:r>
              <a:rPr lang="en-GB" dirty="0" err="1">
                <a:solidFill>
                  <a:srgbClr val="000099"/>
                </a:solidFill>
                <a:effectLst>
                  <a:outerShdw blurRad="38100" dist="38100" dir="2700000" algn="tl">
                    <a:srgbClr val="C0C0C0"/>
                  </a:outerShdw>
                </a:effectLst>
                <a:latin typeface="Arial" charset="0"/>
                <a:cs typeface="+mn-cs"/>
              </a:rPr>
              <a:t>altro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carattere</a:t>
            </a:r>
            <a:r>
              <a:rPr lang="en-GB" dirty="0">
                <a:solidFill>
                  <a:srgbClr val="000099"/>
                </a:solidFill>
                <a:effectLst>
                  <a:outerShdw blurRad="38100" dist="38100" dir="2700000" algn="tl">
                    <a:srgbClr val="C0C0C0"/>
                  </a:outerShdw>
                </a:effectLst>
                <a:latin typeface="Arial" charset="0"/>
                <a:cs typeface="+mn-cs"/>
              </a:rPr>
              <a:t> in DATAOUT). #LINEA e’ </a:t>
            </a:r>
            <a:r>
              <a:rPr lang="en-GB" dirty="0" err="1">
                <a:solidFill>
                  <a:srgbClr val="000099"/>
                </a:solidFill>
                <a:effectLst>
                  <a:outerShdw blurRad="38100" dist="38100" dir="2700000" algn="tl">
                    <a:srgbClr val="C0C0C0"/>
                  </a:outerShdw>
                </a:effectLst>
                <a:latin typeface="Arial" charset="0"/>
                <a:cs typeface="+mn-cs"/>
              </a:rPr>
              <a:t>l’indirizzo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partenza</a:t>
            </a:r>
            <a:r>
              <a:rPr lang="en-GB" dirty="0">
                <a:solidFill>
                  <a:srgbClr val="000099"/>
                </a:solidFill>
                <a:effectLst>
                  <a:outerShdw blurRad="38100" dist="38100" dir="2700000" algn="tl">
                    <a:srgbClr val="C0C0C0"/>
                  </a:outerShdw>
                </a:effectLst>
                <a:latin typeface="Arial" charset="0"/>
                <a:cs typeface="+mn-cs"/>
              </a:rPr>
              <a:t> in </a:t>
            </a:r>
            <a:r>
              <a:rPr lang="en-GB" dirty="0" err="1">
                <a:solidFill>
                  <a:srgbClr val="000099"/>
                </a:solidFill>
                <a:effectLst>
                  <a:outerShdw blurRad="38100" dist="38100" dir="2700000" algn="tl">
                    <a:srgbClr val="C0C0C0"/>
                  </a:outerShdw>
                </a:effectLst>
                <a:latin typeface="Arial" charset="0"/>
                <a:cs typeface="+mn-cs"/>
              </a:rPr>
              <a:t>memoria</a:t>
            </a:r>
            <a:r>
              <a:rPr lang="en-GB" dirty="0">
                <a:solidFill>
                  <a:srgbClr val="000099"/>
                </a:solidFill>
                <a:effectLst>
                  <a:outerShdw blurRad="38100" dist="38100" dir="2700000" algn="tl">
                    <a:srgbClr val="C0C0C0"/>
                  </a:outerShdw>
                </a:effectLst>
                <a:latin typeface="Arial" charset="0"/>
                <a:cs typeface="+mn-cs"/>
              </a:rPr>
              <a:t> del buffer </a:t>
            </a:r>
            <a:r>
              <a:rPr lang="en-GB" dirty="0" err="1">
                <a:solidFill>
                  <a:srgbClr val="000099"/>
                </a:solidFill>
                <a:effectLst>
                  <a:outerShdw blurRad="38100" dist="38100" dir="2700000" algn="tl">
                    <a:srgbClr val="C0C0C0"/>
                  </a:outerShdw>
                </a:effectLst>
                <a:latin typeface="Arial" charset="0"/>
                <a:cs typeface="+mn-cs"/>
              </a:rPr>
              <a:t>destinato</a:t>
            </a:r>
            <a:r>
              <a:rPr lang="en-GB" dirty="0">
                <a:solidFill>
                  <a:srgbClr val="000099"/>
                </a:solidFill>
                <a:effectLst>
                  <a:outerShdw blurRad="38100" dist="38100" dir="2700000" algn="tl">
                    <a:srgbClr val="C0C0C0"/>
                  </a:outerShdw>
                </a:effectLst>
                <a:latin typeface="Arial" charset="0"/>
                <a:cs typeface="+mn-cs"/>
              </a:rPr>
              <a:t> a </a:t>
            </a:r>
            <a:r>
              <a:rPr lang="en-GB" dirty="0" err="1">
                <a:solidFill>
                  <a:srgbClr val="000099"/>
                </a:solidFill>
                <a:effectLst>
                  <a:outerShdw blurRad="38100" dist="38100" dir="2700000" algn="tl">
                    <a:srgbClr val="C0C0C0"/>
                  </a:outerShdw>
                </a:effectLst>
                <a:latin typeface="Arial" charset="0"/>
                <a:cs typeface="+mn-cs"/>
              </a:rPr>
              <a:t>contenere</a:t>
            </a:r>
            <a:r>
              <a:rPr lang="en-GB" dirty="0">
                <a:solidFill>
                  <a:srgbClr val="000099"/>
                </a:solidFill>
                <a:effectLst>
                  <a:outerShdw blurRad="38100" dist="38100" dir="2700000" algn="tl">
                    <a:srgbClr val="C0C0C0"/>
                  </a:outerShdw>
                </a:effectLst>
                <a:latin typeface="Arial" charset="0"/>
                <a:cs typeface="+mn-cs"/>
              </a:rPr>
              <a:t> la </a:t>
            </a:r>
            <a:r>
              <a:rPr lang="en-GB" dirty="0" err="1">
                <a:solidFill>
                  <a:srgbClr val="000099"/>
                </a:solidFill>
                <a:effectLst>
                  <a:outerShdw blurRad="38100" dist="38100" dir="2700000" algn="tl">
                    <a:srgbClr val="C0C0C0"/>
                  </a:outerShdw>
                </a:effectLst>
                <a:latin typeface="Arial" charset="0"/>
                <a:cs typeface="+mn-cs"/>
              </a:rPr>
              <a:t>linea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battuta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tastiera</a:t>
            </a:r>
            <a:r>
              <a:rPr lang="en-GB" dirty="0">
                <a:solidFill>
                  <a:srgbClr val="000099"/>
                </a:solidFill>
                <a:effectLst>
                  <a:outerShdw blurRad="38100" dist="38100" dir="2700000" algn="tl">
                    <a:srgbClr val="C0C0C0"/>
                  </a:outerShdw>
                </a:effectLst>
                <a:latin typeface="Arial" charset="0"/>
                <a:cs typeface="+mn-cs"/>
              </a:rPr>
              <a:t>. Le </a:t>
            </a:r>
            <a:r>
              <a:rPr lang="en-GB" dirty="0" err="1">
                <a:solidFill>
                  <a:srgbClr val="000099"/>
                </a:solidFill>
                <a:effectLst>
                  <a:outerShdw blurRad="38100" dist="38100" dir="2700000" algn="tl">
                    <a:srgbClr val="C0C0C0"/>
                  </a:outerShdw>
                </a:effectLst>
                <a:latin typeface="Arial" charset="0"/>
                <a:cs typeface="+mn-cs"/>
              </a:rPr>
              <a:t>istruzioni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usate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sono</a:t>
            </a:r>
            <a:endParaRPr lang="en-GB" dirty="0">
              <a:solidFill>
                <a:srgbClr val="000099"/>
              </a:solidFill>
              <a:effectLst>
                <a:outerShdw blurRad="38100" dist="38100" dir="2700000" algn="tl">
                  <a:srgbClr val="C0C0C0"/>
                </a:outerShdw>
              </a:effectLst>
              <a:latin typeface="Arial" charset="0"/>
              <a:cs typeface="+mn-cs"/>
            </a:endParaRPr>
          </a:p>
          <a:p>
            <a:pPr algn="just">
              <a:defRPr/>
            </a:pPr>
            <a:endParaRPr lang="en-GB" dirty="0">
              <a:solidFill>
                <a:srgbClr val="000099"/>
              </a:solidFill>
              <a:effectLst>
                <a:outerShdw blurRad="38100" dist="38100" dir="2700000" algn="tl">
                  <a:srgbClr val="C0C0C0"/>
                </a:outerShdw>
              </a:effectLst>
              <a:latin typeface="Arial" charset="0"/>
              <a:cs typeface="+mn-cs"/>
            </a:endParaRPr>
          </a:p>
          <a:p>
            <a:pPr algn="just">
              <a:defRPr/>
            </a:pPr>
            <a:r>
              <a:rPr lang="en-GB" dirty="0">
                <a:solidFill>
                  <a:srgbClr val="000099"/>
                </a:solidFill>
                <a:effectLst>
                  <a:outerShdw blurRad="38100" dist="38100" dir="2700000" algn="tl">
                    <a:srgbClr val="C0C0C0"/>
                  </a:outerShdw>
                </a:effectLst>
                <a:latin typeface="Arial" charset="0"/>
                <a:cs typeface="+mn-cs"/>
              </a:rPr>
              <a:t>Move </a:t>
            </a:r>
            <a:r>
              <a:rPr lang="en-GB" dirty="0" err="1">
                <a:solidFill>
                  <a:srgbClr val="000099"/>
                </a:solidFill>
                <a:effectLst>
                  <a:outerShdw blurRad="38100" dist="38100" dir="2700000" algn="tl">
                    <a:srgbClr val="C0C0C0"/>
                  </a:outerShdw>
                </a:effectLst>
                <a:latin typeface="Arial" charset="0"/>
                <a:cs typeface="+mn-cs"/>
              </a:rPr>
              <a:t>Src</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Dst</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copia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Src</a:t>
            </a:r>
            <a:r>
              <a:rPr lang="en-GB" dirty="0">
                <a:solidFill>
                  <a:srgbClr val="000099"/>
                </a:solidFill>
                <a:effectLst>
                  <a:outerShdw blurRad="38100" dist="38100" dir="2700000" algn="tl">
                    <a:srgbClr val="C0C0C0"/>
                  </a:outerShdw>
                </a:effectLst>
                <a:latin typeface="Arial" charset="0"/>
                <a:cs typeface="+mn-cs"/>
              </a:rPr>
              <a:t> in </a:t>
            </a:r>
            <a:r>
              <a:rPr lang="en-GB" dirty="0" err="1">
                <a:solidFill>
                  <a:srgbClr val="000099"/>
                </a:solidFill>
                <a:effectLst>
                  <a:outerShdw blurRad="38100" dist="38100" dir="2700000" algn="tl">
                    <a:srgbClr val="C0C0C0"/>
                  </a:outerShdw>
                </a:effectLst>
                <a:latin typeface="Arial" charset="0"/>
                <a:cs typeface="+mn-cs"/>
              </a:rPr>
              <a:t>Dst</a:t>
            </a:r>
            <a:r>
              <a:rPr lang="en-GB" dirty="0">
                <a:solidFill>
                  <a:srgbClr val="000099"/>
                </a:solidFill>
                <a:effectLst>
                  <a:outerShdw blurRad="38100" dist="38100" dir="2700000" algn="tl">
                    <a:srgbClr val="C0C0C0"/>
                  </a:outerShdw>
                </a:effectLst>
                <a:latin typeface="Arial" charset="0"/>
                <a:cs typeface="+mn-cs"/>
              </a:rPr>
              <a:t>)</a:t>
            </a:r>
          </a:p>
          <a:p>
            <a:pPr algn="just">
              <a:defRPr/>
            </a:pPr>
            <a:r>
              <a:rPr lang="en-GB" dirty="0" err="1">
                <a:solidFill>
                  <a:srgbClr val="000099"/>
                </a:solidFill>
                <a:effectLst>
                  <a:outerShdw blurRad="38100" dist="38100" dir="2700000" algn="tl">
                    <a:srgbClr val="C0C0C0"/>
                  </a:outerShdw>
                </a:effectLst>
                <a:latin typeface="Arial" charset="0"/>
                <a:cs typeface="+mn-cs"/>
              </a:rPr>
              <a:t>TestBit</a:t>
            </a:r>
            <a:r>
              <a:rPr lang="en-GB" dirty="0">
                <a:solidFill>
                  <a:srgbClr val="000099"/>
                </a:solidFill>
                <a:effectLst>
                  <a:outerShdw blurRad="38100" dist="38100" dir="2700000" algn="tl">
                    <a:srgbClr val="C0C0C0"/>
                  </a:outerShdw>
                </a:effectLst>
                <a:latin typeface="Arial" charset="0"/>
                <a:cs typeface="+mn-cs"/>
              </a:rPr>
              <a:t> const, </a:t>
            </a:r>
            <a:r>
              <a:rPr lang="en-GB" dirty="0" err="1">
                <a:solidFill>
                  <a:srgbClr val="000099"/>
                </a:solidFill>
                <a:effectLst>
                  <a:outerShdw blurRad="38100" dist="38100" dir="2700000" algn="tl">
                    <a:srgbClr val="C0C0C0"/>
                  </a:outerShdw>
                </a:effectLst>
                <a:latin typeface="Arial" charset="0"/>
                <a:cs typeface="+mn-cs"/>
              </a:rPr>
              <a:t>Indirizzo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impostano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a:t>
            </a:r>
            <a:r>
              <a:rPr lang="en-GB" dirty="0">
                <a:solidFill>
                  <a:srgbClr val="000099"/>
                </a:solidFill>
                <a:effectLst>
                  <a:outerShdw blurRad="38100" dist="38100" dir="2700000" algn="tl">
                    <a:srgbClr val="C0C0C0"/>
                  </a:outerShdw>
                </a:effectLst>
                <a:latin typeface="Arial" charset="0"/>
                <a:cs typeface="+mn-cs"/>
              </a:rPr>
              <a:t> bit </a:t>
            </a:r>
            <a:r>
              <a:rPr lang="en-GB" dirty="0" err="1">
                <a:solidFill>
                  <a:srgbClr val="000099"/>
                </a:solidFill>
                <a:effectLst>
                  <a:outerShdw blurRad="38100" dist="38100" dir="2700000" algn="tl">
                    <a:srgbClr val="C0C0C0"/>
                  </a:outerShdw>
                </a:effectLst>
                <a:latin typeface="Arial" charset="0"/>
                <a:cs typeface="+mn-cs"/>
              </a:rPr>
              <a:t>della</a:t>
            </a:r>
            <a:r>
              <a:rPr lang="en-GB" dirty="0">
                <a:solidFill>
                  <a:srgbClr val="000099"/>
                </a:solidFill>
                <a:effectLst>
                  <a:outerShdw blurRad="38100" dist="38100" dir="2700000" algn="tl">
                    <a:srgbClr val="C0C0C0"/>
                  </a:outerShdw>
                </a:effectLst>
                <a:latin typeface="Arial" charset="0"/>
                <a:cs typeface="+mn-cs"/>
              </a:rPr>
              <a:t> PSW </a:t>
            </a:r>
            <a:r>
              <a:rPr lang="en-GB" dirty="0" err="1">
                <a:solidFill>
                  <a:srgbClr val="000099"/>
                </a:solidFill>
                <a:effectLst>
                  <a:outerShdw blurRad="38100" dist="38100" dir="2700000" algn="tl">
                    <a:srgbClr val="C0C0C0"/>
                  </a:outerShdw>
                </a:effectLst>
                <a:latin typeface="Arial" charset="0"/>
                <a:cs typeface="+mn-cs"/>
              </a:rPr>
              <a:t>usati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dalle</a:t>
            </a:r>
            <a:r>
              <a:rPr lang="en-GB" dirty="0">
                <a:solidFill>
                  <a:srgbClr val="000099"/>
                </a:solidFill>
                <a:effectLst>
                  <a:outerShdw blurRad="38100" dist="38100" dir="2700000" algn="tl">
                    <a:srgbClr val="C0C0C0"/>
                  </a:outerShdw>
                </a:effectLst>
                <a:latin typeface="Arial" charset="0"/>
                <a:cs typeface="+mn-cs"/>
              </a:rPr>
              <a:t> </a:t>
            </a:r>
          </a:p>
          <a:p>
            <a:pPr algn="just">
              <a:defRPr/>
            </a:pPr>
            <a:r>
              <a:rPr lang="en-GB" dirty="0">
                <a:solidFill>
                  <a:srgbClr val="000099"/>
                </a:solidFill>
                <a:effectLst>
                  <a:outerShdw blurRad="38100" dist="38100" dir="2700000" algn="tl">
                    <a:srgbClr val="C0C0C0"/>
                  </a:outerShdw>
                </a:effectLst>
                <a:latin typeface="Arial" charset="0"/>
                <a:cs typeface="+mn-cs"/>
              </a:rPr>
              <a:t>Compare op1,op2             </a:t>
            </a:r>
            <a:r>
              <a:rPr lang="en-GB" dirty="0" err="1">
                <a:solidFill>
                  <a:srgbClr val="000099"/>
                </a:solidFill>
                <a:effectLst>
                  <a:outerShdw blurRad="38100" dist="38100" dir="2700000" algn="tl">
                    <a:srgbClr val="C0C0C0"/>
                  </a:outerShdw>
                </a:effectLst>
                <a:latin typeface="Arial" charset="0"/>
                <a:cs typeface="+mn-cs"/>
              </a:rPr>
              <a:t>istruzioni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salto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condizionato</a:t>
            </a:r>
            <a:r>
              <a:rPr lang="en-GB" dirty="0">
                <a:solidFill>
                  <a:srgbClr val="000099"/>
                </a:solidFill>
                <a:effectLst>
                  <a:outerShdw blurRad="38100" dist="38100" dir="2700000" algn="tl">
                    <a:srgbClr val="C0C0C0"/>
                  </a:outerShdw>
                </a:effectLst>
                <a:latin typeface="Arial" charset="0"/>
                <a:cs typeface="+mn-cs"/>
              </a:rPr>
              <a:t>)</a:t>
            </a:r>
          </a:p>
          <a:p>
            <a:pPr algn="just">
              <a:defRPr/>
            </a:pPr>
            <a:r>
              <a:rPr lang="en-GB" dirty="0" err="1">
                <a:solidFill>
                  <a:srgbClr val="000099"/>
                </a:solidFill>
                <a:effectLst>
                  <a:outerShdw blurRad="38100" dist="38100" dir="2700000" algn="tl">
                    <a:srgbClr val="C0C0C0"/>
                  </a:outerShdw>
                </a:effectLst>
                <a:latin typeface="Arial" charset="0"/>
                <a:cs typeface="+mn-cs"/>
              </a:rPr>
              <a:t>BranchCond</a:t>
            </a:r>
            <a:r>
              <a:rPr lang="en-GB" dirty="0">
                <a:solidFill>
                  <a:srgbClr val="000099"/>
                </a:solidFill>
                <a:effectLst>
                  <a:outerShdw blurRad="38100" dist="38100" dir="2700000" algn="tl">
                    <a:srgbClr val="C0C0C0"/>
                  </a:outerShdw>
                </a:effectLst>
                <a:latin typeface="Arial" charset="0"/>
                <a:cs typeface="+mn-cs"/>
              </a:rPr>
              <a:t> Label</a:t>
            </a:r>
          </a:p>
          <a:p>
            <a:pPr algn="just">
              <a:defRPr/>
            </a:pPr>
            <a:endParaRPr lang="it-IT" dirty="0">
              <a:solidFill>
                <a:srgbClr val="000099"/>
              </a:solidFill>
              <a:effectLst>
                <a:outerShdw blurRad="38100" dist="38100" dir="2700000" algn="tl">
                  <a:srgbClr val="C0C0C0"/>
                </a:outerShdw>
              </a:effectLst>
              <a:latin typeface="Arial" charset="0"/>
              <a:cs typeface="+mn-cs"/>
            </a:endParaRPr>
          </a:p>
        </p:txBody>
      </p:sp>
    </p:spTree>
  </p:cSld>
  <p:clrMapOvr>
    <a:masterClrMapping/>
  </p:clrMapOvr>
  <p:transition advTm="5000"/>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2626" name="Text Box 2">
            <a:extLst>
              <a:ext uri="{FF2B5EF4-FFF2-40B4-BE49-F238E27FC236}">
                <a16:creationId xmlns="" xmlns:a16="http://schemas.microsoft.com/office/drawing/2014/main" id="{DA35DDDD-85AE-4E3C-9A3C-64454C867A02}"/>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Il </a:t>
            </a:r>
            <a:r>
              <a:rPr lang="en-GB" dirty="0" err="1">
                <a:solidFill>
                  <a:srgbClr val="000099"/>
                </a:solidFill>
                <a:effectLst>
                  <a:outerShdw blurRad="38100" dist="38100" dir="2700000" algn="tl">
                    <a:srgbClr val="C0C0C0"/>
                  </a:outerShdw>
                </a:effectLst>
                <a:latin typeface="Arial" charset="0"/>
                <a:cs typeface="+mn-cs"/>
              </a:rPr>
              <a:t>livello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della</a:t>
            </a:r>
            <a:r>
              <a:rPr lang="en-GB" dirty="0">
                <a:solidFill>
                  <a:srgbClr val="000099"/>
                </a:solidFill>
                <a:effectLst>
                  <a:outerShdw blurRad="38100" dist="38100" dir="2700000" algn="tl">
                    <a:srgbClr val="C0C0C0"/>
                  </a:outerShdw>
                </a:effectLst>
                <a:latin typeface="Arial" charset="0"/>
                <a:cs typeface="+mn-cs"/>
              </a:rPr>
              <a:t> Instruction Set Architecture</a:t>
            </a:r>
            <a:endParaRPr lang="it-IT" dirty="0">
              <a:solidFill>
                <a:srgbClr val="000099"/>
              </a:solidFill>
              <a:effectLst>
                <a:outerShdw blurRad="38100" dist="38100" dir="2700000" algn="tl">
                  <a:srgbClr val="C0C0C0"/>
                </a:outerShdw>
              </a:effectLst>
              <a:latin typeface="Arial" charset="0"/>
              <a:cs typeface="+mn-cs"/>
            </a:endParaRPr>
          </a:p>
        </p:txBody>
      </p:sp>
      <p:sp>
        <p:nvSpPr>
          <p:cNvPr id="282627" name="Text Box 3">
            <a:extLst>
              <a:ext uri="{FF2B5EF4-FFF2-40B4-BE49-F238E27FC236}">
                <a16:creationId xmlns="" xmlns:a16="http://schemas.microsoft.com/office/drawing/2014/main" id="{97E8FE09-1399-4B7D-A494-E8FAC1D4EBD7}"/>
              </a:ext>
            </a:extLst>
          </p:cNvPr>
          <p:cNvSpPr txBox="1">
            <a:spLocks noChangeArrowheads="1"/>
          </p:cNvSpPr>
          <p:nvPr/>
        </p:nvSpPr>
        <p:spPr bwMode="auto">
          <a:xfrm>
            <a:off x="0" y="1001713"/>
            <a:ext cx="9328150" cy="4359275"/>
          </a:xfrm>
          <a:prstGeom prst="rect">
            <a:avLst/>
          </a:prstGeom>
          <a:noFill/>
          <a:ln w="9525">
            <a:noFill/>
            <a:miter lim="800000"/>
            <a:headEnd/>
            <a:tailEnd/>
          </a:ln>
          <a:effectLst/>
        </p:spPr>
        <p:txBody>
          <a:bodyPr wrap="none">
            <a:spAutoFit/>
          </a:bodyPr>
          <a:lstStyle/>
          <a:p>
            <a:pPr>
              <a:defRPr/>
            </a:pPr>
            <a:r>
              <a:rPr lang="en-GB" dirty="0">
                <a:solidFill>
                  <a:srgbClr val="000099"/>
                </a:solidFill>
                <a:effectLst>
                  <a:outerShdw blurRad="38100" dist="38100" dir="2700000" algn="tl">
                    <a:srgbClr val="C0C0C0"/>
                  </a:outerShdw>
                </a:effectLst>
                <a:latin typeface="Arial" charset="0"/>
                <a:cs typeface="+mn-cs"/>
              </a:rPr>
              <a:t>		Move 		#LINEA, R1	// R1 </a:t>
            </a:r>
            <a:r>
              <a:rPr lang="en-GB" dirty="0" err="1">
                <a:solidFill>
                  <a:srgbClr val="000099"/>
                </a:solidFill>
                <a:effectLst>
                  <a:outerShdw blurRad="38100" dist="38100" dir="2700000" algn="tl">
                    <a:srgbClr val="C0C0C0"/>
                  </a:outerShdw>
                </a:effectLst>
                <a:latin typeface="Arial" charset="0"/>
                <a:cs typeface="+mn-cs"/>
              </a:rPr>
              <a:t>puntatore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posiz</a:t>
            </a:r>
            <a:r>
              <a:rPr lang="en-GB" dirty="0">
                <a:solidFill>
                  <a:srgbClr val="000099"/>
                </a:solidFill>
                <a:effectLst>
                  <a:outerShdw blurRad="38100" dist="38100" dir="2700000" algn="tl">
                    <a:srgbClr val="C0C0C0"/>
                  </a:outerShdw>
                </a:effectLst>
                <a:latin typeface="Arial" charset="0"/>
                <a:cs typeface="+mn-cs"/>
              </a:rPr>
              <a:t>. buffer</a:t>
            </a:r>
          </a:p>
          <a:p>
            <a:pPr>
              <a:defRPr/>
            </a:pPr>
            <a:r>
              <a:rPr lang="en-GB" dirty="0" err="1">
                <a:solidFill>
                  <a:srgbClr val="000099"/>
                </a:solidFill>
                <a:effectLst>
                  <a:outerShdw blurRad="38100" dist="38100" dir="2700000" algn="tl">
                    <a:srgbClr val="C0C0C0"/>
                  </a:outerShdw>
                </a:effectLst>
                <a:latin typeface="Arial" charset="0"/>
                <a:cs typeface="+mn-cs"/>
              </a:rPr>
              <a:t>AspettaT</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TestBit</a:t>
            </a:r>
            <a:r>
              <a:rPr lang="en-GB" dirty="0">
                <a:solidFill>
                  <a:srgbClr val="000099"/>
                </a:solidFill>
                <a:effectLst>
                  <a:outerShdw blurRad="38100" dist="38100" dir="2700000" algn="tl">
                    <a:srgbClr val="C0C0C0"/>
                  </a:outerShdw>
                </a:effectLst>
                <a:latin typeface="Arial" charset="0"/>
                <a:cs typeface="+mn-cs"/>
              </a:rPr>
              <a:t>		#0,STATUS	// test bit SIN </a:t>
            </a:r>
          </a:p>
          <a:p>
            <a:pPr>
              <a:defRPr/>
            </a:pPr>
            <a:r>
              <a:rPr lang="en-GB" dirty="0">
                <a:solidFill>
                  <a:srgbClr val="000099"/>
                </a:solidFill>
                <a:effectLst>
                  <a:outerShdw blurRad="38100" dist="38100" dir="2700000" algn="tl">
                    <a:srgbClr val="C0C0C0"/>
                  </a:outerShdw>
                </a:effectLst>
                <a:latin typeface="Arial" charset="0"/>
                <a:cs typeface="+mn-cs"/>
              </a:rPr>
              <a:t>		Branch=0	</a:t>
            </a:r>
            <a:r>
              <a:rPr lang="en-GB" dirty="0" err="1">
                <a:solidFill>
                  <a:srgbClr val="000099"/>
                </a:solidFill>
                <a:effectLst>
                  <a:outerShdw blurRad="38100" dist="38100" dir="2700000" algn="tl">
                    <a:srgbClr val="C0C0C0"/>
                  </a:outerShdw>
                </a:effectLst>
                <a:latin typeface="Arial" charset="0"/>
                <a:cs typeface="+mn-cs"/>
              </a:rPr>
              <a:t>AspettaT</a:t>
            </a:r>
            <a:r>
              <a:rPr lang="en-GB" dirty="0">
                <a:solidFill>
                  <a:srgbClr val="000099"/>
                </a:solidFill>
                <a:effectLst>
                  <a:outerShdw blurRad="38100" dist="38100" dir="2700000" algn="tl">
                    <a:srgbClr val="C0C0C0"/>
                  </a:outerShdw>
                </a:effectLst>
                <a:latin typeface="Arial" charset="0"/>
                <a:cs typeface="+mn-cs"/>
              </a:rPr>
              <a:t>	// </a:t>
            </a:r>
            <a:r>
              <a:rPr lang="en-GB" dirty="0" err="1">
                <a:solidFill>
                  <a:srgbClr val="000099"/>
                </a:solidFill>
                <a:effectLst>
                  <a:outerShdw blurRad="38100" dist="38100" dir="2700000" algn="tl">
                    <a:srgbClr val="C0C0C0"/>
                  </a:outerShdw>
                </a:effectLst>
                <a:latin typeface="Arial" charset="0"/>
                <a:cs typeface="+mn-cs"/>
              </a:rPr>
              <a:t>Carattere</a:t>
            </a:r>
            <a:r>
              <a:rPr lang="en-GB" dirty="0">
                <a:solidFill>
                  <a:srgbClr val="000099"/>
                </a:solidFill>
                <a:effectLst>
                  <a:outerShdw blurRad="38100" dist="38100" dir="2700000" algn="tl">
                    <a:srgbClr val="C0C0C0"/>
                  </a:outerShdw>
                </a:effectLst>
                <a:latin typeface="Arial" charset="0"/>
                <a:cs typeface="+mn-cs"/>
              </a:rPr>
              <a:t> in DATAIN?</a:t>
            </a:r>
          </a:p>
          <a:p>
            <a:pPr>
              <a:defRPr/>
            </a:pPr>
            <a:r>
              <a:rPr lang="en-GB" dirty="0">
                <a:solidFill>
                  <a:srgbClr val="000099"/>
                </a:solidFill>
                <a:effectLst>
                  <a:outerShdw blurRad="38100" dist="38100" dir="2700000" algn="tl">
                    <a:srgbClr val="C0C0C0"/>
                  </a:outerShdw>
                </a:effectLst>
                <a:latin typeface="Arial" charset="0"/>
                <a:cs typeface="+mn-cs"/>
              </a:rPr>
              <a:t>		Move 		DATAIN,R0	// </a:t>
            </a:r>
            <a:r>
              <a:rPr lang="en-GB" dirty="0" err="1">
                <a:solidFill>
                  <a:srgbClr val="000099"/>
                </a:solidFill>
                <a:effectLst>
                  <a:outerShdw blurRad="38100" dist="38100" dir="2700000" algn="tl">
                    <a:srgbClr val="C0C0C0"/>
                  </a:outerShdw>
                </a:effectLst>
                <a:latin typeface="Arial" charset="0"/>
                <a:cs typeface="+mn-cs"/>
              </a:rPr>
              <a:t>Copia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carattere</a:t>
            </a:r>
            <a:r>
              <a:rPr lang="en-GB" dirty="0">
                <a:solidFill>
                  <a:srgbClr val="000099"/>
                </a:solidFill>
                <a:effectLst>
                  <a:outerShdw blurRad="38100" dist="38100" dir="2700000" algn="tl">
                    <a:srgbClr val="C0C0C0"/>
                  </a:outerShdw>
                </a:effectLst>
                <a:latin typeface="Arial" charset="0"/>
                <a:cs typeface="+mn-cs"/>
              </a:rPr>
              <a:t> in R0</a:t>
            </a:r>
          </a:p>
          <a:p>
            <a:pPr>
              <a:defRPr/>
            </a:pPr>
            <a:r>
              <a:rPr lang="en-GB" dirty="0" err="1">
                <a:solidFill>
                  <a:srgbClr val="000099"/>
                </a:solidFill>
                <a:effectLst>
                  <a:outerShdw blurRad="38100" dist="38100" dir="2700000" algn="tl">
                    <a:srgbClr val="C0C0C0"/>
                  </a:outerShdw>
                </a:effectLst>
                <a:latin typeface="Arial" charset="0"/>
                <a:cs typeface="+mn-cs"/>
              </a:rPr>
              <a:t>AspettaV</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TestBit</a:t>
            </a:r>
            <a:r>
              <a:rPr lang="en-GB" dirty="0">
                <a:solidFill>
                  <a:srgbClr val="000099"/>
                </a:solidFill>
                <a:effectLst>
                  <a:outerShdw blurRad="38100" dist="38100" dir="2700000" algn="tl">
                    <a:srgbClr val="C0C0C0"/>
                  </a:outerShdw>
                </a:effectLst>
                <a:latin typeface="Arial" charset="0"/>
                <a:cs typeface="+mn-cs"/>
              </a:rPr>
              <a:t> 	#1,STATUS		// test bit SOUT</a:t>
            </a:r>
          </a:p>
          <a:p>
            <a:pPr>
              <a:defRPr/>
            </a:pPr>
            <a:r>
              <a:rPr lang="en-GB" dirty="0">
                <a:solidFill>
                  <a:srgbClr val="000099"/>
                </a:solidFill>
                <a:effectLst>
                  <a:outerShdw blurRad="38100" dist="38100" dir="2700000" algn="tl">
                    <a:srgbClr val="C0C0C0"/>
                  </a:outerShdw>
                </a:effectLst>
                <a:latin typeface="Arial" charset="0"/>
                <a:cs typeface="+mn-cs"/>
              </a:rPr>
              <a:t>		Branch=0	</a:t>
            </a:r>
            <a:r>
              <a:rPr lang="en-GB" dirty="0" err="1">
                <a:solidFill>
                  <a:srgbClr val="000099"/>
                </a:solidFill>
                <a:effectLst>
                  <a:outerShdw blurRad="38100" dist="38100" dir="2700000" algn="tl">
                    <a:srgbClr val="C0C0C0"/>
                  </a:outerShdw>
                </a:effectLst>
                <a:latin typeface="Arial" charset="0"/>
                <a:cs typeface="+mn-cs"/>
              </a:rPr>
              <a:t>AspettaV</a:t>
            </a:r>
            <a:r>
              <a:rPr lang="en-GB" dirty="0">
                <a:solidFill>
                  <a:srgbClr val="000099"/>
                </a:solidFill>
                <a:effectLst>
                  <a:outerShdw blurRad="38100" dist="38100" dir="2700000" algn="tl">
                    <a:srgbClr val="C0C0C0"/>
                  </a:outerShdw>
                </a:effectLst>
                <a:latin typeface="Arial" charset="0"/>
                <a:cs typeface="+mn-cs"/>
              </a:rPr>
              <a:t>	// Video pronto ad </a:t>
            </a:r>
            <a:r>
              <a:rPr lang="en-GB" dirty="0" err="1">
                <a:solidFill>
                  <a:srgbClr val="000099"/>
                </a:solidFill>
                <a:effectLst>
                  <a:outerShdw blurRad="38100" dist="38100" dir="2700000" algn="tl">
                    <a:srgbClr val="C0C0C0"/>
                  </a:outerShdw>
                </a:effectLst>
                <a:latin typeface="Arial" charset="0"/>
                <a:cs typeface="+mn-cs"/>
              </a:rPr>
              <a:t>accettare</a:t>
            </a:r>
            <a:endParaRPr lang="en-GB" dirty="0">
              <a:solidFill>
                <a:srgbClr val="000099"/>
              </a:solidFill>
              <a:effectLst>
                <a:outerShdw blurRad="38100" dist="38100" dir="2700000" algn="tl">
                  <a:srgbClr val="C0C0C0"/>
                </a:outerShdw>
              </a:effectLst>
              <a:latin typeface="Arial" charset="0"/>
              <a:cs typeface="+mn-cs"/>
            </a:endParaRPr>
          </a:p>
          <a:p>
            <a:pPr>
              <a:defRPr/>
            </a:pPr>
            <a:r>
              <a:rPr lang="en-GB" dirty="0">
                <a:solidFill>
                  <a:srgbClr val="000099"/>
                </a:solidFill>
                <a:effectLst>
                  <a:outerShdw blurRad="38100" dist="38100" dir="2700000" algn="tl">
                    <a:srgbClr val="C0C0C0"/>
                  </a:outerShdw>
                </a:effectLst>
                <a:latin typeface="Arial" charset="0"/>
                <a:cs typeface="+mn-cs"/>
              </a:rPr>
              <a:t>						// un </a:t>
            </a:r>
            <a:r>
              <a:rPr lang="en-GB" dirty="0" err="1">
                <a:solidFill>
                  <a:srgbClr val="000099"/>
                </a:solidFill>
                <a:effectLst>
                  <a:outerShdw blurRad="38100" dist="38100" dir="2700000" algn="tl">
                    <a:srgbClr val="C0C0C0"/>
                  </a:outerShdw>
                </a:effectLst>
                <a:latin typeface="Arial" charset="0"/>
                <a:cs typeface="+mn-cs"/>
              </a:rPr>
              <a:t>nuovo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carattere</a:t>
            </a:r>
            <a:r>
              <a:rPr lang="en-GB" dirty="0">
                <a:solidFill>
                  <a:srgbClr val="000099"/>
                </a:solidFill>
                <a:effectLst>
                  <a:outerShdw blurRad="38100" dist="38100" dir="2700000" algn="tl">
                    <a:srgbClr val="C0C0C0"/>
                  </a:outerShdw>
                </a:effectLst>
                <a:latin typeface="Arial" charset="0"/>
                <a:cs typeface="+mn-cs"/>
              </a:rPr>
              <a:t>?</a:t>
            </a:r>
          </a:p>
          <a:p>
            <a:pPr>
              <a:defRPr/>
            </a:pPr>
            <a:r>
              <a:rPr lang="en-GB" dirty="0">
                <a:solidFill>
                  <a:srgbClr val="000099"/>
                </a:solidFill>
                <a:effectLst>
                  <a:outerShdw blurRad="38100" dist="38100" dir="2700000" algn="tl">
                    <a:srgbClr val="C0C0C0"/>
                  </a:outerShdw>
                </a:effectLst>
                <a:latin typeface="Arial" charset="0"/>
                <a:cs typeface="+mn-cs"/>
              </a:rPr>
              <a:t>		Move		R0,DATAOUT	// </a:t>
            </a:r>
            <a:r>
              <a:rPr lang="en-GB" dirty="0" err="1">
                <a:solidFill>
                  <a:srgbClr val="000099"/>
                </a:solidFill>
                <a:effectLst>
                  <a:outerShdw blurRad="38100" dist="38100" dir="2700000" algn="tl">
                    <a:srgbClr val="C0C0C0"/>
                  </a:outerShdw>
                </a:effectLst>
                <a:latin typeface="Arial" charset="0"/>
                <a:cs typeface="+mn-cs"/>
              </a:rPr>
              <a:t>Copia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car. in DATAOUT</a:t>
            </a:r>
          </a:p>
          <a:p>
            <a:pPr>
              <a:defRPr/>
            </a:pPr>
            <a:r>
              <a:rPr lang="en-GB" dirty="0">
                <a:solidFill>
                  <a:srgbClr val="000099"/>
                </a:solidFill>
                <a:effectLst>
                  <a:outerShdw blurRad="38100" dist="38100" dir="2700000" algn="tl">
                    <a:srgbClr val="C0C0C0"/>
                  </a:outerShdw>
                </a:effectLst>
                <a:latin typeface="Arial" charset="0"/>
                <a:cs typeface="+mn-cs"/>
              </a:rPr>
              <a:t>		Move		R0,(R1)+	// </a:t>
            </a:r>
            <a:r>
              <a:rPr lang="en-GB" dirty="0" err="1">
                <a:solidFill>
                  <a:srgbClr val="000099"/>
                </a:solidFill>
                <a:effectLst>
                  <a:outerShdw blurRad="38100" dist="38100" dir="2700000" algn="tl">
                    <a:srgbClr val="C0C0C0"/>
                  </a:outerShdw>
                </a:effectLst>
                <a:latin typeface="Arial" charset="0"/>
                <a:cs typeface="+mn-cs"/>
              </a:rPr>
              <a:t>Copia</a:t>
            </a:r>
            <a:r>
              <a:rPr lang="en-GB" dirty="0">
                <a:solidFill>
                  <a:srgbClr val="000099"/>
                </a:solidFill>
                <a:effectLst>
                  <a:outerShdw blurRad="38100" dist="38100" dir="2700000" algn="tl">
                    <a:srgbClr val="C0C0C0"/>
                  </a:outerShdw>
                </a:effectLst>
                <a:latin typeface="Arial" charset="0"/>
                <a:cs typeface="+mn-cs"/>
              </a:rPr>
              <a:t> car. </a:t>
            </a:r>
            <a:r>
              <a:rPr lang="en-GB" dirty="0" err="1">
                <a:solidFill>
                  <a:srgbClr val="000099"/>
                </a:solidFill>
                <a:effectLst>
                  <a:outerShdw blurRad="38100" dist="38100" dir="2700000" algn="tl">
                    <a:srgbClr val="C0C0C0"/>
                  </a:outerShdw>
                </a:effectLst>
                <a:latin typeface="Arial" charset="0"/>
                <a:cs typeface="+mn-cs"/>
              </a:rPr>
              <a:t>nel</a:t>
            </a:r>
            <a:r>
              <a:rPr lang="en-GB" dirty="0">
                <a:solidFill>
                  <a:srgbClr val="000099"/>
                </a:solidFill>
                <a:effectLst>
                  <a:outerShdw blurRad="38100" dist="38100" dir="2700000" algn="tl">
                    <a:srgbClr val="C0C0C0"/>
                  </a:outerShdw>
                </a:effectLst>
                <a:latin typeface="Arial" charset="0"/>
                <a:cs typeface="+mn-cs"/>
              </a:rPr>
              <a:t> buffer</a:t>
            </a:r>
          </a:p>
          <a:p>
            <a:pPr>
              <a:defRPr/>
            </a:pPr>
            <a:r>
              <a:rPr lang="en-GB" dirty="0">
                <a:solidFill>
                  <a:srgbClr val="000099"/>
                </a:solidFill>
                <a:effectLst>
                  <a:outerShdw blurRad="38100" dist="38100" dir="2700000" algn="tl">
                    <a:srgbClr val="C0C0C0"/>
                  </a:outerShdw>
                </a:effectLst>
                <a:latin typeface="Arial" charset="0"/>
                <a:cs typeface="+mn-cs"/>
              </a:rPr>
              <a:t>						// e </a:t>
            </a:r>
            <a:r>
              <a:rPr lang="en-GB" dirty="0" err="1">
                <a:solidFill>
                  <a:srgbClr val="000099"/>
                </a:solidFill>
                <a:effectLst>
                  <a:outerShdw blurRad="38100" dist="38100" dir="2700000" algn="tl">
                    <a:srgbClr val="C0C0C0"/>
                  </a:outerShdw>
                </a:effectLst>
                <a:latin typeface="Arial" charset="0"/>
                <a:cs typeface="+mn-cs"/>
              </a:rPr>
              <a:t>incrementa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puntatore</a:t>
            </a:r>
            <a:r>
              <a:rPr lang="en-GB" dirty="0">
                <a:solidFill>
                  <a:srgbClr val="000099"/>
                </a:solidFill>
                <a:effectLst>
                  <a:outerShdw blurRad="38100" dist="38100" dir="2700000" algn="tl">
                    <a:srgbClr val="C0C0C0"/>
                  </a:outerShdw>
                </a:effectLst>
                <a:latin typeface="Arial" charset="0"/>
                <a:cs typeface="+mn-cs"/>
              </a:rPr>
              <a:t>	</a:t>
            </a:r>
          </a:p>
          <a:p>
            <a:pPr>
              <a:defRPr/>
            </a:pPr>
            <a:r>
              <a:rPr lang="en-GB" dirty="0">
                <a:solidFill>
                  <a:srgbClr val="000099"/>
                </a:solidFill>
                <a:effectLst>
                  <a:outerShdw blurRad="38100" dist="38100" dir="2700000" algn="tl">
                    <a:srgbClr val="C0C0C0"/>
                  </a:outerShdw>
                </a:effectLst>
                <a:latin typeface="Arial" charset="0"/>
                <a:cs typeface="+mn-cs"/>
              </a:rPr>
              <a:t>		Compare	#0xA,R0	// </a:t>
            </a:r>
            <a:r>
              <a:rPr lang="en-GB" dirty="0" err="1">
                <a:solidFill>
                  <a:srgbClr val="000099"/>
                </a:solidFill>
                <a:effectLst>
                  <a:outerShdw blurRad="38100" dist="38100" dir="2700000" algn="tl">
                    <a:srgbClr val="C0C0C0"/>
                  </a:outerShdw>
                </a:effectLst>
                <a:latin typeface="Arial" charset="0"/>
                <a:cs typeface="+mn-cs"/>
              </a:rPr>
              <a:t>confronta</a:t>
            </a:r>
            <a:r>
              <a:rPr lang="en-GB" dirty="0">
                <a:solidFill>
                  <a:srgbClr val="000099"/>
                </a:solidFill>
                <a:effectLst>
                  <a:outerShdw blurRad="38100" dist="38100" dir="2700000" algn="tl">
                    <a:srgbClr val="C0C0C0"/>
                  </a:outerShdw>
                </a:effectLst>
                <a:latin typeface="Arial" charset="0"/>
                <a:cs typeface="+mn-cs"/>
              </a:rPr>
              <a:t> car. con CR</a:t>
            </a:r>
          </a:p>
          <a:p>
            <a:pPr>
              <a:defRPr/>
            </a:pPr>
            <a:r>
              <a:rPr lang="en-GB" dirty="0">
                <a:solidFill>
                  <a:srgbClr val="000099"/>
                </a:solidFill>
                <a:effectLst>
                  <a:outerShdw blurRad="38100" dist="38100" dir="2700000" algn="tl">
                    <a:srgbClr val="C0C0C0"/>
                  </a:outerShdw>
                </a:effectLst>
                <a:latin typeface="Arial" charset="0"/>
                <a:cs typeface="+mn-cs"/>
              </a:rPr>
              <a:t>		Branch</a:t>
            </a:r>
            <a:r>
              <a:rPr lang="en-GB" dirty="0">
                <a:solidFill>
                  <a:srgbClr val="000099"/>
                </a:solidFill>
                <a:effectLst>
                  <a:outerShdw blurRad="38100" dist="38100" dir="2700000" algn="tl">
                    <a:srgbClr val="C0C0C0"/>
                  </a:outerShdw>
                </a:effectLst>
                <a:latin typeface="Arial" charset="0"/>
                <a:cs typeface="+mn-cs"/>
                <a:sym typeface="Symbol" pitchFamily="18" charset="2"/>
              </a:rPr>
              <a:t>0	</a:t>
            </a:r>
            <a:r>
              <a:rPr lang="en-GB" dirty="0" err="1">
                <a:solidFill>
                  <a:srgbClr val="000099"/>
                </a:solidFill>
                <a:effectLst>
                  <a:outerShdw blurRad="38100" dist="38100" dir="2700000" algn="tl">
                    <a:srgbClr val="C0C0C0"/>
                  </a:outerShdw>
                </a:effectLst>
                <a:latin typeface="Arial" charset="0"/>
                <a:cs typeface="+mn-cs"/>
                <a:sym typeface="Symbol" pitchFamily="18" charset="2"/>
              </a:rPr>
              <a:t>AspettaT</a:t>
            </a:r>
            <a:r>
              <a:rPr lang="en-GB" dirty="0">
                <a:solidFill>
                  <a:srgbClr val="000099"/>
                </a:solidFill>
                <a:effectLst>
                  <a:outerShdw blurRad="38100" dist="38100" dir="2700000" algn="tl">
                    <a:srgbClr val="C0C0C0"/>
                  </a:outerShdw>
                </a:effectLst>
                <a:latin typeface="Arial" charset="0"/>
                <a:cs typeface="+mn-cs"/>
                <a:sym typeface="Symbol" pitchFamily="18" charset="2"/>
              </a:rPr>
              <a:t>	// Fine Linea?</a:t>
            </a:r>
          </a:p>
          <a:p>
            <a:pPr>
              <a:defRPr/>
            </a:pPr>
            <a:r>
              <a:rPr lang="en-GB" dirty="0">
                <a:solidFill>
                  <a:srgbClr val="000099"/>
                </a:solidFill>
                <a:effectLst>
                  <a:outerShdw blurRad="38100" dist="38100" dir="2700000" algn="tl">
                    <a:srgbClr val="C0C0C0"/>
                  </a:outerShdw>
                </a:effectLst>
                <a:latin typeface="Arial" charset="0"/>
                <a:cs typeface="+mn-cs"/>
                <a:sym typeface="Symbol" pitchFamily="18" charset="2"/>
              </a:rPr>
              <a:t>		Call		</a:t>
            </a:r>
            <a:r>
              <a:rPr lang="en-GB" dirty="0" err="1">
                <a:solidFill>
                  <a:srgbClr val="000099"/>
                </a:solidFill>
                <a:effectLst>
                  <a:outerShdw blurRad="38100" dist="38100" dir="2700000" algn="tl">
                    <a:srgbClr val="C0C0C0"/>
                  </a:outerShdw>
                </a:effectLst>
                <a:latin typeface="Arial" charset="0"/>
                <a:cs typeface="+mn-cs"/>
                <a:sym typeface="Symbol" pitchFamily="18" charset="2"/>
              </a:rPr>
              <a:t>ElaboraLinea</a:t>
            </a:r>
            <a:r>
              <a:rPr lang="en-GB" dirty="0">
                <a:solidFill>
                  <a:srgbClr val="000099"/>
                </a:solidFill>
                <a:effectLst>
                  <a:outerShdw blurRad="38100" dist="38100" dir="2700000" algn="tl">
                    <a:srgbClr val="C0C0C0"/>
                  </a:outerShdw>
                </a:effectLst>
                <a:latin typeface="Arial" charset="0"/>
                <a:cs typeface="+mn-cs"/>
                <a:sym typeface="Symbol" pitchFamily="18" charset="2"/>
              </a:rPr>
              <a:t>	// </a:t>
            </a:r>
            <a:r>
              <a:rPr lang="en-GB" dirty="0" err="1">
                <a:solidFill>
                  <a:srgbClr val="000099"/>
                </a:solidFill>
                <a:effectLst>
                  <a:outerShdw blurRad="38100" dist="38100" dir="2700000" algn="tl">
                    <a:srgbClr val="C0C0C0"/>
                  </a:outerShdw>
                </a:effectLst>
                <a:latin typeface="Arial" charset="0"/>
                <a:cs typeface="+mn-cs"/>
                <a:sym typeface="Symbol" pitchFamily="18" charset="2"/>
              </a:rPr>
              <a:t>chiama</a:t>
            </a:r>
            <a:r>
              <a:rPr lang="en-GB" dirty="0">
                <a:solidFill>
                  <a:srgbClr val="000099"/>
                </a:solidFill>
                <a:effectLst>
                  <a:outerShdw blurRad="38100" dist="38100" dir="2700000" algn="tl">
                    <a:srgbClr val="C0C0C0"/>
                  </a:outerShdw>
                </a:effectLst>
                <a:latin typeface="Arial" charset="0"/>
                <a:cs typeface="+mn-cs"/>
                <a:sym typeface="Symbol" pitchFamily="18" charset="2"/>
              </a:rPr>
              <a:t> la </a:t>
            </a:r>
            <a:r>
              <a:rPr lang="en-GB" dirty="0" err="1">
                <a:solidFill>
                  <a:srgbClr val="000099"/>
                </a:solidFill>
                <a:effectLst>
                  <a:outerShdw blurRad="38100" dist="38100" dir="2700000" algn="tl">
                    <a:srgbClr val="C0C0C0"/>
                  </a:outerShdw>
                </a:effectLst>
                <a:latin typeface="Arial" charset="0"/>
                <a:cs typeface="+mn-cs"/>
                <a:sym typeface="Symbol" pitchFamily="18" charset="2"/>
              </a:rPr>
              <a:t>procedura</a:t>
            </a:r>
            <a:endParaRPr lang="en-GB" dirty="0">
              <a:solidFill>
                <a:srgbClr val="000099"/>
              </a:solidFill>
              <a:effectLst>
                <a:outerShdw blurRad="38100" dist="38100" dir="2700000" algn="tl">
                  <a:srgbClr val="C0C0C0"/>
                </a:outerShdw>
              </a:effectLst>
              <a:latin typeface="Arial" charset="0"/>
              <a:cs typeface="+mn-cs"/>
              <a:sym typeface="Symbol" pitchFamily="18" charset="2"/>
            </a:endParaRPr>
          </a:p>
          <a:p>
            <a:pPr>
              <a:defRPr/>
            </a:pPr>
            <a:r>
              <a:rPr lang="en-GB" dirty="0">
                <a:solidFill>
                  <a:srgbClr val="000099"/>
                </a:solidFill>
                <a:effectLst>
                  <a:outerShdw blurRad="38100" dist="38100" dir="2700000" algn="tl">
                    <a:srgbClr val="C0C0C0"/>
                  </a:outerShdw>
                </a:effectLst>
                <a:latin typeface="Arial" charset="0"/>
                <a:cs typeface="+mn-cs"/>
                <a:sym typeface="Symbol" pitchFamily="18" charset="2"/>
              </a:rPr>
              <a:t>						   per </a:t>
            </a:r>
            <a:r>
              <a:rPr lang="en-GB" dirty="0" err="1">
                <a:solidFill>
                  <a:srgbClr val="000099"/>
                </a:solidFill>
                <a:effectLst>
                  <a:outerShdw blurRad="38100" dist="38100" dir="2700000" algn="tl">
                    <a:srgbClr val="C0C0C0"/>
                  </a:outerShdw>
                </a:effectLst>
                <a:latin typeface="Arial" charset="0"/>
                <a:cs typeface="+mn-cs"/>
                <a:sym typeface="Symbol" pitchFamily="18" charset="2"/>
              </a:rPr>
              <a:t>elaborare</a:t>
            </a:r>
            <a:r>
              <a:rPr lang="en-GB" dirty="0">
                <a:solidFill>
                  <a:srgbClr val="000099"/>
                </a:solidFill>
                <a:effectLst>
                  <a:outerShdw blurRad="38100" dist="38100" dir="2700000" algn="tl">
                    <a:srgbClr val="C0C0C0"/>
                  </a:outerShdw>
                </a:effectLst>
                <a:latin typeface="Arial" charset="0"/>
                <a:cs typeface="+mn-cs"/>
                <a:sym typeface="Symbol" pitchFamily="18" charset="2"/>
              </a:rPr>
              <a:t> la </a:t>
            </a:r>
            <a:r>
              <a:rPr lang="en-GB" dirty="0" err="1">
                <a:solidFill>
                  <a:srgbClr val="000099"/>
                </a:solidFill>
                <a:effectLst>
                  <a:outerShdw blurRad="38100" dist="38100" dir="2700000" algn="tl">
                    <a:srgbClr val="C0C0C0"/>
                  </a:outerShdw>
                </a:effectLst>
                <a:latin typeface="Arial" charset="0"/>
                <a:cs typeface="+mn-cs"/>
                <a:sym typeface="Symbol" pitchFamily="18" charset="2"/>
              </a:rPr>
              <a:t>linea</a:t>
            </a:r>
            <a:endParaRPr lang="it-IT" dirty="0">
              <a:solidFill>
                <a:srgbClr val="000099"/>
              </a:solidFill>
              <a:effectLst>
                <a:outerShdw blurRad="38100" dist="38100" dir="2700000" algn="tl">
                  <a:srgbClr val="C0C0C0"/>
                </a:outerShdw>
              </a:effectLst>
              <a:latin typeface="Arial" charset="0"/>
              <a:cs typeface="+mn-cs"/>
            </a:endParaRPr>
          </a:p>
        </p:txBody>
      </p:sp>
      <p:sp>
        <p:nvSpPr>
          <p:cNvPr id="5" name="Rettangolo 4">
            <a:extLst>
              <a:ext uri="{FF2B5EF4-FFF2-40B4-BE49-F238E27FC236}">
                <a16:creationId xmlns="" xmlns:a16="http://schemas.microsoft.com/office/drawing/2014/main" id="{903FB2C7-8E41-46D3-9EA0-00212D401AA7}"/>
              </a:ext>
            </a:extLst>
          </p:cNvPr>
          <p:cNvSpPr/>
          <p:nvPr/>
        </p:nvSpPr>
        <p:spPr bwMode="auto">
          <a:xfrm>
            <a:off x="250825" y="5661025"/>
            <a:ext cx="3168650" cy="892175"/>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Arial" charset="0"/>
            </a:endParaRPr>
          </a:p>
        </p:txBody>
      </p:sp>
      <p:sp>
        <p:nvSpPr>
          <p:cNvPr id="72709" name="CasellaDiTesto 5">
            <a:extLst>
              <a:ext uri="{FF2B5EF4-FFF2-40B4-BE49-F238E27FC236}">
                <a16:creationId xmlns="" xmlns:a16="http://schemas.microsoft.com/office/drawing/2014/main" id="{46FD6CF2-1E5F-4A6D-BCD2-0C721D193D32}"/>
              </a:ext>
            </a:extLst>
          </p:cNvPr>
          <p:cNvSpPr txBox="1">
            <a:spLocks noChangeArrowheads="1"/>
          </p:cNvSpPr>
          <p:nvPr/>
        </p:nvSpPr>
        <p:spPr bwMode="auto">
          <a:xfrm>
            <a:off x="1019175" y="5260975"/>
            <a:ext cx="2449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eaLnBrk="1" hangingPunct="1"/>
            <a:r>
              <a:rPr lang="it-IT" altLang="it-IT"/>
              <a:t>STATUS          1    0</a:t>
            </a:r>
          </a:p>
        </p:txBody>
      </p:sp>
      <p:sp>
        <p:nvSpPr>
          <p:cNvPr id="72710" name="CasellaDiTesto 7">
            <a:extLst>
              <a:ext uri="{FF2B5EF4-FFF2-40B4-BE49-F238E27FC236}">
                <a16:creationId xmlns="" xmlns:a16="http://schemas.microsoft.com/office/drawing/2014/main" id="{8449A0B6-9DA0-4244-8F91-3DE02B3068B6}"/>
              </a:ext>
            </a:extLst>
          </p:cNvPr>
          <p:cNvSpPr txBox="1">
            <a:spLocks noChangeArrowheads="1"/>
          </p:cNvSpPr>
          <p:nvPr/>
        </p:nvSpPr>
        <p:spPr bwMode="auto">
          <a:xfrm rot="-5400000">
            <a:off x="2807493" y="5892007"/>
            <a:ext cx="823913" cy="400050"/>
          </a:xfrm>
          <a:prstGeom prst="rect">
            <a:avLst/>
          </a:prstGeom>
          <a:solidFill>
            <a:schemeClr val="bg1"/>
          </a:solidFill>
          <a:ln w="9525">
            <a:solidFill>
              <a:schemeClr val="tx1"/>
            </a:solidFill>
            <a:miter lim="800000"/>
            <a:headEnd/>
            <a:tailEnd/>
          </a:ln>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eaLnBrk="1" hangingPunct="1"/>
            <a:r>
              <a:rPr lang="it-IT" altLang="it-IT"/>
              <a:t>  SIN </a:t>
            </a:r>
          </a:p>
        </p:txBody>
      </p:sp>
      <p:sp>
        <p:nvSpPr>
          <p:cNvPr id="72711" name="CasellaDiTesto 8">
            <a:extLst>
              <a:ext uri="{FF2B5EF4-FFF2-40B4-BE49-F238E27FC236}">
                <a16:creationId xmlns="" xmlns:a16="http://schemas.microsoft.com/office/drawing/2014/main" id="{21710604-3543-4689-AD11-93954FE49F1D}"/>
              </a:ext>
            </a:extLst>
          </p:cNvPr>
          <p:cNvSpPr txBox="1">
            <a:spLocks noChangeArrowheads="1"/>
          </p:cNvSpPr>
          <p:nvPr/>
        </p:nvSpPr>
        <p:spPr bwMode="auto">
          <a:xfrm rot="-5400000">
            <a:off x="2358232" y="5906294"/>
            <a:ext cx="900112" cy="400050"/>
          </a:xfrm>
          <a:prstGeom prst="rect">
            <a:avLst/>
          </a:prstGeom>
          <a:solidFill>
            <a:schemeClr val="bg1"/>
          </a:solidFill>
          <a:ln w="9525">
            <a:solidFill>
              <a:schemeClr val="tx1"/>
            </a:solidFill>
            <a:miter lim="800000"/>
            <a:headEnd/>
            <a:tailEnd/>
          </a:ln>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eaLnBrk="1" hangingPunct="1"/>
            <a:r>
              <a:rPr lang="it-IT" altLang="it-IT"/>
              <a:t>SOUT</a:t>
            </a:r>
          </a:p>
        </p:txBody>
      </p:sp>
      <p:sp>
        <p:nvSpPr>
          <p:cNvPr id="72712" name="CasellaDiTesto 9">
            <a:extLst>
              <a:ext uri="{FF2B5EF4-FFF2-40B4-BE49-F238E27FC236}">
                <a16:creationId xmlns="" xmlns:a16="http://schemas.microsoft.com/office/drawing/2014/main" id="{16ED8C30-B036-44A1-992B-CDB9D814A721}"/>
              </a:ext>
            </a:extLst>
          </p:cNvPr>
          <p:cNvSpPr txBox="1">
            <a:spLocks noChangeArrowheads="1"/>
          </p:cNvSpPr>
          <p:nvPr/>
        </p:nvSpPr>
        <p:spPr bwMode="auto">
          <a:xfrm>
            <a:off x="4356100" y="5661025"/>
            <a:ext cx="426243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eaLnBrk="1" hangingPunct="1"/>
            <a:r>
              <a:rPr lang="it-IT" altLang="it-IT"/>
              <a:t>DATAIN indirizzo buffer tastiera</a:t>
            </a:r>
          </a:p>
          <a:p>
            <a:pPr eaLnBrk="1" hangingPunct="1"/>
            <a:r>
              <a:rPr lang="it-IT" altLang="it-IT"/>
              <a:t>DATAOUT indirizzo buffer display</a:t>
            </a:r>
          </a:p>
        </p:txBody>
      </p:sp>
    </p:spTree>
  </p:cSld>
  <p:clrMapOvr>
    <a:masterClrMapping/>
  </p:clrMapOvr>
  <p:transition advTm="5000"/>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a:extLst>
              <a:ext uri="{FF2B5EF4-FFF2-40B4-BE49-F238E27FC236}">
                <a16:creationId xmlns="" xmlns:a16="http://schemas.microsoft.com/office/drawing/2014/main" id="{2D632863-8BEC-4704-8DEF-B819B1681D54}"/>
              </a:ext>
            </a:extLst>
          </p:cNvPr>
          <p:cNvSpPr txBox="1">
            <a:spLocks noChangeArrowheads="1"/>
          </p:cNvSpPr>
          <p:nvPr/>
        </p:nvSpPr>
        <p:spPr bwMode="auto">
          <a:xfrm>
            <a:off x="763588" y="76200"/>
            <a:ext cx="7199312" cy="400050"/>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I/O </a:t>
            </a:r>
            <a:r>
              <a:rPr lang="en-GB" dirty="0" err="1">
                <a:solidFill>
                  <a:srgbClr val="000099"/>
                </a:solidFill>
                <a:effectLst>
                  <a:outerShdw blurRad="38100" dist="38100" dir="2700000" algn="tl">
                    <a:srgbClr val="C0C0C0"/>
                  </a:outerShdw>
                </a:effectLst>
                <a:latin typeface="Arial" charset="0"/>
                <a:cs typeface="+mn-cs"/>
              </a:rPr>
              <a:t>programmato</a:t>
            </a:r>
            <a:r>
              <a:rPr lang="en-GB" dirty="0">
                <a:solidFill>
                  <a:srgbClr val="000099"/>
                </a:solidFill>
                <a:effectLst>
                  <a:outerShdw blurRad="38100" dist="38100" dir="2700000" algn="tl">
                    <a:srgbClr val="C0C0C0"/>
                  </a:outerShdw>
                </a:effectLst>
                <a:latin typeface="Arial" charset="0"/>
                <a:cs typeface="+mn-cs"/>
              </a:rPr>
              <a:t> con </a:t>
            </a:r>
            <a:r>
              <a:rPr lang="en-GB" dirty="0" err="1">
                <a:solidFill>
                  <a:srgbClr val="000099"/>
                </a:solidFill>
                <a:effectLst>
                  <a:outerShdw blurRad="38100" dist="38100" dir="2700000" algn="tl">
                    <a:srgbClr val="C0C0C0"/>
                  </a:outerShdw>
                </a:effectLst>
                <a:latin typeface="Arial" charset="0"/>
                <a:cs typeface="+mn-cs"/>
              </a:rPr>
              <a:t>attesa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attiva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nell’emulatore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MIC-1</a:t>
            </a:r>
            <a:endParaRPr lang="it-IT" dirty="0">
              <a:solidFill>
                <a:srgbClr val="000099"/>
              </a:solidFill>
              <a:effectLst>
                <a:outerShdw blurRad="38100" dist="38100" dir="2700000" algn="tl">
                  <a:srgbClr val="C0C0C0"/>
                </a:outerShdw>
              </a:effectLst>
              <a:latin typeface="Arial" charset="0"/>
              <a:cs typeface="+mn-cs"/>
            </a:endParaRPr>
          </a:p>
        </p:txBody>
      </p:sp>
      <p:sp>
        <p:nvSpPr>
          <p:cNvPr id="73731" name="CasellaDiTesto 4">
            <a:extLst>
              <a:ext uri="{FF2B5EF4-FFF2-40B4-BE49-F238E27FC236}">
                <a16:creationId xmlns="" xmlns:a16="http://schemas.microsoft.com/office/drawing/2014/main" id="{A1B0A41C-5915-460C-9E6C-09380D3FBA38}"/>
              </a:ext>
            </a:extLst>
          </p:cNvPr>
          <p:cNvSpPr txBox="1">
            <a:spLocks noChangeArrowheads="1"/>
          </p:cNvSpPr>
          <p:nvPr/>
        </p:nvSpPr>
        <p:spPr bwMode="auto">
          <a:xfrm>
            <a:off x="323850" y="549275"/>
            <a:ext cx="8820150" cy="6246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eaLnBrk="1" hangingPunct="1"/>
            <a:r>
              <a:rPr lang="it-IT" altLang="it-IT"/>
              <a:t>Anche nell’emulatore di MIC-1 usiamo questo approccio per l’I/O. Nel linguaggio abbiamo due istruzioni particolari IN e OUT per effettuare l’input (da tastiera) e l’output (su display). Nel nostro caso la IN legge sia il bit di stato sia il carattere: se il bit di stato è 0 la IN restituisce  sul top-of-stack e dobbiamo ripetere la lettura; se la IN restituisce un valore diverso da zero sullo stack  allora questo è il codice del tasto appena premuto. </a:t>
            </a:r>
          </a:p>
          <a:p>
            <a:pPr eaLnBrk="1" hangingPunct="1"/>
            <a:r>
              <a:rPr lang="it-IT" altLang="it-IT"/>
              <a:t>	input: 	IN</a:t>
            </a:r>
          </a:p>
          <a:p>
            <a:pPr eaLnBrk="1" hangingPunct="1"/>
            <a:r>
              <a:rPr lang="it-IT" altLang="it-IT"/>
              <a:t>	           	DUP</a:t>
            </a:r>
          </a:p>
          <a:p>
            <a:pPr eaLnBrk="1" hangingPunct="1"/>
            <a:r>
              <a:rPr lang="it-IT" altLang="it-IT"/>
              <a:t>	          	 IFEQ nessuncarattere</a:t>
            </a:r>
          </a:p>
          <a:p>
            <a:pPr eaLnBrk="1" hangingPunct="1"/>
            <a:r>
              <a:rPr lang="it-IT" altLang="it-IT"/>
              <a:t>	           	ISTORE c</a:t>
            </a:r>
          </a:p>
          <a:p>
            <a:pPr eaLnBrk="1" hangingPunct="1"/>
            <a:r>
              <a:rPr lang="it-IT" altLang="it-IT"/>
              <a:t>		…</a:t>
            </a:r>
          </a:p>
          <a:p>
            <a:pPr eaLnBrk="1" hangingPunct="1"/>
            <a:r>
              <a:rPr lang="it-IT" altLang="it-IT"/>
              <a:t>	nessuncarattere:</a:t>
            </a:r>
          </a:p>
          <a:p>
            <a:pPr eaLnBrk="1" hangingPunct="1"/>
            <a:r>
              <a:rPr lang="it-IT" altLang="it-IT"/>
              <a:t>	            	POP</a:t>
            </a:r>
          </a:p>
          <a:p>
            <a:pPr eaLnBrk="1" hangingPunct="1"/>
            <a:r>
              <a:rPr lang="it-IT" altLang="it-IT"/>
              <a:t>		GOTO input</a:t>
            </a:r>
          </a:p>
          <a:p>
            <a:pPr eaLnBrk="1" hangingPunct="1"/>
            <a:r>
              <a:rPr lang="it-IT" altLang="it-IT"/>
              <a:t>La OUT è più semplice e in sostanza si assume che il dispositivo (display) sia sempre pronto a ricevere un carattere per visualizzarlo sulla console (si omette il test sullo stato assumendo che in ogni caso la OUT conclude prima che possa essere eseguita una seconda istruzione dello stesso tipo.</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1554"/>
    </mc:Choice>
    <mc:Fallback>
      <p:transition spd="slow" advTm="81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Text Box 1026">
            <a:extLst>
              <a:ext uri="{FF2B5EF4-FFF2-40B4-BE49-F238E27FC236}">
                <a16:creationId xmlns="" xmlns:a16="http://schemas.microsoft.com/office/drawing/2014/main" id="{00239992-54B4-4310-B790-806C05FB806C}"/>
              </a:ext>
            </a:extLst>
          </p:cNvPr>
          <p:cNvSpPr txBox="1">
            <a:spLocks noChangeArrowheads="1"/>
          </p:cNvSpPr>
          <p:nvPr/>
        </p:nvSpPr>
        <p:spPr bwMode="auto">
          <a:xfrm>
            <a:off x="2873375" y="76200"/>
            <a:ext cx="2987675"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I/O guidato da Interrupt</a:t>
            </a:r>
            <a:endParaRPr lang="it-IT">
              <a:solidFill>
                <a:srgbClr val="000099"/>
              </a:solidFill>
              <a:effectLst>
                <a:outerShdw blurRad="38100" dist="38100" dir="2700000" algn="tl">
                  <a:srgbClr val="C0C0C0"/>
                </a:outerShdw>
              </a:effectLst>
              <a:latin typeface="Arial" charset="0"/>
              <a:cs typeface="+mn-cs"/>
            </a:endParaRPr>
          </a:p>
        </p:txBody>
      </p:sp>
      <p:sp>
        <p:nvSpPr>
          <p:cNvPr id="283651" name="Text Box 1027">
            <a:extLst>
              <a:ext uri="{FF2B5EF4-FFF2-40B4-BE49-F238E27FC236}">
                <a16:creationId xmlns="" xmlns:a16="http://schemas.microsoft.com/office/drawing/2014/main" id="{14A26868-6C14-4D3E-9272-5FCB40AF2EF6}"/>
              </a:ext>
            </a:extLst>
          </p:cNvPr>
          <p:cNvSpPr txBox="1">
            <a:spLocks noChangeArrowheads="1"/>
          </p:cNvSpPr>
          <p:nvPr/>
        </p:nvSpPr>
        <p:spPr bwMode="auto">
          <a:xfrm>
            <a:off x="212725" y="609600"/>
            <a:ext cx="8855075" cy="6188075"/>
          </a:xfrm>
          <a:prstGeom prst="rect">
            <a:avLst/>
          </a:prstGeom>
          <a:noFill/>
          <a:ln w="9525">
            <a:noFill/>
            <a:miter lim="800000"/>
            <a:headEnd/>
            <a:tailEnd/>
          </a:ln>
          <a:effectLst/>
        </p:spPr>
        <p:txBody>
          <a:bodyPr>
            <a:spAutoFit/>
          </a:bodyPr>
          <a:lstStyle/>
          <a:p>
            <a:pPr algn="just">
              <a:defRPr/>
            </a:pPr>
            <a:r>
              <a:rPr lang="en-GB" dirty="0" err="1">
                <a:solidFill>
                  <a:srgbClr val="000099"/>
                </a:solidFill>
                <a:effectLst>
                  <a:outerShdw blurRad="38100" dist="38100" dir="2700000" algn="tl">
                    <a:srgbClr val="C0C0C0"/>
                  </a:outerShdw>
                </a:effectLst>
                <a:latin typeface="Arial" charset="0"/>
                <a:cs typeface="+mn-cs"/>
              </a:rPr>
              <a:t>Dato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CPU e </a:t>
            </a:r>
            <a:r>
              <a:rPr lang="en-GB" dirty="0" err="1">
                <a:solidFill>
                  <a:srgbClr val="000099"/>
                </a:solidFill>
                <a:effectLst>
                  <a:outerShdw blurRad="38100" dist="38100" dir="2700000" algn="tl">
                    <a:srgbClr val="C0C0C0"/>
                  </a:outerShdw>
                </a:effectLst>
                <a:latin typeface="Arial" charset="0"/>
                <a:cs typeface="+mn-cs"/>
              </a:rPr>
              <a:t>dispositivi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I/O </a:t>
            </a:r>
            <a:r>
              <a:rPr lang="en-GB" dirty="0" err="1">
                <a:solidFill>
                  <a:srgbClr val="000099"/>
                </a:solidFill>
                <a:effectLst>
                  <a:outerShdw blurRad="38100" dist="38100" dir="2700000" algn="tl">
                    <a:srgbClr val="C0C0C0"/>
                  </a:outerShdw>
                </a:effectLst>
                <a:latin typeface="Arial" charset="0"/>
                <a:cs typeface="+mn-cs"/>
              </a:rPr>
              <a:t>hanno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velocit</a:t>
            </a:r>
            <a:r>
              <a:rPr lang="en-GB" dirty="0" err="1">
                <a:solidFill>
                  <a:srgbClr val="000099"/>
                </a:solidFill>
                <a:effectLst>
                  <a:outerShdw blurRad="38100" dist="38100" dir="2700000" algn="tl">
                    <a:srgbClr val="C0C0C0"/>
                  </a:outerShdw>
                </a:effectLst>
                <a:latin typeface="Arial" charset="0"/>
                <a:cs typeface="Arial" charset="0"/>
              </a:rPr>
              <a:t>à</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molto</a:t>
            </a:r>
            <a:r>
              <a:rPr lang="en-GB" dirty="0">
                <a:solidFill>
                  <a:srgbClr val="000099"/>
                </a:solidFill>
                <a:effectLst>
                  <a:outerShdw blurRad="38100" dist="38100" dir="2700000" algn="tl">
                    <a:srgbClr val="C0C0C0"/>
                  </a:outerShdw>
                </a:effectLst>
                <a:latin typeface="Arial" charset="0"/>
                <a:cs typeface="+mn-cs"/>
              </a:rPr>
              <a:t> diverse, </a:t>
            </a:r>
            <a:r>
              <a:rPr lang="en-GB" dirty="0">
                <a:solidFill>
                  <a:srgbClr val="000099"/>
                </a:solidFill>
                <a:effectLst>
                  <a:outerShdw blurRad="38100" dist="38100" dir="2700000" algn="tl">
                    <a:srgbClr val="C0C0C0"/>
                  </a:outerShdw>
                </a:effectLst>
                <a:latin typeface="Arial" charset="0"/>
                <a:cs typeface="Arial" charset="0"/>
              </a:rPr>
              <a:t>è</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opportuno</a:t>
            </a:r>
            <a:r>
              <a:rPr lang="en-GB" dirty="0">
                <a:solidFill>
                  <a:srgbClr val="000099"/>
                </a:solidFill>
                <a:effectLst>
                  <a:outerShdw blurRad="38100" dist="38100" dir="2700000" algn="tl">
                    <a:srgbClr val="C0C0C0"/>
                  </a:outerShdw>
                </a:effectLst>
                <a:latin typeface="Arial" charset="0"/>
                <a:cs typeface="+mn-cs"/>
              </a:rPr>
              <a:t> non </a:t>
            </a:r>
            <a:r>
              <a:rPr lang="en-GB" dirty="0" err="1">
                <a:solidFill>
                  <a:srgbClr val="000099"/>
                </a:solidFill>
                <a:effectLst>
                  <a:outerShdw blurRad="38100" dist="38100" dir="2700000" algn="tl">
                    <a:srgbClr val="C0C0C0"/>
                  </a:outerShdw>
                </a:effectLst>
                <a:latin typeface="Arial" charset="0"/>
                <a:cs typeface="+mn-cs"/>
              </a:rPr>
              <a:t>tenere</a:t>
            </a:r>
            <a:r>
              <a:rPr lang="en-GB" dirty="0">
                <a:solidFill>
                  <a:srgbClr val="000099"/>
                </a:solidFill>
                <a:effectLst>
                  <a:outerShdw blurRad="38100" dist="38100" dir="2700000" algn="tl">
                    <a:srgbClr val="C0C0C0"/>
                  </a:outerShdw>
                </a:effectLst>
                <a:latin typeface="Arial" charset="0"/>
                <a:cs typeface="+mn-cs"/>
              </a:rPr>
              <a:t> la CPU </a:t>
            </a:r>
            <a:r>
              <a:rPr lang="en-GB" dirty="0" err="1">
                <a:solidFill>
                  <a:srgbClr val="000099"/>
                </a:solidFill>
                <a:effectLst>
                  <a:outerShdw blurRad="38100" dist="38100" dir="2700000" algn="tl">
                    <a:srgbClr val="C0C0C0"/>
                  </a:outerShdw>
                </a:effectLst>
                <a:latin typeface="Arial" charset="0"/>
                <a:cs typeface="+mn-cs"/>
              </a:rPr>
              <a:t>bloccata</a:t>
            </a:r>
            <a:r>
              <a:rPr lang="en-GB" dirty="0">
                <a:solidFill>
                  <a:srgbClr val="000099"/>
                </a:solidFill>
                <a:effectLst>
                  <a:outerShdw blurRad="38100" dist="38100" dir="2700000" algn="tl">
                    <a:srgbClr val="C0C0C0"/>
                  </a:outerShdw>
                </a:effectLst>
                <a:latin typeface="Arial" charset="0"/>
                <a:cs typeface="+mn-cs"/>
              </a:rPr>
              <a:t> in un </a:t>
            </a:r>
            <a:r>
              <a:rPr lang="en-GB" dirty="0" err="1">
                <a:solidFill>
                  <a:srgbClr val="000099"/>
                </a:solidFill>
                <a:effectLst>
                  <a:outerShdw blurRad="38100" dist="38100" dir="2700000" algn="tl">
                    <a:srgbClr val="C0C0C0"/>
                  </a:outerShdw>
                </a:effectLst>
                <a:latin typeface="Arial" charset="0"/>
                <a:cs typeface="+mn-cs"/>
              </a:rPr>
              <a:t>ciclo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controllo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dei</a:t>
            </a:r>
            <a:r>
              <a:rPr lang="en-GB" dirty="0">
                <a:solidFill>
                  <a:srgbClr val="000099"/>
                </a:solidFill>
                <a:effectLst>
                  <a:outerShdw blurRad="38100" dist="38100" dir="2700000" algn="tl">
                    <a:srgbClr val="C0C0C0"/>
                  </a:outerShdw>
                </a:effectLst>
                <a:latin typeface="Arial" charset="0"/>
                <a:cs typeface="+mn-cs"/>
              </a:rPr>
              <a:t> bit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stato</a:t>
            </a:r>
            <a:r>
              <a:rPr lang="en-GB" dirty="0">
                <a:solidFill>
                  <a:srgbClr val="000099"/>
                </a:solidFill>
                <a:effectLst>
                  <a:outerShdw blurRad="38100" dist="38100" dir="2700000" algn="tl">
                    <a:srgbClr val="C0C0C0"/>
                  </a:outerShdw>
                </a:effectLst>
                <a:latin typeface="Arial" charset="0"/>
                <a:cs typeface="+mn-cs"/>
              </a:rPr>
              <a:t> in  </a:t>
            </a:r>
            <a:r>
              <a:rPr lang="en-GB" dirty="0" err="1">
                <a:solidFill>
                  <a:srgbClr val="000099"/>
                </a:solidFill>
                <a:effectLst>
                  <a:outerShdw blurRad="38100" dist="38100" dir="2700000" algn="tl">
                    <a:srgbClr val="C0C0C0"/>
                  </a:outerShdw>
                </a:effectLst>
                <a:latin typeface="Arial" charset="0"/>
                <a:cs typeface="+mn-cs"/>
              </a:rPr>
              <a:t>attesa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termini </a:t>
            </a:r>
            <a:r>
              <a:rPr lang="en-GB" dirty="0" err="1">
                <a:solidFill>
                  <a:srgbClr val="000099"/>
                </a:solidFill>
                <a:effectLst>
                  <a:outerShdw blurRad="38100" dist="38100" dir="2700000" algn="tl">
                    <a:srgbClr val="C0C0C0"/>
                  </a:outerShdw>
                </a:effectLst>
                <a:latin typeface="Arial" charset="0"/>
                <a:cs typeface="+mn-cs"/>
              </a:rPr>
              <a:t>l’operazione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richiesta</a:t>
            </a:r>
            <a:r>
              <a:rPr lang="en-GB" dirty="0">
                <a:solidFill>
                  <a:srgbClr val="000099"/>
                </a:solidFill>
                <a:effectLst>
                  <a:outerShdw blurRad="38100" dist="38100" dir="2700000" algn="tl">
                    <a:srgbClr val="C0C0C0"/>
                  </a:outerShdw>
                </a:effectLst>
                <a:latin typeface="Arial" charset="0"/>
                <a:cs typeface="+mn-cs"/>
              </a:rPr>
              <a:t>. Se </a:t>
            </a:r>
            <a:r>
              <a:rPr lang="en-GB" dirty="0" err="1">
                <a:solidFill>
                  <a:srgbClr val="000099"/>
                </a:solidFill>
                <a:effectLst>
                  <a:outerShdw blurRad="38100" dist="38100" dir="2700000" algn="tl">
                    <a:srgbClr val="C0C0C0"/>
                  </a:outerShdw>
                </a:effectLst>
                <a:latin typeface="Arial" charset="0"/>
                <a:cs typeface="+mn-cs"/>
              </a:rPr>
              <a:t>si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potesse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evitare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busy waiting, </a:t>
            </a:r>
            <a:r>
              <a:rPr lang="en-GB" dirty="0" err="1">
                <a:solidFill>
                  <a:srgbClr val="000099"/>
                </a:solidFill>
                <a:effectLst>
                  <a:outerShdw blurRad="38100" dist="38100" dir="2700000" algn="tl">
                    <a:srgbClr val="C0C0C0"/>
                  </a:outerShdw>
                </a:effectLst>
                <a:latin typeface="Arial" charset="0"/>
                <a:cs typeface="+mn-cs"/>
              </a:rPr>
              <a:t>mentre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dispositivi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I/O </a:t>
            </a:r>
            <a:r>
              <a:rPr lang="en-GB" dirty="0" err="1">
                <a:solidFill>
                  <a:srgbClr val="000099"/>
                </a:solidFill>
                <a:effectLst>
                  <a:outerShdw blurRad="38100" dist="38100" dir="2700000" algn="tl">
                    <a:srgbClr val="C0C0C0"/>
                  </a:outerShdw>
                </a:effectLst>
                <a:latin typeface="Arial" charset="0"/>
                <a:cs typeface="+mn-cs"/>
              </a:rPr>
              <a:t>lavorano</a:t>
            </a:r>
            <a:r>
              <a:rPr lang="en-GB" dirty="0">
                <a:solidFill>
                  <a:srgbClr val="000099"/>
                </a:solidFill>
                <a:effectLst>
                  <a:outerShdw blurRad="38100" dist="38100" dir="2700000" algn="tl">
                    <a:srgbClr val="C0C0C0"/>
                  </a:outerShdw>
                </a:effectLst>
                <a:latin typeface="Arial" charset="0"/>
                <a:cs typeface="+mn-cs"/>
              </a:rPr>
              <a:t>, la CPU </a:t>
            </a:r>
            <a:r>
              <a:rPr lang="en-GB" dirty="0" err="1">
                <a:solidFill>
                  <a:srgbClr val="000099"/>
                </a:solidFill>
                <a:effectLst>
                  <a:outerShdw blurRad="38100" dist="38100" dir="2700000" algn="tl">
                    <a:srgbClr val="C0C0C0"/>
                  </a:outerShdw>
                </a:effectLst>
                <a:latin typeface="Arial" charset="0"/>
                <a:cs typeface="+mn-cs"/>
              </a:rPr>
              <a:t>potrebbe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essere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impiegata</a:t>
            </a:r>
            <a:r>
              <a:rPr lang="en-GB" dirty="0">
                <a:solidFill>
                  <a:srgbClr val="000099"/>
                </a:solidFill>
                <a:effectLst>
                  <a:outerShdw blurRad="38100" dist="38100" dir="2700000" algn="tl">
                    <a:srgbClr val="C0C0C0"/>
                  </a:outerShdw>
                </a:effectLst>
                <a:latin typeface="Arial" charset="0"/>
                <a:cs typeface="+mn-cs"/>
              </a:rPr>
              <a:t> in </a:t>
            </a:r>
            <a:r>
              <a:rPr lang="en-GB" dirty="0" err="1">
                <a:solidFill>
                  <a:srgbClr val="000099"/>
                </a:solidFill>
                <a:effectLst>
                  <a:outerShdw blurRad="38100" dist="38100" dir="2700000" algn="tl">
                    <a:srgbClr val="C0C0C0"/>
                  </a:outerShdw>
                </a:effectLst>
                <a:latin typeface="Arial" charset="0"/>
                <a:cs typeface="+mn-cs"/>
              </a:rPr>
              <a:t>compiti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pi</a:t>
            </a:r>
            <a:r>
              <a:rPr lang="en-GB" dirty="0" err="1">
                <a:solidFill>
                  <a:srgbClr val="000099"/>
                </a:solidFill>
                <a:effectLst>
                  <a:outerShdw blurRad="38100" dist="38100" dir="2700000" algn="tl">
                    <a:srgbClr val="C0C0C0"/>
                  </a:outerShdw>
                </a:effectLst>
                <a:latin typeface="Arial" charset="0"/>
                <a:cs typeface="Arial" charset="0"/>
              </a:rPr>
              <a:t>ù</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utili</a:t>
            </a:r>
            <a:r>
              <a:rPr lang="en-GB" dirty="0">
                <a:solidFill>
                  <a:srgbClr val="000099"/>
                </a:solidFill>
                <a:effectLst>
                  <a:outerShdw blurRad="38100" dist="38100" dir="2700000" algn="tl">
                    <a:srgbClr val="C0C0C0"/>
                  </a:outerShdw>
                </a:effectLst>
                <a:latin typeface="Arial" charset="0"/>
                <a:cs typeface="+mn-cs"/>
              </a:rPr>
              <a:t> (per </a:t>
            </a:r>
            <a:r>
              <a:rPr lang="en-GB" dirty="0" err="1">
                <a:solidFill>
                  <a:srgbClr val="000099"/>
                </a:solidFill>
                <a:effectLst>
                  <a:outerShdw blurRad="38100" dist="38100" dir="2700000" algn="tl">
                    <a:srgbClr val="C0C0C0"/>
                  </a:outerShdw>
                </a:effectLst>
                <a:latin typeface="Arial" charset="0"/>
                <a:cs typeface="+mn-cs"/>
              </a:rPr>
              <a:t>esempio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eseguire</a:t>
            </a:r>
            <a:r>
              <a:rPr lang="en-GB" dirty="0">
                <a:solidFill>
                  <a:srgbClr val="000099"/>
                </a:solidFill>
                <a:effectLst>
                  <a:outerShdw blurRad="38100" dist="38100" dir="2700000" algn="tl">
                    <a:srgbClr val="C0C0C0"/>
                  </a:outerShdw>
                </a:effectLst>
                <a:latin typeface="Arial" charset="0"/>
                <a:cs typeface="+mn-cs"/>
              </a:rPr>
              <a:t> un </a:t>
            </a:r>
            <a:r>
              <a:rPr lang="en-GB" dirty="0" err="1">
                <a:solidFill>
                  <a:srgbClr val="000099"/>
                </a:solidFill>
                <a:effectLst>
                  <a:outerShdw blurRad="38100" dist="38100" dir="2700000" algn="tl">
                    <a:srgbClr val="C0C0C0"/>
                  </a:outerShdw>
                </a:effectLst>
                <a:latin typeface="Arial" charset="0"/>
                <a:cs typeface="+mn-cs"/>
              </a:rPr>
              <a:t>altro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programma</a:t>
            </a:r>
            <a:r>
              <a:rPr lang="en-GB" dirty="0">
                <a:solidFill>
                  <a:srgbClr val="000099"/>
                </a:solidFill>
                <a:effectLst>
                  <a:outerShdw blurRad="38100" dist="38100" dir="2700000" algn="tl">
                    <a:srgbClr val="C0C0C0"/>
                  </a:outerShdw>
                </a:effectLst>
                <a:latin typeface="Arial" charset="0"/>
                <a:cs typeface="+mn-cs"/>
              </a:rPr>
              <a:t>).</a:t>
            </a:r>
          </a:p>
          <a:p>
            <a:pPr algn="just">
              <a:defRPr/>
            </a:pPr>
            <a:endParaRPr lang="en-GB" dirty="0">
              <a:solidFill>
                <a:srgbClr val="000099"/>
              </a:solidFill>
              <a:effectLst>
                <a:outerShdw blurRad="38100" dist="38100" dir="2700000" algn="tl">
                  <a:srgbClr val="C0C0C0"/>
                </a:outerShdw>
              </a:effectLst>
              <a:latin typeface="Arial" charset="0"/>
              <a:cs typeface="+mn-cs"/>
            </a:endParaRPr>
          </a:p>
          <a:p>
            <a:pPr algn="just">
              <a:defRPr/>
            </a:pPr>
            <a:r>
              <a:rPr lang="en-GB" dirty="0" err="1">
                <a:solidFill>
                  <a:srgbClr val="000099"/>
                </a:solidFill>
                <a:effectLst>
                  <a:outerShdw blurRad="38100" dist="38100" dir="2700000" algn="tl">
                    <a:srgbClr val="C0C0C0"/>
                  </a:outerShdw>
                </a:effectLst>
                <a:latin typeface="Arial" charset="0"/>
                <a:cs typeface="+mn-cs"/>
              </a:rPr>
              <a:t>Consideriamo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caso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un </a:t>
            </a:r>
            <a:r>
              <a:rPr lang="en-GB" dirty="0" err="1">
                <a:solidFill>
                  <a:srgbClr val="000099"/>
                </a:solidFill>
                <a:effectLst>
                  <a:outerShdw blurRad="38100" dist="38100" dir="2700000" algn="tl">
                    <a:srgbClr val="C0C0C0"/>
                  </a:outerShdw>
                </a:effectLst>
                <a:latin typeface="Arial" charset="0"/>
                <a:cs typeface="+mn-cs"/>
              </a:rPr>
              <a:t>sistema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ripetutamente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elabora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dei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dati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producendo</a:t>
            </a:r>
            <a:r>
              <a:rPr lang="en-GB" dirty="0">
                <a:solidFill>
                  <a:srgbClr val="000099"/>
                </a:solidFill>
                <a:effectLst>
                  <a:outerShdw blurRad="38100" dist="38100" dir="2700000" algn="tl">
                    <a:srgbClr val="C0C0C0"/>
                  </a:outerShdw>
                </a:effectLst>
                <a:latin typeface="Arial" charset="0"/>
                <a:cs typeface="+mn-cs"/>
              </a:rPr>
              <a:t> </a:t>
            </a:r>
            <a:r>
              <a:rPr lang="en-GB" i="1" dirty="0">
                <a:solidFill>
                  <a:srgbClr val="000099"/>
                </a:solidFill>
                <a:effectLst>
                  <a:outerShdw blurRad="38100" dist="38100" dir="2700000" algn="tl">
                    <a:srgbClr val="C0C0C0"/>
                  </a:outerShdw>
                </a:effectLst>
                <a:latin typeface="Arial" charset="0"/>
                <a:cs typeface="+mn-cs"/>
              </a:rPr>
              <a:t>n </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linee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stampare</a:t>
            </a:r>
            <a:r>
              <a:rPr lang="en-GB" dirty="0">
                <a:solidFill>
                  <a:srgbClr val="000099"/>
                </a:solidFill>
                <a:effectLst>
                  <a:outerShdw blurRad="38100" dist="38100" dir="2700000" algn="tl">
                    <a:srgbClr val="C0C0C0"/>
                  </a:outerShdw>
                </a:effectLst>
                <a:latin typeface="Arial" charset="0"/>
                <a:cs typeface="+mn-cs"/>
              </a:rPr>
              <a:t>, poi </a:t>
            </a:r>
            <a:r>
              <a:rPr lang="en-GB" dirty="0" err="1">
                <a:solidFill>
                  <a:srgbClr val="000099"/>
                </a:solidFill>
                <a:effectLst>
                  <a:outerShdw blurRad="38100" dist="38100" dir="2700000" algn="tl">
                    <a:srgbClr val="C0C0C0"/>
                  </a:outerShdw>
                </a:effectLst>
                <a:latin typeface="Arial" charset="0"/>
                <a:cs typeface="+mn-cs"/>
              </a:rPr>
              <a:t>riprende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l’elaborazione</a:t>
            </a:r>
            <a:r>
              <a:rPr lang="en-GB" dirty="0">
                <a:solidFill>
                  <a:srgbClr val="000099"/>
                </a:solidFill>
                <a:effectLst>
                  <a:outerShdw blurRad="38100" dist="38100" dir="2700000" algn="tl">
                    <a:srgbClr val="C0C0C0"/>
                  </a:outerShdw>
                </a:effectLst>
                <a:latin typeface="Arial" charset="0"/>
                <a:cs typeface="+mn-cs"/>
              </a:rPr>
              <a:t> e produce </a:t>
            </a:r>
            <a:r>
              <a:rPr lang="en-GB" dirty="0" err="1">
                <a:solidFill>
                  <a:srgbClr val="000099"/>
                </a:solidFill>
                <a:effectLst>
                  <a:outerShdw blurRad="38100" dist="38100" dir="2700000" algn="tl">
                    <a:srgbClr val="C0C0C0"/>
                  </a:outerShdw>
                </a:effectLst>
                <a:latin typeface="Arial" charset="0"/>
                <a:cs typeface="+mn-cs"/>
              </a:rPr>
              <a:t>altre</a:t>
            </a:r>
            <a:r>
              <a:rPr lang="en-GB" dirty="0">
                <a:solidFill>
                  <a:srgbClr val="000099"/>
                </a:solidFill>
                <a:effectLst>
                  <a:outerShdw blurRad="38100" dist="38100" dir="2700000" algn="tl">
                    <a:srgbClr val="C0C0C0"/>
                  </a:outerShdw>
                </a:effectLst>
                <a:latin typeface="Arial" charset="0"/>
                <a:cs typeface="+mn-cs"/>
              </a:rPr>
              <a:t> n </a:t>
            </a:r>
            <a:r>
              <a:rPr lang="en-GB" dirty="0" err="1">
                <a:solidFill>
                  <a:srgbClr val="000099"/>
                </a:solidFill>
                <a:effectLst>
                  <a:outerShdw blurRad="38100" dist="38100" dir="2700000" algn="tl">
                    <a:srgbClr val="C0C0C0"/>
                  </a:outerShdw>
                </a:effectLst>
                <a:latin typeface="Arial" charset="0"/>
                <a:cs typeface="+mn-cs"/>
              </a:rPr>
              <a:t>linee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stampare</a:t>
            </a:r>
            <a:r>
              <a:rPr lang="en-GB" dirty="0">
                <a:solidFill>
                  <a:srgbClr val="000099"/>
                </a:solidFill>
                <a:effectLst>
                  <a:outerShdw blurRad="38100" dist="38100" dir="2700000" algn="tl">
                    <a:srgbClr val="C0C0C0"/>
                  </a:outerShdw>
                </a:effectLst>
                <a:latin typeface="Arial" charset="0"/>
                <a:cs typeface="+mn-cs"/>
              </a:rPr>
              <a:t>, e </a:t>
            </a:r>
            <a:r>
              <a:rPr lang="en-GB" dirty="0" err="1">
                <a:solidFill>
                  <a:srgbClr val="000099"/>
                </a:solidFill>
                <a:effectLst>
                  <a:outerShdw blurRad="38100" dist="38100" dir="2700000" algn="tl">
                    <a:srgbClr val="C0C0C0"/>
                  </a:outerShdw>
                </a:effectLst>
                <a:latin typeface="Arial" charset="0"/>
                <a:cs typeface="+mn-cs"/>
              </a:rPr>
              <a:t>cos</a:t>
            </a:r>
            <a:r>
              <a:rPr lang="en-GB" dirty="0" err="1">
                <a:solidFill>
                  <a:srgbClr val="000099"/>
                </a:solidFill>
                <a:effectLst>
                  <a:outerShdw blurRad="38100" dist="38100" dir="2700000" algn="tl">
                    <a:srgbClr val="C0C0C0"/>
                  </a:outerShdw>
                </a:effectLst>
                <a:latin typeface="Arial" charset="0"/>
                <a:cs typeface="Arial" charset="0"/>
              </a:rPr>
              <a:t>ì</a:t>
            </a:r>
            <a:r>
              <a:rPr lang="en-GB" dirty="0">
                <a:solidFill>
                  <a:srgbClr val="000099"/>
                </a:solidFill>
                <a:effectLst>
                  <a:outerShdw blurRad="38100" dist="38100" dir="2700000" algn="tl">
                    <a:srgbClr val="C0C0C0"/>
                  </a:outerShdw>
                </a:effectLst>
                <a:latin typeface="Arial" charset="0"/>
                <a:cs typeface="+mn-cs"/>
              </a:rPr>
              <a:t> via.</a:t>
            </a:r>
          </a:p>
          <a:p>
            <a:pPr algn="just">
              <a:defRPr/>
            </a:pPr>
            <a:endParaRPr lang="en-GB" dirty="0">
              <a:solidFill>
                <a:srgbClr val="000099"/>
              </a:solidFill>
              <a:effectLst>
                <a:outerShdw blurRad="38100" dist="38100" dir="2700000" algn="tl">
                  <a:srgbClr val="C0C0C0"/>
                </a:outerShdw>
              </a:effectLst>
              <a:latin typeface="Arial" charset="0"/>
              <a:cs typeface="+mn-cs"/>
            </a:endParaRPr>
          </a:p>
          <a:p>
            <a:pPr algn="just">
              <a:defRPr/>
            </a:pPr>
            <a:r>
              <a:rPr lang="en-GB" dirty="0">
                <a:solidFill>
                  <a:srgbClr val="000099"/>
                </a:solidFill>
                <a:effectLst>
                  <a:outerShdw blurRad="38100" dist="38100" dir="2700000" algn="tl">
                    <a:srgbClr val="C0C0C0"/>
                  </a:outerShdw>
                </a:effectLst>
                <a:latin typeface="Arial" charset="0"/>
                <a:cs typeface="+mn-cs"/>
              </a:rPr>
              <a:t>Un primo </a:t>
            </a:r>
            <a:r>
              <a:rPr lang="en-GB" dirty="0" err="1">
                <a:solidFill>
                  <a:srgbClr val="000099"/>
                </a:solidFill>
                <a:effectLst>
                  <a:outerShdw blurRad="38100" dist="38100" dir="2700000" algn="tl">
                    <a:srgbClr val="C0C0C0"/>
                  </a:outerShdw>
                </a:effectLst>
                <a:latin typeface="Arial" charset="0"/>
                <a:cs typeface="+mn-cs"/>
              </a:rPr>
              <a:t>modo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realizzarlo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consiste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nello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scrivere</a:t>
            </a:r>
            <a:r>
              <a:rPr lang="en-GB" dirty="0">
                <a:solidFill>
                  <a:srgbClr val="000099"/>
                </a:solidFill>
                <a:effectLst>
                  <a:outerShdw blurRad="38100" dist="38100" dir="2700000" algn="tl">
                    <a:srgbClr val="C0C0C0"/>
                  </a:outerShdw>
                </a:effectLst>
                <a:latin typeface="Arial" charset="0"/>
                <a:cs typeface="+mn-cs"/>
              </a:rPr>
              <a:t> un </a:t>
            </a:r>
            <a:r>
              <a:rPr lang="en-GB" dirty="0" err="1">
                <a:solidFill>
                  <a:srgbClr val="000099"/>
                </a:solidFill>
                <a:effectLst>
                  <a:outerShdw blurRad="38100" dist="38100" dir="2700000" algn="tl">
                    <a:srgbClr val="C0C0C0"/>
                  </a:outerShdw>
                </a:effectLst>
                <a:latin typeface="Arial" charset="0"/>
                <a:cs typeface="+mn-cs"/>
              </a:rPr>
              <a:t>ciclo</a:t>
            </a:r>
            <a:r>
              <a:rPr lang="en-GB" dirty="0">
                <a:solidFill>
                  <a:srgbClr val="000099"/>
                </a:solidFill>
                <a:effectLst>
                  <a:outerShdw blurRad="38100" dist="38100" dir="2700000" algn="tl">
                    <a:srgbClr val="C0C0C0"/>
                  </a:outerShdw>
                </a:effectLst>
                <a:latin typeface="Arial" charset="0"/>
                <a:cs typeface="+mn-cs"/>
              </a:rPr>
              <a:t> </a:t>
            </a:r>
          </a:p>
          <a:p>
            <a:pPr algn="just">
              <a:defRPr/>
            </a:pPr>
            <a:r>
              <a:rPr lang="en-GB" i="1" dirty="0">
                <a:solidFill>
                  <a:srgbClr val="000099"/>
                </a:solidFill>
                <a:effectLst>
                  <a:outerShdw blurRad="38100" dist="38100" dir="2700000" algn="tl">
                    <a:srgbClr val="C0C0C0"/>
                  </a:outerShdw>
                </a:effectLst>
                <a:latin typeface="Arial" charset="0"/>
                <a:cs typeface="+mn-cs"/>
              </a:rPr>
              <a:t>while (</a:t>
            </a:r>
            <a:r>
              <a:rPr lang="en-GB" i="1" dirty="0" err="1">
                <a:solidFill>
                  <a:srgbClr val="000099"/>
                </a:solidFill>
                <a:effectLst>
                  <a:outerShdw blurRad="38100" dist="38100" dir="2700000" algn="tl">
                    <a:srgbClr val="C0C0C0"/>
                  </a:outerShdw>
                </a:effectLst>
                <a:latin typeface="Arial" charset="0"/>
                <a:cs typeface="+mn-cs"/>
              </a:rPr>
              <a:t>ci</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sono</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dati</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da</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elaborare</a:t>
            </a:r>
            <a:r>
              <a:rPr lang="en-GB" i="1" dirty="0">
                <a:solidFill>
                  <a:srgbClr val="000099"/>
                </a:solidFill>
                <a:effectLst>
                  <a:outerShdw blurRad="38100" dist="38100" dir="2700000" algn="tl">
                    <a:srgbClr val="C0C0C0"/>
                  </a:outerShdw>
                </a:effectLst>
                <a:latin typeface="Arial" charset="0"/>
                <a:cs typeface="+mn-cs"/>
              </a:rPr>
              <a:t>)</a:t>
            </a:r>
          </a:p>
          <a:p>
            <a:pPr algn="just">
              <a:defRPr/>
            </a:pPr>
            <a:r>
              <a:rPr lang="en-GB" i="1" dirty="0">
                <a:solidFill>
                  <a:srgbClr val="000099"/>
                </a:solidFill>
                <a:effectLst>
                  <a:outerShdw blurRad="38100" dist="38100" dir="2700000" algn="tl">
                    <a:srgbClr val="C0C0C0"/>
                  </a:outerShdw>
                </a:effectLst>
                <a:latin typeface="Arial" charset="0"/>
                <a:cs typeface="+mn-cs"/>
              </a:rPr>
              <a:t>  { </a:t>
            </a:r>
            <a:r>
              <a:rPr lang="en-GB" i="1" dirty="0" err="1">
                <a:solidFill>
                  <a:srgbClr val="000099"/>
                </a:solidFill>
                <a:effectLst>
                  <a:outerShdw blurRad="38100" dist="38100" dir="2700000" algn="tl">
                    <a:srgbClr val="C0C0C0"/>
                  </a:outerShdw>
                </a:effectLst>
                <a:latin typeface="Arial" charset="0"/>
                <a:cs typeface="+mn-cs"/>
              </a:rPr>
              <a:t>elabora</a:t>
            </a:r>
            <a:r>
              <a:rPr lang="en-GB" i="1" dirty="0">
                <a:solidFill>
                  <a:srgbClr val="000099"/>
                </a:solidFill>
                <a:effectLst>
                  <a:outerShdw blurRad="38100" dist="38100" dir="2700000" algn="tl">
                    <a:srgbClr val="C0C0C0"/>
                  </a:outerShdw>
                </a:effectLst>
                <a:latin typeface="Arial" charset="0"/>
                <a:cs typeface="+mn-cs"/>
              </a:rPr>
              <a:t>(</a:t>
            </a:r>
            <a:r>
              <a:rPr lang="en-GB" i="1" dirty="0" err="1">
                <a:solidFill>
                  <a:srgbClr val="000099"/>
                </a:solidFill>
                <a:effectLst>
                  <a:outerShdw blurRad="38100" dist="38100" dir="2700000" algn="tl">
                    <a:srgbClr val="C0C0C0"/>
                  </a:outerShdw>
                </a:effectLst>
                <a:latin typeface="Arial" charset="0"/>
                <a:cs typeface="+mn-cs"/>
              </a:rPr>
              <a:t>dati</a:t>
            </a:r>
            <a:r>
              <a:rPr lang="en-GB" i="1" dirty="0">
                <a:solidFill>
                  <a:srgbClr val="000099"/>
                </a:solidFill>
                <a:effectLst>
                  <a:outerShdw blurRad="38100" dist="38100" dir="2700000" algn="tl">
                    <a:srgbClr val="C0C0C0"/>
                  </a:outerShdw>
                </a:effectLst>
                <a:latin typeface="Arial" charset="0"/>
                <a:cs typeface="+mn-cs"/>
              </a:rPr>
              <a:t>);</a:t>
            </a:r>
          </a:p>
          <a:p>
            <a:pPr algn="just">
              <a:defRPr/>
            </a:pP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stampa</a:t>
            </a:r>
            <a:r>
              <a:rPr lang="en-GB" i="1" dirty="0">
                <a:solidFill>
                  <a:srgbClr val="000099"/>
                </a:solidFill>
                <a:effectLst>
                  <a:outerShdw blurRad="38100" dist="38100" dir="2700000" algn="tl">
                    <a:srgbClr val="C0C0C0"/>
                  </a:outerShdw>
                </a:effectLst>
                <a:latin typeface="Arial" charset="0"/>
                <a:cs typeface="+mn-cs"/>
              </a:rPr>
              <a:t>(output);}</a:t>
            </a:r>
          </a:p>
          <a:p>
            <a:pPr algn="just">
              <a:defRPr/>
            </a:pPr>
            <a:endParaRPr lang="en-GB" dirty="0">
              <a:solidFill>
                <a:srgbClr val="000099"/>
              </a:solidFill>
              <a:effectLst>
                <a:outerShdw blurRad="38100" dist="38100" dir="2700000" algn="tl">
                  <a:srgbClr val="C0C0C0"/>
                </a:outerShdw>
              </a:effectLst>
              <a:latin typeface="Arial" charset="0"/>
              <a:cs typeface="+mn-cs"/>
            </a:endParaRPr>
          </a:p>
          <a:p>
            <a:pPr algn="just">
              <a:defRPr/>
            </a:pPr>
            <a:r>
              <a:rPr lang="en-GB" dirty="0">
                <a:solidFill>
                  <a:srgbClr val="000099"/>
                </a:solidFill>
                <a:effectLst>
                  <a:outerShdw blurRad="38100" dist="38100" dir="2700000" algn="tl">
                    <a:srgbClr val="C0C0C0"/>
                  </a:outerShdw>
                </a:effectLst>
                <a:latin typeface="Arial" charset="0"/>
                <a:cs typeface="+mn-cs"/>
              </a:rPr>
              <a:t>dove la </a:t>
            </a:r>
            <a:r>
              <a:rPr lang="en-GB" dirty="0" err="1">
                <a:solidFill>
                  <a:srgbClr val="000099"/>
                </a:solidFill>
                <a:effectLst>
                  <a:outerShdw blurRad="38100" dist="38100" dir="2700000" algn="tl">
                    <a:srgbClr val="C0C0C0"/>
                  </a:outerShdw>
                </a:effectLst>
                <a:latin typeface="Arial" charset="0"/>
                <a:cs typeface="+mn-cs"/>
              </a:rPr>
              <a:t>procedura</a:t>
            </a:r>
            <a:r>
              <a:rPr lang="en-GB"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stampa</a:t>
            </a:r>
            <a:r>
              <a:rPr lang="en-GB" i="1" dirty="0">
                <a:solidFill>
                  <a:srgbClr val="000099"/>
                </a:solidFill>
                <a:effectLst>
                  <a:outerShdw blurRad="38100" dist="38100" dir="2700000" algn="tl">
                    <a:srgbClr val="C0C0C0"/>
                  </a:outerShdw>
                </a:effectLst>
                <a:latin typeface="Arial" charset="0"/>
                <a:cs typeface="+mn-cs"/>
              </a:rPr>
              <a:t>(output) </a:t>
            </a:r>
            <a:r>
              <a:rPr lang="en-GB" dirty="0">
                <a:solidFill>
                  <a:srgbClr val="000099"/>
                </a:solidFill>
                <a:effectLst>
                  <a:outerShdw blurRad="38100" dist="38100" dir="2700000" algn="tl">
                    <a:srgbClr val="C0C0C0"/>
                  </a:outerShdw>
                </a:effectLst>
                <a:latin typeface="Arial" charset="0"/>
                <a:cs typeface="Arial" charset="0"/>
              </a:rPr>
              <a:t>è</a:t>
            </a:r>
            <a:r>
              <a:rPr lang="en-GB" dirty="0">
                <a:solidFill>
                  <a:srgbClr val="000099"/>
                </a:solidFill>
                <a:effectLst>
                  <a:outerShdw blurRad="38100" dist="38100" dir="2700000" algn="tl">
                    <a:srgbClr val="C0C0C0"/>
                  </a:outerShdw>
                </a:effectLst>
                <a:latin typeface="Arial" charset="0"/>
                <a:cs typeface="+mn-cs"/>
              </a:rPr>
              <a:t> simile </a:t>
            </a:r>
            <a:r>
              <a:rPr lang="en-GB" dirty="0" err="1">
                <a:solidFill>
                  <a:srgbClr val="000099"/>
                </a:solidFill>
                <a:effectLst>
                  <a:outerShdw blurRad="38100" dist="38100" dir="2700000" algn="tl">
                    <a:srgbClr val="C0C0C0"/>
                  </a:outerShdw>
                </a:effectLst>
                <a:latin typeface="Arial" charset="0"/>
                <a:cs typeface="+mn-cs"/>
              </a:rPr>
              <a:t>alla</a:t>
            </a:r>
            <a:r>
              <a:rPr lang="en-GB"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output_buffer</a:t>
            </a:r>
            <a:r>
              <a:rPr lang="en-GB" dirty="0">
                <a:solidFill>
                  <a:srgbClr val="000099"/>
                </a:solidFill>
                <a:effectLst>
                  <a:outerShdw blurRad="38100" dist="38100" dir="2700000" algn="tl">
                    <a:srgbClr val="C0C0C0"/>
                  </a:outerShdw>
                </a:effectLst>
                <a:latin typeface="Arial" charset="0"/>
                <a:cs typeface="+mn-cs"/>
              </a:rPr>
              <a:t> vista prima (</a:t>
            </a:r>
            <a:r>
              <a:rPr lang="en-GB" dirty="0" err="1">
                <a:solidFill>
                  <a:srgbClr val="000099"/>
                </a:solidFill>
                <a:effectLst>
                  <a:outerShdw blurRad="38100" dist="38100" dir="2700000" algn="tl">
                    <a:srgbClr val="C0C0C0"/>
                  </a:outerShdw>
                </a:effectLst>
                <a:latin typeface="Arial" charset="0"/>
                <a:cs typeface="+mn-cs"/>
              </a:rPr>
              <a:t>potrebbe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copiare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nel</a:t>
            </a:r>
            <a:r>
              <a:rPr lang="en-GB" dirty="0">
                <a:solidFill>
                  <a:srgbClr val="000099"/>
                </a:solidFill>
                <a:effectLst>
                  <a:outerShdw blurRad="38100" dist="38100" dir="2700000" algn="tl">
                    <a:srgbClr val="C0C0C0"/>
                  </a:outerShdw>
                </a:effectLst>
                <a:latin typeface="Arial" charset="0"/>
                <a:cs typeface="+mn-cs"/>
              </a:rPr>
              <a:t> buffer </a:t>
            </a:r>
            <a:r>
              <a:rPr lang="en-GB" dirty="0" err="1">
                <a:solidFill>
                  <a:srgbClr val="000099"/>
                </a:solidFill>
                <a:effectLst>
                  <a:outerShdw blurRad="38100" dist="38100" dir="2700000" algn="tl">
                    <a:srgbClr val="C0C0C0"/>
                  </a:outerShdw>
                </a:effectLst>
                <a:latin typeface="Arial" charset="0"/>
                <a:cs typeface="+mn-cs"/>
              </a:rPr>
              <a:t>della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stampante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una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linea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alla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volta</a:t>
            </a:r>
            <a:r>
              <a:rPr lang="en-GB" dirty="0">
                <a:solidFill>
                  <a:srgbClr val="000099"/>
                </a:solidFill>
                <a:effectLst>
                  <a:outerShdw blurRad="38100" dist="38100" dir="2700000" algn="tl">
                    <a:srgbClr val="C0C0C0"/>
                  </a:outerShdw>
                </a:effectLst>
                <a:latin typeface="Arial" charset="0"/>
                <a:cs typeface="+mn-cs"/>
              </a:rPr>
              <a:t>, e </a:t>
            </a:r>
            <a:r>
              <a:rPr lang="en-GB" dirty="0" err="1">
                <a:solidFill>
                  <a:srgbClr val="000099"/>
                </a:solidFill>
                <a:effectLst>
                  <a:outerShdw blurRad="38100" dist="38100" dir="2700000" algn="tl">
                    <a:srgbClr val="C0C0C0"/>
                  </a:outerShdw>
                </a:effectLst>
                <a:latin typeface="Arial" charset="0"/>
                <a:cs typeface="+mn-cs"/>
              </a:rPr>
              <a:t>attendere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la </a:t>
            </a:r>
            <a:r>
              <a:rPr lang="en-GB" dirty="0" err="1">
                <a:solidFill>
                  <a:srgbClr val="000099"/>
                </a:solidFill>
                <a:effectLst>
                  <a:outerShdw blurRad="38100" dist="38100" dir="2700000" algn="tl">
                    <a:srgbClr val="C0C0C0"/>
                  </a:outerShdw>
                </a:effectLst>
                <a:latin typeface="Arial" charset="0"/>
                <a:cs typeface="+mn-cs"/>
              </a:rPr>
              <a:t>stampante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sia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nuovo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pronta</a:t>
            </a:r>
            <a:r>
              <a:rPr lang="en-GB" dirty="0">
                <a:solidFill>
                  <a:srgbClr val="000099"/>
                </a:solidFill>
                <a:effectLst>
                  <a:outerShdw blurRad="38100" dist="38100" dir="2700000" algn="tl">
                    <a:srgbClr val="C0C0C0"/>
                  </a:outerShdw>
                </a:effectLst>
                <a:latin typeface="Arial" charset="0"/>
                <a:cs typeface="+mn-cs"/>
              </a:rPr>
              <a:t> prima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copiare</a:t>
            </a:r>
            <a:r>
              <a:rPr lang="en-GB" dirty="0">
                <a:solidFill>
                  <a:srgbClr val="000099"/>
                </a:solidFill>
                <a:effectLst>
                  <a:outerShdw blurRad="38100" dist="38100" dir="2700000" algn="tl">
                    <a:srgbClr val="C0C0C0"/>
                  </a:outerShdw>
                </a:effectLst>
                <a:latin typeface="Arial" charset="0"/>
                <a:cs typeface="+mn-cs"/>
              </a:rPr>
              <a:t> la </a:t>
            </a:r>
            <a:r>
              <a:rPr lang="en-GB" dirty="0" err="1">
                <a:solidFill>
                  <a:srgbClr val="000099"/>
                </a:solidFill>
                <a:effectLst>
                  <a:outerShdw blurRad="38100" dist="38100" dir="2700000" algn="tl">
                    <a:srgbClr val="C0C0C0"/>
                  </a:outerShdw>
                </a:effectLst>
                <a:latin typeface="Arial" charset="0"/>
                <a:cs typeface="+mn-cs"/>
              </a:rPr>
              <a:t>successiva</a:t>
            </a:r>
            <a:r>
              <a:rPr lang="en-GB" dirty="0">
                <a:solidFill>
                  <a:srgbClr val="000099"/>
                </a:solidFill>
                <a:effectLst>
                  <a:outerShdw blurRad="38100" dist="38100" dir="2700000" algn="tl">
                    <a:srgbClr val="C0C0C0"/>
                  </a:outerShdw>
                </a:effectLst>
                <a:latin typeface="Arial" charset="0"/>
                <a:cs typeface="+mn-cs"/>
              </a:rPr>
              <a:t>)</a:t>
            </a:r>
            <a:endParaRPr lang="it-IT" dirty="0">
              <a:solidFill>
                <a:srgbClr val="000099"/>
              </a:solidFill>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6048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Text Box 2">
            <a:extLst>
              <a:ext uri="{FF2B5EF4-FFF2-40B4-BE49-F238E27FC236}">
                <a16:creationId xmlns="" xmlns:a16="http://schemas.microsoft.com/office/drawing/2014/main" id="{168620A8-ADCB-4B3A-A50C-4491AB260E55}"/>
              </a:ext>
            </a:extLst>
          </p:cNvPr>
          <p:cNvSpPr txBox="1">
            <a:spLocks noChangeArrowheads="1"/>
          </p:cNvSpPr>
          <p:nvPr/>
        </p:nvSpPr>
        <p:spPr bwMode="auto">
          <a:xfrm>
            <a:off x="2873375" y="76200"/>
            <a:ext cx="2987675"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I/O guidato da Interrupt</a:t>
            </a:r>
            <a:endParaRPr lang="it-IT">
              <a:solidFill>
                <a:srgbClr val="000099"/>
              </a:solidFill>
              <a:effectLst>
                <a:outerShdw blurRad="38100" dist="38100" dir="2700000" algn="tl">
                  <a:srgbClr val="C0C0C0"/>
                </a:outerShdw>
              </a:effectLst>
              <a:latin typeface="Arial" charset="0"/>
              <a:cs typeface="+mn-cs"/>
            </a:endParaRPr>
          </a:p>
        </p:txBody>
      </p:sp>
      <p:sp>
        <p:nvSpPr>
          <p:cNvPr id="280579" name="Text Box 3">
            <a:extLst>
              <a:ext uri="{FF2B5EF4-FFF2-40B4-BE49-F238E27FC236}">
                <a16:creationId xmlns="" xmlns:a16="http://schemas.microsoft.com/office/drawing/2014/main" id="{D6262D80-D441-42D0-8835-21B49544F511}"/>
              </a:ext>
            </a:extLst>
          </p:cNvPr>
          <p:cNvSpPr txBox="1">
            <a:spLocks noChangeArrowheads="1"/>
          </p:cNvSpPr>
          <p:nvPr/>
        </p:nvSpPr>
        <p:spPr bwMode="auto">
          <a:xfrm>
            <a:off x="152400" y="544513"/>
            <a:ext cx="8931275" cy="5883275"/>
          </a:xfrm>
          <a:prstGeom prst="rect">
            <a:avLst/>
          </a:prstGeom>
          <a:noFill/>
          <a:ln w="9525">
            <a:noFill/>
            <a:miter lim="800000"/>
            <a:headEnd/>
            <a:tailEnd/>
          </a:ln>
          <a:effectLst/>
        </p:spPr>
        <p:txBody>
          <a:bodyPr>
            <a:spAutoFit/>
          </a:bodyPr>
          <a:lstStyle/>
          <a:p>
            <a:pPr algn="just">
              <a:defRPr/>
            </a:pPr>
            <a:r>
              <a:rPr lang="en-GB" dirty="0">
                <a:effectLst>
                  <a:outerShdw blurRad="38100" dist="38100" dir="2700000" algn="tl">
                    <a:srgbClr val="C0C0C0"/>
                  </a:outerShdw>
                </a:effectLst>
                <a:latin typeface="Arial" charset="0"/>
                <a:cs typeface="+mn-cs"/>
              </a:rPr>
              <a:t>Un </a:t>
            </a:r>
            <a:r>
              <a:rPr lang="en-GB" dirty="0" err="1">
                <a:effectLst>
                  <a:outerShdw blurRad="38100" dist="38100" dir="2700000" algn="tl">
                    <a:srgbClr val="C0C0C0"/>
                  </a:outerShdw>
                </a:effectLst>
                <a:latin typeface="Arial" charset="0"/>
                <a:cs typeface="+mn-cs"/>
              </a:rPr>
              <a:t>altro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approccio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potrebbe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essere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seguente</a:t>
            </a:r>
            <a:r>
              <a:rPr lang="en-GB" dirty="0">
                <a:effectLst>
                  <a:outerShdw blurRad="38100" dist="38100" dir="2700000" algn="tl">
                    <a:srgbClr val="C0C0C0"/>
                  </a:outerShdw>
                </a:effectLst>
                <a:latin typeface="Arial" charset="0"/>
                <a:cs typeface="+mn-cs"/>
              </a:rPr>
              <a:t>:</a:t>
            </a:r>
          </a:p>
          <a:p>
            <a:pPr algn="just">
              <a:defRPr/>
            </a:pPr>
            <a:endParaRPr lang="en-GB" dirty="0">
              <a:effectLst>
                <a:outerShdw blurRad="38100" dist="38100" dir="2700000" algn="tl">
                  <a:srgbClr val="C0C0C0"/>
                </a:outerShdw>
              </a:effectLst>
              <a:latin typeface="Arial" charset="0"/>
              <a:cs typeface="+mn-cs"/>
            </a:endParaRPr>
          </a:p>
          <a:p>
            <a:pPr algn="just">
              <a:defRPr/>
            </a:pPr>
            <a:r>
              <a:rPr lang="en-GB" dirty="0">
                <a:effectLst>
                  <a:outerShdw blurRad="38100" dist="38100" dir="2700000" algn="tl">
                    <a:srgbClr val="C0C0C0"/>
                  </a:outerShdw>
                </a:effectLst>
                <a:latin typeface="Arial" charset="0"/>
                <a:cs typeface="+mn-cs"/>
              </a:rPr>
              <a:t>Il </a:t>
            </a:r>
            <a:r>
              <a:rPr lang="en-GB" dirty="0" err="1">
                <a:effectLst>
                  <a:outerShdw blurRad="38100" dist="38100" dir="2700000" algn="tl">
                    <a:srgbClr val="C0C0C0"/>
                  </a:outerShdw>
                </a:effectLst>
                <a:latin typeface="Arial" charset="0"/>
                <a:cs typeface="+mn-cs"/>
              </a:rPr>
              <a:t>ciclo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contiene</a:t>
            </a:r>
            <a:r>
              <a:rPr lang="en-GB" dirty="0">
                <a:effectLst>
                  <a:outerShdw blurRad="38100" dist="38100" dir="2700000" algn="tl">
                    <a:srgbClr val="C0C0C0"/>
                  </a:outerShdw>
                </a:effectLst>
                <a:latin typeface="Arial" charset="0"/>
                <a:cs typeface="+mn-cs"/>
              </a:rPr>
              <a:t> solo la </a:t>
            </a:r>
            <a:r>
              <a:rPr lang="en-GB" dirty="0" err="1">
                <a:effectLst>
                  <a:outerShdw blurRad="38100" dist="38100" dir="2700000" algn="tl">
                    <a:srgbClr val="C0C0C0"/>
                  </a:outerShdw>
                </a:effectLst>
                <a:latin typeface="Arial" charset="0"/>
                <a:cs typeface="+mn-cs"/>
              </a:rPr>
              <a:t>procedura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Elabora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che</a:t>
            </a:r>
            <a:r>
              <a:rPr lang="en-GB" dirty="0">
                <a:effectLst>
                  <a:outerShdw blurRad="38100" dist="38100" dir="2700000" algn="tl">
                    <a:srgbClr val="C0C0C0"/>
                  </a:outerShdw>
                </a:effectLst>
                <a:latin typeface="Arial" charset="0"/>
                <a:cs typeface="+mn-cs"/>
              </a:rPr>
              <a:t> prepare le </a:t>
            </a:r>
            <a:r>
              <a:rPr lang="en-GB" dirty="0" err="1">
                <a:effectLst>
                  <a:outerShdw blurRad="38100" dist="38100" dir="2700000" algn="tl">
                    <a:srgbClr val="C0C0C0"/>
                  </a:outerShdw>
                </a:effectLst>
                <a:latin typeface="Arial" charset="0"/>
                <a:cs typeface="+mn-cs"/>
              </a:rPr>
              <a:t>linee</a:t>
            </a:r>
            <a:r>
              <a:rPr lang="en-GB" dirty="0">
                <a:effectLst>
                  <a:outerShdw blurRad="38100" dist="38100" dir="2700000" algn="tl">
                    <a:srgbClr val="C0C0C0"/>
                  </a:outerShdw>
                </a:effectLst>
                <a:latin typeface="Arial" charset="0"/>
                <a:cs typeface="+mn-cs"/>
              </a:rPr>
              <a:t> da </a:t>
            </a:r>
            <a:r>
              <a:rPr lang="en-GB" dirty="0" err="1">
                <a:effectLst>
                  <a:outerShdw blurRad="38100" dist="38100" dir="2700000" algn="tl">
                    <a:srgbClr val="C0C0C0"/>
                  </a:outerShdw>
                </a:effectLst>
                <a:latin typeface="Arial" charset="0"/>
                <a:cs typeface="+mn-cs"/>
              </a:rPr>
              <a:t>stampare</a:t>
            </a:r>
            <a:r>
              <a:rPr lang="en-GB" dirty="0">
                <a:effectLst>
                  <a:outerShdw blurRad="38100" dist="38100" dir="2700000" algn="tl">
                    <a:srgbClr val="C0C0C0"/>
                  </a:outerShdw>
                </a:effectLst>
                <a:latin typeface="Arial" charset="0"/>
                <a:cs typeface="+mn-cs"/>
              </a:rPr>
              <a:t>, e </a:t>
            </a:r>
            <a:r>
              <a:rPr lang="en-GB" dirty="0" err="1">
                <a:effectLst>
                  <a:outerShdw blurRad="38100" dist="38100" dir="2700000" algn="tl">
                    <a:srgbClr val="C0C0C0"/>
                  </a:outerShdw>
                </a:effectLst>
                <a:latin typeface="Arial" charset="0"/>
                <a:cs typeface="+mn-cs"/>
              </a:rPr>
              <a:t>dopo</a:t>
            </a:r>
            <a:r>
              <a:rPr lang="en-GB" dirty="0">
                <a:effectLst>
                  <a:outerShdw blurRad="38100" dist="38100" dir="2700000" algn="tl">
                    <a:srgbClr val="C0C0C0"/>
                  </a:outerShdw>
                </a:effectLst>
                <a:latin typeface="Arial" charset="0"/>
                <a:cs typeface="+mn-cs"/>
              </a:rPr>
              <a:t> aver </a:t>
            </a:r>
            <a:r>
              <a:rPr lang="en-GB" dirty="0" err="1">
                <a:effectLst>
                  <a:outerShdw blurRad="38100" dist="38100" dir="2700000" algn="tl">
                    <a:srgbClr val="C0C0C0"/>
                  </a:outerShdw>
                </a:effectLst>
                <a:latin typeface="Arial" charset="0"/>
                <a:cs typeface="+mn-cs"/>
              </a:rPr>
              <a:t>prodotto</a:t>
            </a:r>
            <a:r>
              <a:rPr lang="en-GB" dirty="0">
                <a:effectLst>
                  <a:outerShdw blurRad="38100" dist="38100" dir="2700000" algn="tl">
                    <a:srgbClr val="C0C0C0"/>
                  </a:outerShdw>
                </a:effectLst>
                <a:latin typeface="Arial" charset="0"/>
                <a:cs typeface="+mn-cs"/>
              </a:rPr>
              <a:t> le prime </a:t>
            </a:r>
            <a:r>
              <a:rPr lang="en-GB" i="1" dirty="0">
                <a:effectLst>
                  <a:outerShdw blurRad="38100" dist="38100" dir="2700000" algn="tl">
                    <a:srgbClr val="C0C0C0"/>
                  </a:outerShdw>
                </a:effectLst>
                <a:latin typeface="Arial" charset="0"/>
                <a:cs typeface="+mn-cs"/>
              </a:rPr>
              <a:t>n</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linee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avvia</a:t>
            </a:r>
            <a:r>
              <a:rPr lang="en-GB" dirty="0">
                <a:effectLst>
                  <a:outerShdw blurRad="38100" dist="38100" dir="2700000" algn="tl">
                    <a:srgbClr val="C0C0C0"/>
                  </a:outerShdw>
                </a:effectLst>
                <a:latin typeface="Arial" charset="0"/>
                <a:cs typeface="+mn-cs"/>
              </a:rPr>
              <a:t> la </a:t>
            </a:r>
            <a:r>
              <a:rPr lang="en-GB" dirty="0" err="1">
                <a:effectLst>
                  <a:outerShdw blurRad="38100" dist="38100" dir="2700000" algn="tl">
                    <a:srgbClr val="C0C0C0"/>
                  </a:outerShdw>
                </a:effectLst>
                <a:latin typeface="Arial" charset="0"/>
                <a:cs typeface="+mn-cs"/>
              </a:rPr>
              <a:t>stampa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della</a:t>
            </a:r>
            <a:r>
              <a:rPr lang="en-GB" dirty="0">
                <a:effectLst>
                  <a:outerShdw blurRad="38100" dist="38100" dir="2700000" algn="tl">
                    <a:srgbClr val="C0C0C0"/>
                  </a:outerShdw>
                </a:effectLst>
                <a:latin typeface="Arial" charset="0"/>
                <a:cs typeface="+mn-cs"/>
              </a:rPr>
              <a:t> prima, </a:t>
            </a:r>
            <a:r>
              <a:rPr lang="en-GB" dirty="0" err="1">
                <a:effectLst>
                  <a:outerShdw blurRad="38100" dist="38100" dir="2700000" algn="tl">
                    <a:srgbClr val="C0C0C0"/>
                  </a:outerShdw>
                </a:effectLst>
                <a:latin typeface="Arial" charset="0"/>
                <a:cs typeface="+mn-cs"/>
              </a:rPr>
              <a:t>senza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per</a:t>
            </a:r>
            <a:r>
              <a:rPr lang="en-GB" dirty="0" err="1">
                <a:effectLst>
                  <a:outerShdw blurRad="38100" dist="38100" dir="2700000" algn="tl">
                    <a:srgbClr val="C0C0C0"/>
                  </a:outerShdw>
                </a:effectLst>
                <a:latin typeface="Arial" charset="0"/>
                <a:cs typeface="Arial" charset="0"/>
              </a:rPr>
              <a:t>ò</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attendere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che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concluda</a:t>
            </a:r>
            <a:r>
              <a:rPr lang="en-GB" dirty="0">
                <a:effectLst>
                  <a:outerShdw blurRad="38100" dist="38100" dir="2700000" algn="tl">
                    <a:srgbClr val="C0C0C0"/>
                  </a:outerShdw>
                </a:effectLst>
                <a:latin typeface="Arial" charset="0"/>
                <a:cs typeface="+mn-cs"/>
              </a:rPr>
              <a:t>.</a:t>
            </a:r>
          </a:p>
          <a:p>
            <a:pPr algn="just">
              <a:defRPr/>
            </a:pPr>
            <a:endParaRPr lang="en-GB" dirty="0">
              <a:effectLst>
                <a:outerShdw blurRad="38100" dist="38100" dir="2700000" algn="tl">
                  <a:srgbClr val="C0C0C0"/>
                </a:outerShdw>
              </a:effectLst>
              <a:latin typeface="Arial" charset="0"/>
              <a:cs typeface="+mn-cs"/>
            </a:endParaRPr>
          </a:p>
          <a:p>
            <a:pPr algn="just">
              <a:defRPr/>
            </a:pPr>
            <a:r>
              <a:rPr lang="en-GB" dirty="0">
                <a:effectLst>
                  <a:outerShdw blurRad="38100" dist="38100" dir="2700000" algn="tl">
                    <a:srgbClr val="C0C0C0"/>
                  </a:outerShdw>
                </a:effectLst>
                <a:latin typeface="Arial" charset="0"/>
                <a:cs typeface="+mn-cs"/>
              </a:rPr>
              <a:t>La </a:t>
            </a:r>
            <a:r>
              <a:rPr lang="en-GB" dirty="0" err="1">
                <a:effectLst>
                  <a:outerShdw blurRad="38100" dist="38100" dir="2700000" algn="tl">
                    <a:srgbClr val="C0C0C0"/>
                  </a:outerShdw>
                </a:effectLst>
                <a:latin typeface="Arial" charset="0"/>
                <a:cs typeface="+mn-cs"/>
              </a:rPr>
              <a:t>stampante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esegue</a:t>
            </a:r>
            <a:r>
              <a:rPr lang="en-GB" dirty="0">
                <a:effectLst>
                  <a:outerShdw blurRad="38100" dist="38100" dir="2700000" algn="tl">
                    <a:srgbClr val="C0C0C0"/>
                  </a:outerShdw>
                </a:effectLst>
                <a:latin typeface="Arial" charset="0"/>
                <a:cs typeface="+mn-cs"/>
              </a:rPr>
              <a:t> la </a:t>
            </a:r>
            <a:r>
              <a:rPr lang="en-GB" dirty="0" err="1">
                <a:effectLst>
                  <a:outerShdw blurRad="38100" dist="38100" dir="2700000" algn="tl">
                    <a:srgbClr val="C0C0C0"/>
                  </a:outerShdw>
                </a:effectLst>
                <a:latin typeface="Arial" charset="0"/>
                <a:cs typeface="+mn-cs"/>
              </a:rPr>
              <a:t>richiesta</a:t>
            </a:r>
            <a:r>
              <a:rPr lang="en-GB" dirty="0">
                <a:effectLst>
                  <a:outerShdw blurRad="38100" dist="38100" dir="2700000" algn="tl">
                    <a:srgbClr val="C0C0C0"/>
                  </a:outerShdw>
                </a:effectLst>
                <a:latin typeface="Arial" charset="0"/>
                <a:cs typeface="+mn-cs"/>
              </a:rPr>
              <a:t>, e al </a:t>
            </a:r>
            <a:r>
              <a:rPr lang="en-GB" dirty="0" err="1">
                <a:effectLst>
                  <a:outerShdw blurRad="38100" dist="38100" dir="2700000" algn="tl">
                    <a:srgbClr val="C0C0C0"/>
                  </a:outerShdw>
                </a:effectLst>
                <a:latin typeface="Arial" charset="0"/>
                <a:cs typeface="+mn-cs"/>
              </a:rPr>
              <a:t>termine</a:t>
            </a:r>
            <a:r>
              <a:rPr lang="en-GB" dirty="0">
                <a:effectLst>
                  <a:outerShdw blurRad="38100" dist="38100" dir="2700000" algn="tl">
                    <a:srgbClr val="C0C0C0"/>
                  </a:outerShdw>
                </a:effectLst>
                <a:latin typeface="Arial" charset="0"/>
                <a:cs typeface="+mn-cs"/>
              </a:rPr>
              <a:t> del </a:t>
            </a:r>
            <a:r>
              <a:rPr lang="en-GB" dirty="0" err="1">
                <a:effectLst>
                  <a:outerShdw blurRad="38100" dist="38100" dir="2700000" algn="tl">
                    <a:srgbClr val="C0C0C0"/>
                  </a:outerShdw>
                </a:effectLst>
                <a:latin typeface="Arial" charset="0"/>
                <a:cs typeface="+mn-cs"/>
              </a:rPr>
              <a:t>lavoro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controller </a:t>
            </a:r>
            <a:r>
              <a:rPr lang="en-GB" dirty="0" err="1">
                <a:effectLst>
                  <a:outerShdw blurRad="38100" dist="38100" dir="2700000" algn="tl">
                    <a:srgbClr val="C0C0C0"/>
                  </a:outerShdw>
                </a:effectLst>
                <a:latin typeface="Arial" charset="0"/>
                <a:cs typeface="+mn-cs"/>
              </a:rPr>
              <a:t>asserisce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una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linea</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controllo</a:t>
            </a:r>
            <a:r>
              <a:rPr lang="en-GB" dirty="0">
                <a:effectLst>
                  <a:outerShdw blurRad="38100" dist="38100" dir="2700000" algn="tl">
                    <a:srgbClr val="C0C0C0"/>
                  </a:outerShdw>
                </a:effectLst>
                <a:latin typeface="Arial" charset="0"/>
                <a:cs typeface="+mn-cs"/>
              </a:rPr>
              <a:t> del bus </a:t>
            </a:r>
            <a:r>
              <a:rPr lang="en-GB" dirty="0" err="1">
                <a:effectLst>
                  <a:outerShdw blurRad="38100" dist="38100" dir="2700000" algn="tl">
                    <a:srgbClr val="C0C0C0"/>
                  </a:outerShdw>
                </a:effectLst>
                <a:latin typeface="Arial" charset="0"/>
                <a:cs typeface="+mn-cs"/>
              </a:rPr>
              <a:t>chiamata</a:t>
            </a:r>
            <a:r>
              <a:rPr lang="en-GB" dirty="0">
                <a:effectLst>
                  <a:outerShdw blurRad="38100" dist="38100" dir="2700000" algn="tl">
                    <a:srgbClr val="C0C0C0"/>
                  </a:outerShdw>
                </a:effectLst>
                <a:latin typeface="Arial" charset="0"/>
                <a:cs typeface="+mn-cs"/>
              </a:rPr>
              <a:t> INTERRUPT.</a:t>
            </a:r>
          </a:p>
          <a:p>
            <a:pPr algn="just">
              <a:defRPr/>
            </a:pPr>
            <a:endParaRPr lang="en-GB" dirty="0">
              <a:effectLst>
                <a:outerShdw blurRad="38100" dist="38100" dir="2700000" algn="tl">
                  <a:srgbClr val="C0C0C0"/>
                </a:outerShdw>
              </a:effectLst>
              <a:latin typeface="Arial" charset="0"/>
              <a:cs typeface="+mn-cs"/>
            </a:endParaRPr>
          </a:p>
          <a:p>
            <a:pPr algn="just">
              <a:defRPr/>
            </a:pPr>
            <a:r>
              <a:rPr lang="en-GB" dirty="0" err="1">
                <a:effectLst>
                  <a:outerShdw blurRad="38100" dist="38100" dir="2700000" algn="tl">
                    <a:srgbClr val="C0C0C0"/>
                  </a:outerShdw>
                </a:effectLst>
                <a:latin typeface="Arial" charset="0"/>
                <a:cs typeface="+mn-cs"/>
              </a:rPr>
              <a:t>Questo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segnale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viene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sentito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dalla</a:t>
            </a:r>
            <a:r>
              <a:rPr lang="en-GB" dirty="0">
                <a:effectLst>
                  <a:outerShdw blurRad="38100" dist="38100" dir="2700000" algn="tl">
                    <a:srgbClr val="C0C0C0"/>
                  </a:outerShdw>
                </a:effectLst>
                <a:latin typeface="Arial" charset="0"/>
                <a:cs typeface="+mn-cs"/>
              </a:rPr>
              <a:t> CPU (non prima di aver </a:t>
            </a:r>
            <a:r>
              <a:rPr lang="en-GB" dirty="0" err="1">
                <a:effectLst>
                  <a:outerShdw blurRad="38100" dist="38100" dir="2700000" algn="tl">
                    <a:srgbClr val="C0C0C0"/>
                  </a:outerShdw>
                </a:effectLst>
                <a:latin typeface="Arial" charset="0"/>
                <a:cs typeface="+mn-cs"/>
              </a:rPr>
              <a:t>terminato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l’istruzione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che</a:t>
            </a:r>
            <a:r>
              <a:rPr lang="en-GB" dirty="0">
                <a:effectLst>
                  <a:outerShdw blurRad="38100" dist="38100" dir="2700000" algn="tl">
                    <a:srgbClr val="C0C0C0"/>
                  </a:outerShdw>
                </a:effectLst>
                <a:latin typeface="Arial" charset="0"/>
                <a:cs typeface="+mn-cs"/>
              </a:rPr>
              <a:t> era in </a:t>
            </a:r>
            <a:r>
              <a:rPr lang="en-GB" dirty="0" err="1">
                <a:effectLst>
                  <a:outerShdw blurRad="38100" dist="38100" dir="2700000" algn="tl">
                    <a:srgbClr val="C0C0C0"/>
                  </a:outerShdw>
                </a:effectLst>
                <a:latin typeface="Arial" charset="0"/>
                <a:cs typeface="+mn-cs"/>
              </a:rPr>
              <a:t>esecuzione</a:t>
            </a:r>
            <a:r>
              <a:rPr lang="en-GB" dirty="0">
                <a:effectLst>
                  <a:outerShdw blurRad="38100" dist="38100" dir="2700000" algn="tl">
                    <a:srgbClr val="C0C0C0"/>
                  </a:outerShdw>
                </a:effectLst>
                <a:latin typeface="Arial" charset="0"/>
                <a:cs typeface="+mn-cs"/>
              </a:rPr>
              <a:t> al </a:t>
            </a:r>
            <a:r>
              <a:rPr lang="en-GB" dirty="0" err="1">
                <a:effectLst>
                  <a:outerShdw blurRad="38100" dist="38100" dir="2700000" algn="tl">
                    <a:srgbClr val="C0C0C0"/>
                  </a:outerShdw>
                </a:effectLst>
                <a:latin typeface="Arial" charset="0"/>
                <a:cs typeface="+mn-cs"/>
              </a:rPr>
              <a:t>momento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della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ricezione</a:t>
            </a:r>
            <a:r>
              <a:rPr lang="en-GB" dirty="0">
                <a:effectLst>
                  <a:outerShdw blurRad="38100" dist="38100" dir="2700000" algn="tl">
                    <a:srgbClr val="C0C0C0"/>
                  </a:outerShdw>
                </a:effectLst>
                <a:latin typeface="Arial" charset="0"/>
                <a:cs typeface="+mn-cs"/>
              </a:rPr>
              <a:t> del </a:t>
            </a:r>
            <a:r>
              <a:rPr lang="en-GB" dirty="0" err="1">
                <a:effectLst>
                  <a:outerShdw blurRad="38100" dist="38100" dir="2700000" algn="tl">
                    <a:srgbClr val="C0C0C0"/>
                  </a:outerShdw>
                </a:effectLst>
                <a:latin typeface="Arial" charset="0"/>
                <a:cs typeface="+mn-cs"/>
              </a:rPr>
              <a:t>segnale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che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reagisce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salvando</a:t>
            </a:r>
            <a:r>
              <a:rPr lang="en-GB" dirty="0">
                <a:effectLst>
                  <a:outerShdw blurRad="38100" dist="38100" dir="2700000" algn="tl">
                    <a:srgbClr val="C0C0C0"/>
                  </a:outerShdw>
                </a:effectLst>
                <a:latin typeface="Arial" charset="0"/>
                <a:cs typeface="+mn-cs"/>
              </a:rPr>
              <a:t> lo </a:t>
            </a:r>
            <a:r>
              <a:rPr lang="en-GB" dirty="0" err="1">
                <a:effectLst>
                  <a:outerShdw blurRad="38100" dist="38100" dir="2700000" algn="tl">
                    <a:srgbClr val="C0C0C0"/>
                  </a:outerShdw>
                </a:effectLst>
                <a:latin typeface="Arial" charset="0"/>
                <a:cs typeface="+mn-cs"/>
              </a:rPr>
              <a:t>stato</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esecuzione</a:t>
            </a:r>
            <a:r>
              <a:rPr lang="en-GB" dirty="0">
                <a:effectLst>
                  <a:outerShdw blurRad="38100" dist="38100" dir="2700000" algn="tl">
                    <a:srgbClr val="C0C0C0"/>
                  </a:outerShdw>
                </a:effectLst>
                <a:latin typeface="Arial" charset="0"/>
                <a:cs typeface="+mn-cs"/>
              </a:rPr>
              <a:t> del </a:t>
            </a:r>
            <a:r>
              <a:rPr lang="en-GB" dirty="0" err="1">
                <a:effectLst>
                  <a:outerShdw blurRad="38100" dist="38100" dir="2700000" algn="tl">
                    <a:srgbClr val="C0C0C0"/>
                  </a:outerShdw>
                </a:effectLst>
                <a:latin typeface="Arial" charset="0"/>
                <a:cs typeface="+mn-cs"/>
              </a:rPr>
              <a:t>programma</a:t>
            </a:r>
            <a:r>
              <a:rPr lang="en-GB"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Elabora</a:t>
            </a:r>
            <a:r>
              <a:rPr lang="en-GB" dirty="0">
                <a:effectLst>
                  <a:outerShdw blurRad="38100" dist="38100" dir="2700000" algn="tl">
                    <a:srgbClr val="C0C0C0"/>
                  </a:outerShdw>
                </a:effectLst>
                <a:latin typeface="Arial" charset="0"/>
                <a:cs typeface="+mn-cs"/>
              </a:rPr>
              <a:t>, e </a:t>
            </a:r>
            <a:r>
              <a:rPr lang="en-GB" dirty="0" err="1">
                <a:effectLst>
                  <a:outerShdw blurRad="38100" dist="38100" dir="2700000" algn="tl">
                    <a:srgbClr val="C0C0C0"/>
                  </a:outerShdw>
                </a:effectLst>
                <a:latin typeface="Arial" charset="0"/>
                <a:cs typeface="+mn-cs"/>
              </a:rPr>
              <a:t>imposta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PC ad un </a:t>
            </a:r>
            <a:r>
              <a:rPr lang="en-GB" dirty="0" err="1">
                <a:effectLst>
                  <a:outerShdw blurRad="38100" dist="38100" dir="2700000" algn="tl">
                    <a:srgbClr val="C0C0C0"/>
                  </a:outerShdw>
                </a:effectLst>
                <a:latin typeface="Arial" charset="0"/>
                <a:cs typeface="+mn-cs"/>
              </a:rPr>
              <a:t>indirizzo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predefinito</a:t>
            </a:r>
            <a:r>
              <a:rPr lang="en-GB" dirty="0">
                <a:effectLst>
                  <a:outerShdw blurRad="38100" dist="38100" dir="2700000" algn="tl">
                    <a:srgbClr val="C0C0C0"/>
                  </a:outerShdw>
                </a:effectLst>
                <a:latin typeface="Arial" charset="0"/>
                <a:cs typeface="+mn-cs"/>
              </a:rPr>
              <a:t>, dove </a:t>
            </a:r>
            <a:r>
              <a:rPr lang="en-GB" dirty="0" err="1">
                <a:effectLst>
                  <a:outerShdw blurRad="38100" dist="38100" dir="2700000" algn="tl">
                    <a:srgbClr val="C0C0C0"/>
                  </a:outerShdw>
                </a:effectLst>
                <a:latin typeface="Arial" charset="0"/>
                <a:cs typeface="+mn-cs"/>
              </a:rPr>
              <a:t>si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trova</a:t>
            </a:r>
            <a:r>
              <a:rPr lang="en-GB" dirty="0">
                <a:effectLst>
                  <a:outerShdw blurRad="38100" dist="38100" dir="2700000" algn="tl">
                    <a:srgbClr val="C0C0C0"/>
                  </a:outerShdw>
                </a:effectLst>
                <a:latin typeface="Arial" charset="0"/>
                <a:cs typeface="+mn-cs"/>
              </a:rPr>
              <a:t> la </a:t>
            </a:r>
            <a:r>
              <a:rPr lang="en-GB" dirty="0" err="1">
                <a:effectLst>
                  <a:outerShdw blurRad="38100" dist="38100" dir="2700000" algn="tl">
                    <a:srgbClr val="C0C0C0"/>
                  </a:outerShdw>
                </a:effectLst>
                <a:latin typeface="Arial" charset="0"/>
                <a:cs typeface="+mn-cs"/>
              </a:rPr>
              <a:t>procedura</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stampa</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una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linea</a:t>
            </a:r>
            <a:r>
              <a:rPr lang="en-GB" dirty="0">
                <a:effectLst>
                  <a:outerShdw blurRad="38100" dist="38100" dir="2700000" algn="tl">
                    <a:srgbClr val="C0C0C0"/>
                  </a:outerShdw>
                </a:effectLst>
                <a:latin typeface="Arial" charset="0"/>
                <a:cs typeface="+mn-cs"/>
              </a:rPr>
              <a:t>. Questa </a:t>
            </a:r>
            <a:r>
              <a:rPr lang="en-GB" dirty="0" err="1">
                <a:effectLst>
                  <a:outerShdw blurRad="38100" dist="38100" dir="2700000" algn="tl">
                    <a:srgbClr val="C0C0C0"/>
                  </a:outerShdw>
                </a:effectLst>
                <a:latin typeface="Arial" charset="0"/>
                <a:cs typeface="+mn-cs"/>
              </a:rPr>
              <a:t>procedura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copia</a:t>
            </a:r>
            <a:r>
              <a:rPr lang="en-GB" dirty="0">
                <a:effectLst>
                  <a:outerShdw blurRad="38100" dist="38100" dir="2700000" algn="tl">
                    <a:srgbClr val="C0C0C0"/>
                  </a:outerShdw>
                </a:effectLst>
                <a:latin typeface="Arial" charset="0"/>
                <a:cs typeface="+mn-cs"/>
              </a:rPr>
              <a:t> la </a:t>
            </a:r>
            <a:r>
              <a:rPr lang="en-GB" dirty="0" err="1">
                <a:effectLst>
                  <a:outerShdw blurRad="38100" dist="38100" dir="2700000" algn="tl">
                    <a:srgbClr val="C0C0C0"/>
                  </a:outerShdw>
                </a:effectLst>
                <a:latin typeface="Arial" charset="0"/>
                <a:cs typeface="+mn-cs"/>
              </a:rPr>
              <a:t>successiva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linea</a:t>
            </a:r>
            <a:r>
              <a:rPr lang="en-GB" dirty="0">
                <a:effectLst>
                  <a:outerShdw blurRad="38100" dist="38100" dir="2700000" algn="tl">
                    <a:srgbClr val="C0C0C0"/>
                  </a:outerShdw>
                </a:effectLst>
                <a:latin typeface="Arial" charset="0"/>
                <a:cs typeface="+mn-cs"/>
              </a:rPr>
              <a:t> da </a:t>
            </a:r>
            <a:r>
              <a:rPr lang="en-GB" dirty="0" err="1">
                <a:effectLst>
                  <a:outerShdw blurRad="38100" dist="38100" dir="2700000" algn="tl">
                    <a:srgbClr val="C0C0C0"/>
                  </a:outerShdw>
                </a:effectLst>
                <a:latin typeface="Arial" charset="0"/>
                <a:cs typeface="+mn-cs"/>
              </a:rPr>
              <a:t>stampare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registro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dati</a:t>
            </a:r>
            <a:r>
              <a:rPr lang="en-GB" dirty="0">
                <a:effectLst>
                  <a:outerShdw blurRad="38100" dist="38100" dir="2700000" algn="tl">
                    <a:srgbClr val="C0C0C0"/>
                  </a:outerShdw>
                </a:effectLst>
                <a:latin typeface="Arial" charset="0"/>
                <a:cs typeface="+mn-cs"/>
              </a:rPr>
              <a:t> (buffer) </a:t>
            </a:r>
            <a:r>
              <a:rPr lang="en-GB" dirty="0" err="1">
                <a:effectLst>
                  <a:outerShdw blurRad="38100" dist="38100" dir="2700000" algn="tl">
                    <a:srgbClr val="C0C0C0"/>
                  </a:outerShdw>
                </a:effectLst>
                <a:latin typeface="Arial" charset="0"/>
                <a:cs typeface="+mn-cs"/>
              </a:rPr>
              <a:t>della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stampante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avviando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una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nuova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stampa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dopo</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che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vengono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ripristinati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tutti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registri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compreso</a:t>
            </a:r>
            <a:r>
              <a:rPr lang="en-GB" dirty="0">
                <a:effectLst>
                  <a:outerShdw blurRad="38100" dist="38100" dir="2700000" algn="tl">
                    <a:srgbClr val="C0C0C0"/>
                  </a:outerShdw>
                </a:effectLst>
                <a:latin typeface="Arial" charset="0"/>
                <a:cs typeface="+mn-cs"/>
              </a:rPr>
              <a:t> PC) in </a:t>
            </a:r>
            <a:r>
              <a:rPr lang="en-GB" dirty="0" err="1">
                <a:effectLst>
                  <a:outerShdw blurRad="38100" dist="38100" dir="2700000" algn="tl">
                    <a:srgbClr val="C0C0C0"/>
                  </a:outerShdw>
                </a:effectLst>
                <a:latin typeface="Arial" charset="0"/>
                <a:cs typeface="+mn-cs"/>
              </a:rPr>
              <a:t>modo</a:t>
            </a:r>
            <a:r>
              <a:rPr lang="en-GB" dirty="0">
                <a:effectLst>
                  <a:outerShdw blurRad="38100" dist="38100" dir="2700000" algn="tl">
                    <a:srgbClr val="C0C0C0"/>
                  </a:outerShdw>
                </a:effectLst>
                <a:latin typeface="Arial" charset="0"/>
                <a:cs typeface="+mn-cs"/>
              </a:rPr>
              <a:t> da far </a:t>
            </a:r>
            <a:r>
              <a:rPr lang="en-GB" dirty="0" err="1">
                <a:effectLst>
                  <a:outerShdw blurRad="38100" dist="38100" dir="2700000" algn="tl">
                    <a:srgbClr val="C0C0C0"/>
                  </a:outerShdw>
                </a:effectLst>
                <a:latin typeface="Arial" charset="0"/>
                <a:cs typeface="+mn-cs"/>
              </a:rPr>
              <a:t>proseguire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l’esecuzione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interrotta</a:t>
            </a:r>
            <a:r>
              <a:rPr lang="en-GB" dirty="0">
                <a:effectLst>
                  <a:outerShdw blurRad="38100" dist="38100" dir="2700000" algn="tl">
                    <a:srgbClr val="C0C0C0"/>
                  </a:outerShdw>
                </a:effectLst>
                <a:latin typeface="Arial" charset="0"/>
                <a:cs typeface="+mn-cs"/>
              </a:rPr>
              <a:t> di </a:t>
            </a:r>
            <a:r>
              <a:rPr lang="en-GB" i="1" dirty="0" err="1">
                <a:effectLst>
                  <a:outerShdw blurRad="38100" dist="38100" dir="2700000" algn="tl">
                    <a:srgbClr val="C0C0C0"/>
                  </a:outerShdw>
                </a:effectLst>
                <a:latin typeface="Arial" charset="0"/>
                <a:cs typeface="+mn-cs"/>
              </a:rPr>
              <a:t>Elabora</a:t>
            </a:r>
            <a:r>
              <a:rPr lang="en-GB" dirty="0">
                <a:effectLst>
                  <a:outerShdw blurRad="38100" dist="38100" dir="2700000" algn="tl">
                    <a:srgbClr val="C0C0C0"/>
                  </a:outerShdw>
                </a:effectLst>
                <a:latin typeface="Arial" charset="0"/>
                <a:cs typeface="+mn-cs"/>
              </a:rPr>
              <a:t>. Dal </a:t>
            </a:r>
            <a:r>
              <a:rPr lang="en-GB" dirty="0" err="1">
                <a:effectLst>
                  <a:outerShdw blurRad="38100" dist="38100" dir="2700000" algn="tl">
                    <a:srgbClr val="C0C0C0"/>
                  </a:outerShdw>
                </a:effectLst>
                <a:latin typeface="Arial" charset="0"/>
                <a:cs typeface="+mn-cs"/>
              </a:rPr>
              <a:t>punto</a:t>
            </a:r>
            <a:r>
              <a:rPr lang="en-GB" dirty="0">
                <a:effectLst>
                  <a:outerShdw blurRad="38100" dist="38100" dir="2700000" algn="tl">
                    <a:srgbClr val="C0C0C0"/>
                  </a:outerShdw>
                </a:effectLst>
                <a:latin typeface="Arial" charset="0"/>
                <a:cs typeface="+mn-cs"/>
              </a:rPr>
              <a:t> di vista di </a:t>
            </a:r>
            <a:r>
              <a:rPr lang="en-GB" i="1" dirty="0" err="1">
                <a:effectLst>
                  <a:outerShdw blurRad="38100" dist="38100" dir="2700000" algn="tl">
                    <a:srgbClr val="C0C0C0"/>
                  </a:outerShdw>
                </a:effectLst>
                <a:latin typeface="Arial" charset="0"/>
                <a:cs typeface="+mn-cs"/>
              </a:rPr>
              <a:t>Elabora</a:t>
            </a:r>
            <a:r>
              <a:rPr lang="en-GB" dirty="0">
                <a:effectLst>
                  <a:outerShdw blurRad="38100" dist="38100" dir="2700000" algn="tl">
                    <a:srgbClr val="C0C0C0"/>
                  </a:outerShdw>
                </a:effectLst>
                <a:latin typeface="Arial" charset="0"/>
                <a:cs typeface="+mn-cs"/>
              </a:rPr>
              <a:t>, la </a:t>
            </a:r>
            <a:r>
              <a:rPr lang="en-GB" dirty="0" err="1">
                <a:effectLst>
                  <a:outerShdw blurRad="38100" dist="38100" dir="2700000" algn="tl">
                    <a:srgbClr val="C0C0C0"/>
                  </a:outerShdw>
                </a:effectLst>
                <a:latin typeface="Arial" charset="0"/>
                <a:cs typeface="+mn-cs"/>
              </a:rPr>
              <a:t>gestione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dell’interrupt</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deve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essere</a:t>
            </a:r>
            <a:r>
              <a:rPr lang="en-GB" dirty="0">
                <a:effectLst>
                  <a:outerShdw blurRad="38100" dist="38100" dir="2700000" algn="tl">
                    <a:srgbClr val="C0C0C0"/>
                  </a:outerShdw>
                </a:effectLst>
                <a:latin typeface="Arial" charset="0"/>
                <a:cs typeface="+mn-cs"/>
              </a:rPr>
              <a:t> del </a:t>
            </a:r>
            <a:r>
              <a:rPr lang="en-GB" dirty="0" err="1">
                <a:effectLst>
                  <a:outerShdw blurRad="38100" dist="38100" dir="2700000" algn="tl">
                    <a:srgbClr val="C0C0C0"/>
                  </a:outerShdw>
                </a:effectLst>
                <a:latin typeface="Arial" charset="0"/>
                <a:cs typeface="+mn-cs"/>
              </a:rPr>
              <a:t>tutto</a:t>
            </a:r>
            <a:r>
              <a:rPr lang="en-GB" dirty="0">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trasparente</a:t>
            </a:r>
            <a:r>
              <a:rPr lang="en-GB" dirty="0">
                <a:effectLst>
                  <a:outerShdw blurRad="38100" dist="38100" dir="2700000" algn="tl">
                    <a:srgbClr val="C0C0C0"/>
                  </a:outerShdw>
                </a:effectLst>
                <a:latin typeface="Arial" charset="0"/>
                <a:cs typeface="+mn-cs"/>
              </a:rPr>
              <a:t>.</a:t>
            </a:r>
            <a:endParaRPr lang="it-IT" dirty="0">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14902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a:extLst>
              <a:ext uri="{FF2B5EF4-FFF2-40B4-BE49-F238E27FC236}">
                <a16:creationId xmlns="" xmlns:a16="http://schemas.microsoft.com/office/drawing/2014/main" id="{2AB0BC7D-0CD4-4482-94A2-A5EEC95D643A}"/>
              </a:ext>
            </a:extLst>
          </p:cNvPr>
          <p:cNvSpPr txBox="1">
            <a:spLocks noChangeArrowheads="1"/>
          </p:cNvSpPr>
          <p:nvPr/>
        </p:nvSpPr>
        <p:spPr bwMode="auto">
          <a:xfrm>
            <a:off x="2873375" y="76200"/>
            <a:ext cx="2987675"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I/O guidato da Interrupt</a:t>
            </a:r>
            <a:endParaRPr lang="it-IT">
              <a:solidFill>
                <a:srgbClr val="000099"/>
              </a:solidFill>
              <a:effectLst>
                <a:outerShdw blurRad="38100" dist="38100" dir="2700000" algn="tl">
                  <a:srgbClr val="C0C0C0"/>
                </a:outerShdw>
              </a:effectLst>
              <a:latin typeface="Arial" charset="0"/>
              <a:cs typeface="+mn-cs"/>
            </a:endParaRPr>
          </a:p>
        </p:txBody>
      </p:sp>
      <p:pic>
        <p:nvPicPr>
          <p:cNvPr id="76803" name="Picture 3" descr="RegistriIO">
            <a:extLst>
              <a:ext uri="{FF2B5EF4-FFF2-40B4-BE49-F238E27FC236}">
                <a16:creationId xmlns="" xmlns:a16="http://schemas.microsoft.com/office/drawing/2014/main" id="{48983F52-A3B2-4682-98A2-0C5B523392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0825" y="2276475"/>
            <a:ext cx="7343775" cy="322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6804" name="CasellaDiTesto 4">
            <a:extLst>
              <a:ext uri="{FF2B5EF4-FFF2-40B4-BE49-F238E27FC236}">
                <a16:creationId xmlns="" xmlns:a16="http://schemas.microsoft.com/office/drawing/2014/main" id="{B3F4793A-B4F5-4A3B-9D3F-92DBDB8EB2D4}"/>
              </a:ext>
            </a:extLst>
          </p:cNvPr>
          <p:cNvSpPr txBox="1">
            <a:spLocks noChangeArrowheads="1"/>
          </p:cNvSpPr>
          <p:nvPr/>
        </p:nvSpPr>
        <p:spPr bwMode="auto">
          <a:xfrm>
            <a:off x="468313" y="620713"/>
            <a:ext cx="8064500" cy="2246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eaLnBrk="1" hangingPunct="1"/>
            <a:r>
              <a:rPr lang="it-IT" altLang="it-IT"/>
              <a:t>I bit indicati con il nome “Interrupt enabled” nei registri di controllo dei dispositivi, servono per attivare l’invio degli interrupt da parte dei (controller dei) dispositivi. Il bit interrupt enabled in AND con il bit di stato (character available oppure Ready for next character) viene mandato alla linea “INT” della CPU (o di un componente intermedio chiamato controller degli interrupt)</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550"/>
    </mc:Choice>
    <mc:Fallback>
      <p:transition spd="slow" advTm="39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 xmlns:a16="http://schemas.microsoft.com/office/drawing/2014/main" id="{24E3875A-764D-428A-9294-CAED2E01975F}"/>
              </a:ext>
            </a:extLst>
          </p:cNvPr>
          <p:cNvSpPr>
            <a:spLocks noGrp="1" noChangeArrowheads="1"/>
          </p:cNvSpPr>
          <p:nvPr>
            <p:ph type="title" idx="4294967295"/>
          </p:nvPr>
        </p:nvSpPr>
        <p:spPr bwMode="auto">
          <a:xfrm>
            <a:off x="685800" y="0"/>
            <a:ext cx="7772400" cy="11430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GB" altLang="it-IT" sz="2400" b="1">
                <a:solidFill>
                  <a:srgbClr val="0000FF"/>
                </a:solidFill>
              </a:rPr>
              <a:t>Sequenza di gestione dell’interrupt</a:t>
            </a:r>
            <a:endParaRPr lang="it-IT" altLang="it-IT" sz="2400" b="1">
              <a:solidFill>
                <a:srgbClr val="0000FF"/>
              </a:solidFill>
            </a:endParaRPr>
          </a:p>
        </p:txBody>
      </p:sp>
      <p:pic>
        <p:nvPicPr>
          <p:cNvPr id="77827" name="Picture 3" descr="1-10">
            <a:extLst>
              <a:ext uri="{FF2B5EF4-FFF2-40B4-BE49-F238E27FC236}">
                <a16:creationId xmlns="" xmlns:a16="http://schemas.microsoft.com/office/drawing/2014/main" id="{429927B0-6A14-4573-859F-E9B917321B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350" y="587375"/>
            <a:ext cx="7831138" cy="325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egnaposto piè di pagina 3">
            <a:extLst>
              <a:ext uri="{FF2B5EF4-FFF2-40B4-BE49-F238E27FC236}">
                <a16:creationId xmlns="" xmlns:a16="http://schemas.microsoft.com/office/drawing/2014/main" id="{6D835C54-571E-48D7-A91D-8C47552E6183}"/>
              </a:ext>
            </a:extLst>
          </p:cNvPr>
          <p:cNvSpPr>
            <a:spLocks noGrp="1"/>
          </p:cNvSpPr>
          <p:nvPr>
            <p:ph type="ftr" sz="quarter" idx="4294967295"/>
          </p:nvPr>
        </p:nvSpPr>
        <p:spPr>
          <a:xfrm>
            <a:off x="3490913" y="6075363"/>
            <a:ext cx="5976937" cy="204787"/>
          </a:xfrm>
        </p:spPr>
        <p:txBody>
          <a:bodyPr/>
          <a:lstStyle/>
          <a:p>
            <a:pPr>
              <a:defRPr/>
            </a:pPr>
            <a:r>
              <a:rPr lang="it-IT" dirty="0"/>
              <a:t>Architettura degli Elaboratori II, </a:t>
            </a:r>
            <a:r>
              <a:rPr lang="en-GB" dirty="0" smtClean="0"/>
              <a:t>S.R. </a:t>
            </a:r>
            <a:r>
              <a:rPr lang="en-GB" dirty="0" err="1" smtClean="0"/>
              <a:t>Poccia</a:t>
            </a:r>
            <a:r>
              <a:rPr lang="en-GB" dirty="0" smtClean="0"/>
              <a:t> 2020</a:t>
            </a:r>
            <a:endParaRPr lang="it-IT" dirty="0"/>
          </a:p>
        </p:txBody>
      </p:sp>
      <p:sp>
        <p:nvSpPr>
          <p:cNvPr id="4100" name="Text Box 4">
            <a:extLst>
              <a:ext uri="{FF2B5EF4-FFF2-40B4-BE49-F238E27FC236}">
                <a16:creationId xmlns="" xmlns:a16="http://schemas.microsoft.com/office/drawing/2014/main" id="{89F09026-10FA-426E-80E0-8021CF7BD65E}"/>
              </a:ext>
            </a:extLst>
          </p:cNvPr>
          <p:cNvSpPr txBox="1">
            <a:spLocks noChangeArrowheads="1"/>
          </p:cNvSpPr>
          <p:nvPr/>
        </p:nvSpPr>
        <p:spPr bwMode="auto">
          <a:xfrm>
            <a:off x="138113" y="4043363"/>
            <a:ext cx="4968875" cy="22256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just">
              <a:buFontTx/>
              <a:buAutoNum type="arabicPeriod"/>
            </a:pPr>
            <a:r>
              <a:rPr lang="en-GB" altLang="it-IT">
                <a:solidFill>
                  <a:srgbClr val="0000FF"/>
                </a:solidFill>
              </a:rPr>
              <a:t>il driver dice al controller cosa fare</a:t>
            </a:r>
          </a:p>
          <a:p>
            <a:pPr algn="just">
              <a:buFontTx/>
              <a:buAutoNum type="arabicPeriod"/>
            </a:pPr>
            <a:r>
              <a:rPr lang="en-GB" altLang="it-IT">
                <a:solidFill>
                  <a:srgbClr val="0000FF"/>
                </a:solidFill>
              </a:rPr>
              <a:t>il controller, al termine dell’operazione, invia un interrupt</a:t>
            </a:r>
          </a:p>
          <a:p>
            <a:pPr algn="just">
              <a:buFontTx/>
              <a:buAutoNum type="arabicPeriod"/>
            </a:pPr>
            <a:r>
              <a:rPr lang="en-GB" altLang="it-IT">
                <a:solidFill>
                  <a:srgbClr val="0000FF"/>
                </a:solidFill>
              </a:rPr>
              <a:t>l’interrupt controller (se libero) inoltra il segnale alla CPU</a:t>
            </a:r>
          </a:p>
          <a:p>
            <a:pPr algn="just">
              <a:buFontTx/>
              <a:buAutoNum type="arabicPeriod"/>
            </a:pPr>
            <a:r>
              <a:rPr lang="en-GB" altLang="it-IT">
                <a:solidFill>
                  <a:srgbClr val="0000FF"/>
                </a:solidFill>
              </a:rPr>
              <a:t>l’interrupt controller indica alla CPU l’ID di chi ha generato l’interrupt</a:t>
            </a:r>
            <a:endParaRPr lang="it-IT" altLang="it-IT">
              <a:solidFill>
                <a:srgbClr val="0000FF"/>
              </a:solidFill>
            </a:endParaRPr>
          </a:p>
        </p:txBody>
      </p:sp>
      <p:sp>
        <p:nvSpPr>
          <p:cNvPr id="4101" name="Text Box 5">
            <a:extLst>
              <a:ext uri="{FF2B5EF4-FFF2-40B4-BE49-F238E27FC236}">
                <a16:creationId xmlns="" xmlns:a16="http://schemas.microsoft.com/office/drawing/2014/main" id="{F3731B19-7F43-4BBF-AEAC-B0CA1EE47910}"/>
              </a:ext>
            </a:extLst>
          </p:cNvPr>
          <p:cNvSpPr txBox="1">
            <a:spLocks noChangeArrowheads="1"/>
          </p:cNvSpPr>
          <p:nvPr/>
        </p:nvSpPr>
        <p:spPr bwMode="auto">
          <a:xfrm>
            <a:off x="5227638" y="4043363"/>
            <a:ext cx="3825875" cy="255428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just">
              <a:buFontTx/>
              <a:buAutoNum type="arabicPeriod"/>
            </a:pPr>
            <a:r>
              <a:rPr lang="en-GB" altLang="it-IT">
                <a:solidFill>
                  <a:srgbClr val="0000FF"/>
                </a:solidFill>
              </a:rPr>
              <a:t>quando riceve INT la CPU termina l’istruzione corrente, salva lo stato e...</a:t>
            </a:r>
          </a:p>
          <a:p>
            <a:pPr algn="just">
              <a:buFontTx/>
              <a:buAutoNum type="arabicPeriod"/>
            </a:pPr>
            <a:r>
              <a:rPr lang="en-GB" altLang="it-IT">
                <a:solidFill>
                  <a:srgbClr val="0000FF"/>
                </a:solidFill>
              </a:rPr>
              <a:t>... passa il controllo all’interrupt handler;</a:t>
            </a:r>
          </a:p>
          <a:p>
            <a:pPr algn="just">
              <a:buFontTx/>
              <a:buAutoNum type="arabicPeriod"/>
            </a:pPr>
            <a:r>
              <a:rPr lang="en-GB" altLang="it-IT">
                <a:solidFill>
                  <a:srgbClr val="0000FF"/>
                </a:solidFill>
              </a:rPr>
              <a:t>terminata la gestione dell’interrupt riprende l’esecuzione.</a:t>
            </a:r>
            <a:endParaRPr lang="it-IT" altLang="it-IT">
              <a:solidFill>
                <a:srgbClr val="0000FF"/>
              </a:solidFill>
            </a:endParaRPr>
          </a:p>
        </p:txBody>
      </p:sp>
      <p:sp>
        <p:nvSpPr>
          <p:cNvPr id="77831" name="CasellaDiTesto 1">
            <a:extLst>
              <a:ext uri="{FF2B5EF4-FFF2-40B4-BE49-F238E27FC236}">
                <a16:creationId xmlns="" xmlns:a16="http://schemas.microsoft.com/office/drawing/2014/main" id="{B575B982-C1A3-419E-8629-56F051D2DBA2}"/>
              </a:ext>
            </a:extLst>
          </p:cNvPr>
          <p:cNvSpPr txBox="1">
            <a:spLocks noChangeArrowheads="1"/>
          </p:cNvSpPr>
          <p:nvPr/>
        </p:nvSpPr>
        <p:spPr bwMode="auto">
          <a:xfrm>
            <a:off x="1173163" y="549275"/>
            <a:ext cx="33829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it-IT" altLang="en-US"/>
              <a:t>AZIONI HARDWARE</a:t>
            </a:r>
            <a:endParaRPr lang="en-US" altLang="en-US"/>
          </a:p>
        </p:txBody>
      </p:sp>
      <p:sp>
        <p:nvSpPr>
          <p:cNvPr id="77832" name="CasellaDiTesto 7">
            <a:extLst>
              <a:ext uri="{FF2B5EF4-FFF2-40B4-BE49-F238E27FC236}">
                <a16:creationId xmlns="" xmlns:a16="http://schemas.microsoft.com/office/drawing/2014/main" id="{426FD4A4-3817-4580-A357-F6E015442FD9}"/>
              </a:ext>
            </a:extLst>
          </p:cNvPr>
          <p:cNvSpPr txBox="1">
            <a:spLocks noChangeArrowheads="1"/>
          </p:cNvSpPr>
          <p:nvPr/>
        </p:nvSpPr>
        <p:spPr bwMode="auto">
          <a:xfrm>
            <a:off x="5353050" y="549275"/>
            <a:ext cx="3381375" cy="40005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it-IT" altLang="en-US"/>
              <a:t>AZIONI SOFTWARE</a:t>
            </a:r>
            <a:endParaRPr lang="en-US" altLang="en-US"/>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6154738"/>
            <a:ext cx="487362" cy="487362"/>
          </a:xfrm>
          <a:prstGeom prst="rect">
            <a:avLst/>
          </a:prstGeom>
        </p:spPr>
      </p:pic>
    </p:spTree>
    <p:custDataLst>
      <p:tags r:id="rId1"/>
    </p:custDataLst>
  </p:cSld>
  <p:clrMapOvr>
    <a:masterClrMapping/>
  </p:clrMapOvr>
  <p:transition advTm="1356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100">
                                            <p:txEl>
                                              <p:pRg st="0" end="0"/>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4100">
                                            <p:txEl>
                                              <p:pRg st="1" end="1"/>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4100">
                                            <p:txEl>
                                              <p:pRg st="2" end="2"/>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4100">
                                            <p:txEl>
                                              <p:pRg st="3" end="3"/>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4101">
                                            <p:txEl>
                                              <p:pRg st="0" end="0"/>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4101">
                                            <p:txEl>
                                              <p:pRg st="1" end="1"/>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410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2"/>
                </p:tgtEl>
              </p:cMediaNode>
            </p:audio>
          </p:childTnLst>
        </p:cTn>
      </p:par>
    </p:tnLst>
    <p:bldLst>
      <p:bldP spid="4100" grpId="0" build="p" autoUpdateAnimBg="0"/>
      <p:bldP spid="4101" grpId="0" build="p"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4">
            <a:extLst>
              <a:ext uri="{FF2B5EF4-FFF2-40B4-BE49-F238E27FC236}">
                <a16:creationId xmlns="" xmlns:a16="http://schemas.microsoft.com/office/drawing/2014/main" id="{97845A5B-878F-4BC6-B531-E2C383419BA4}"/>
              </a:ext>
            </a:extLst>
          </p:cNvPr>
          <p:cNvSpPr txBox="1">
            <a:spLocks noChangeArrowheads="1"/>
          </p:cNvSpPr>
          <p:nvPr/>
        </p:nvSpPr>
        <p:spPr bwMode="auto">
          <a:xfrm>
            <a:off x="87313" y="2333625"/>
            <a:ext cx="3333750" cy="3786188"/>
          </a:xfrm>
          <a:prstGeom prst="rect">
            <a:avLst/>
          </a:prstGeom>
          <a:noFill/>
          <a:ln w="9525">
            <a:noFill/>
            <a:miter lim="800000"/>
            <a:headEnd/>
            <a:tailEnd/>
          </a:ln>
          <a:effectLst/>
        </p:spPr>
        <p:txBody>
          <a:bodyPr wrap="none">
            <a:spAutoFit/>
          </a:bodyPr>
          <a:lstStyle/>
          <a:p>
            <a:pPr>
              <a:defRPr/>
            </a:pPr>
            <a:r>
              <a:rPr lang="en-GB" dirty="0">
                <a:solidFill>
                  <a:srgbClr val="000099"/>
                </a:solidFill>
                <a:effectLst>
                  <a:outerShdw blurRad="38100" dist="38100" dir="2700000" algn="tl">
                    <a:srgbClr val="C0C0C0"/>
                  </a:outerShdw>
                </a:effectLst>
                <a:latin typeface="Arial" charset="0"/>
                <a:cs typeface="+mn-cs"/>
              </a:rPr>
              <a:t>	MOVE R0,#A</a:t>
            </a:r>
          </a:p>
          <a:p>
            <a:pPr>
              <a:defRPr/>
            </a:pPr>
            <a:r>
              <a:rPr lang="en-GB" dirty="0">
                <a:solidFill>
                  <a:srgbClr val="FF0000"/>
                </a:solidFill>
                <a:effectLst>
                  <a:outerShdw blurRad="38100" dist="38100" dir="2700000" algn="tl">
                    <a:srgbClr val="C0C0C0"/>
                  </a:outerShdw>
                </a:effectLst>
                <a:latin typeface="Arial" charset="0"/>
                <a:cs typeface="+mn-cs"/>
              </a:rPr>
              <a:t>(a)</a:t>
            </a:r>
            <a:r>
              <a:rPr lang="en-GB" dirty="0">
                <a:solidFill>
                  <a:srgbClr val="000099"/>
                </a:solidFill>
                <a:effectLst>
                  <a:outerShdw blurRad="38100" dist="38100" dir="2700000" algn="tl">
                    <a:srgbClr val="C0C0C0"/>
                  </a:outerShdw>
                </a:effectLst>
                <a:latin typeface="Arial" charset="0"/>
                <a:cs typeface="+mn-cs"/>
              </a:rPr>
              <a:t>	MOVE R1,#B</a:t>
            </a:r>
          </a:p>
          <a:p>
            <a:pPr>
              <a:defRPr/>
            </a:pPr>
            <a:r>
              <a:rPr lang="en-GB" dirty="0">
                <a:solidFill>
                  <a:srgbClr val="000099"/>
                </a:solidFill>
                <a:effectLst>
                  <a:outerShdw blurRad="38100" dist="38100" dir="2700000" algn="tl">
                    <a:srgbClr val="C0C0C0"/>
                  </a:outerShdw>
                </a:effectLst>
                <a:latin typeface="Arial" charset="0"/>
                <a:cs typeface="+mn-cs"/>
              </a:rPr>
              <a:t>	MOVE R2,#C</a:t>
            </a:r>
          </a:p>
          <a:p>
            <a:pPr>
              <a:defRPr/>
            </a:pPr>
            <a:r>
              <a:rPr lang="en-GB" i="1" dirty="0">
                <a:solidFill>
                  <a:srgbClr val="000099"/>
                </a:solidFill>
                <a:effectLst>
                  <a:outerShdw blurRad="38100" dist="38100" dir="2700000" algn="tl">
                    <a:srgbClr val="C0C0C0"/>
                  </a:outerShdw>
                </a:effectLst>
                <a:latin typeface="Arial" charset="0"/>
                <a:cs typeface="+mn-cs"/>
              </a:rPr>
              <a:t>LOOP:</a:t>
            </a:r>
            <a:r>
              <a:rPr lang="en-GB" dirty="0">
                <a:solidFill>
                  <a:srgbClr val="000099"/>
                </a:solidFill>
                <a:effectLst>
                  <a:outerShdw blurRad="38100" dist="38100" dir="2700000" algn="tl">
                    <a:srgbClr val="C0C0C0"/>
                  </a:outerShdw>
                </a:effectLst>
                <a:latin typeface="Arial" charset="0"/>
                <a:cs typeface="+mn-cs"/>
              </a:rPr>
              <a:t>	MOVE R3,(R0)</a:t>
            </a:r>
          </a:p>
          <a:p>
            <a:pPr>
              <a:defRPr/>
            </a:pPr>
            <a:r>
              <a:rPr lang="en-GB" dirty="0">
                <a:solidFill>
                  <a:srgbClr val="000099"/>
                </a:solidFill>
                <a:effectLst>
                  <a:outerShdw blurRad="38100" dist="38100" dir="2700000" algn="tl">
                    <a:srgbClr val="C0C0C0"/>
                  </a:outerShdw>
                </a:effectLst>
                <a:latin typeface="Arial" charset="0"/>
                <a:cs typeface="+mn-cs"/>
              </a:rPr>
              <a:t>	MOVE R4,(R1)</a:t>
            </a:r>
          </a:p>
          <a:p>
            <a:pPr>
              <a:defRPr/>
            </a:pPr>
            <a:r>
              <a:rPr lang="en-GB" dirty="0">
                <a:solidFill>
                  <a:srgbClr val="000099"/>
                </a:solidFill>
                <a:effectLst>
                  <a:outerShdw blurRad="38100" dist="38100" dir="2700000" algn="tl">
                    <a:srgbClr val="C0C0C0"/>
                  </a:outerShdw>
                </a:effectLst>
                <a:latin typeface="Arial" charset="0"/>
                <a:cs typeface="+mn-cs"/>
              </a:rPr>
              <a:t>	ADD R4,R3</a:t>
            </a:r>
          </a:p>
          <a:p>
            <a:pPr>
              <a:defRPr/>
            </a:pPr>
            <a:r>
              <a:rPr lang="en-GB" dirty="0">
                <a:solidFill>
                  <a:srgbClr val="000099"/>
                </a:solidFill>
                <a:effectLst>
                  <a:outerShdw blurRad="38100" dist="38100" dir="2700000" algn="tl">
                    <a:srgbClr val="C0C0C0"/>
                  </a:outerShdw>
                </a:effectLst>
                <a:latin typeface="Arial" charset="0"/>
                <a:cs typeface="+mn-cs"/>
              </a:rPr>
              <a:t>	MOVE (R2),R4</a:t>
            </a:r>
          </a:p>
          <a:p>
            <a:pPr>
              <a:defRPr/>
            </a:pPr>
            <a:r>
              <a:rPr lang="en-GB" dirty="0">
                <a:solidFill>
                  <a:srgbClr val="000099"/>
                </a:solidFill>
                <a:effectLst>
                  <a:outerShdw blurRad="38100" dist="38100" dir="2700000" algn="tl">
                    <a:srgbClr val="C0C0C0"/>
                  </a:outerShdw>
                </a:effectLst>
                <a:latin typeface="Arial" charset="0"/>
                <a:cs typeface="+mn-cs"/>
              </a:rPr>
              <a:t>	ADD R0,#4</a:t>
            </a:r>
          </a:p>
          <a:p>
            <a:pPr>
              <a:defRPr/>
            </a:pPr>
            <a:r>
              <a:rPr lang="en-GB" dirty="0">
                <a:solidFill>
                  <a:srgbClr val="000099"/>
                </a:solidFill>
                <a:effectLst>
                  <a:outerShdw blurRad="38100" dist="38100" dir="2700000" algn="tl">
                    <a:srgbClr val="C0C0C0"/>
                  </a:outerShdw>
                </a:effectLst>
                <a:latin typeface="Arial" charset="0"/>
                <a:cs typeface="+mn-cs"/>
              </a:rPr>
              <a:t>	ADD R1,#4</a:t>
            </a:r>
          </a:p>
          <a:p>
            <a:pPr>
              <a:defRPr/>
            </a:pPr>
            <a:r>
              <a:rPr lang="en-GB" dirty="0">
                <a:solidFill>
                  <a:srgbClr val="000099"/>
                </a:solidFill>
                <a:effectLst>
                  <a:outerShdw blurRad="38100" dist="38100" dir="2700000" algn="tl">
                    <a:srgbClr val="C0C0C0"/>
                  </a:outerShdw>
                </a:effectLst>
                <a:latin typeface="Arial" charset="0"/>
                <a:cs typeface="+mn-cs"/>
              </a:rPr>
              <a:t>	ADD R2,#4</a:t>
            </a:r>
          </a:p>
          <a:p>
            <a:pPr>
              <a:defRPr/>
            </a:pPr>
            <a:r>
              <a:rPr lang="en-GB" dirty="0">
                <a:solidFill>
                  <a:srgbClr val="000099"/>
                </a:solidFill>
                <a:effectLst>
                  <a:outerShdw blurRad="38100" dist="38100" dir="2700000" algn="tl">
                    <a:srgbClr val="C0C0C0"/>
                  </a:outerShdw>
                </a:effectLst>
                <a:latin typeface="Arial" charset="0"/>
                <a:cs typeface="+mn-cs"/>
              </a:rPr>
              <a:t>  	CMP R0,#A+#MAX</a:t>
            </a:r>
          </a:p>
          <a:p>
            <a:pPr>
              <a:defRPr/>
            </a:pPr>
            <a:r>
              <a:rPr lang="en-GB" dirty="0">
                <a:solidFill>
                  <a:srgbClr val="000099"/>
                </a:solidFill>
                <a:effectLst>
                  <a:outerShdw blurRad="38100" dist="38100" dir="2700000" algn="tl">
                    <a:srgbClr val="C0C0C0"/>
                  </a:outerShdw>
                </a:effectLst>
                <a:latin typeface="Arial" charset="0"/>
                <a:cs typeface="+mn-cs"/>
              </a:rPr>
              <a:t>	BLT </a:t>
            </a:r>
            <a:r>
              <a:rPr lang="en-GB" i="1" dirty="0">
                <a:solidFill>
                  <a:srgbClr val="000099"/>
                </a:solidFill>
                <a:effectLst>
                  <a:outerShdw blurRad="38100" dist="38100" dir="2700000" algn="tl">
                    <a:srgbClr val="C0C0C0"/>
                  </a:outerShdw>
                </a:effectLst>
                <a:latin typeface="Arial" charset="0"/>
                <a:cs typeface="+mn-cs"/>
              </a:rPr>
              <a:t>LOOP</a:t>
            </a:r>
            <a:endParaRPr lang="it-IT" i="1" dirty="0">
              <a:solidFill>
                <a:srgbClr val="000099"/>
              </a:solidFill>
              <a:effectLst>
                <a:outerShdw blurRad="38100" dist="38100" dir="2700000" algn="tl">
                  <a:srgbClr val="C0C0C0"/>
                </a:outerShdw>
              </a:effectLst>
              <a:latin typeface="Arial" charset="0"/>
              <a:cs typeface="+mn-cs"/>
            </a:endParaRPr>
          </a:p>
        </p:txBody>
      </p:sp>
      <p:sp>
        <p:nvSpPr>
          <p:cNvPr id="4" name="Text Box 5">
            <a:extLst>
              <a:ext uri="{FF2B5EF4-FFF2-40B4-BE49-F238E27FC236}">
                <a16:creationId xmlns="" xmlns:a16="http://schemas.microsoft.com/office/drawing/2014/main" id="{6FD782ED-F96D-41CF-9361-8C38D3B61D4F}"/>
              </a:ext>
            </a:extLst>
          </p:cNvPr>
          <p:cNvSpPr txBox="1">
            <a:spLocks noChangeArrowheads="1"/>
          </p:cNvSpPr>
          <p:nvPr/>
        </p:nvSpPr>
        <p:spPr bwMode="auto">
          <a:xfrm>
            <a:off x="2846388" y="2400300"/>
            <a:ext cx="5443537" cy="3786188"/>
          </a:xfrm>
          <a:prstGeom prst="rect">
            <a:avLst/>
          </a:prstGeom>
          <a:noFill/>
          <a:ln w="9525">
            <a:noFill/>
            <a:miter lim="800000"/>
            <a:headEnd/>
            <a:tailEnd/>
          </a:ln>
          <a:effectLst/>
        </p:spPr>
        <p:txBody>
          <a:bodyPr wrap="none">
            <a:spAutoFit/>
          </a:bodyPr>
          <a:lstStyle/>
          <a:p>
            <a:pPr>
              <a:defRPr/>
            </a:pPr>
            <a:r>
              <a:rPr lang="en-GB" dirty="0">
                <a:solidFill>
                  <a:srgbClr val="000099"/>
                </a:solidFill>
                <a:effectLst>
                  <a:outerShdw blurRad="38100" dist="38100" dir="2700000" algn="tl">
                    <a:srgbClr val="C0C0C0"/>
                  </a:outerShdw>
                </a:effectLst>
                <a:latin typeface="Arial" charset="0"/>
                <a:cs typeface="+mn-cs"/>
              </a:rPr>
              <a:t>	</a:t>
            </a:r>
          </a:p>
          <a:p>
            <a:pPr>
              <a:defRPr/>
            </a:pPr>
            <a:r>
              <a:rPr lang="en-GB" dirty="0">
                <a:solidFill>
                  <a:srgbClr val="FF0000"/>
                </a:solidFill>
                <a:effectLst>
                  <a:outerShdw blurRad="38100" dist="38100" dir="2700000" algn="tl">
                    <a:srgbClr val="C0C0C0"/>
                  </a:outerShdw>
                </a:effectLst>
                <a:latin typeface="Arial" charset="0"/>
                <a:cs typeface="+mn-cs"/>
              </a:rPr>
              <a:t>(b)</a:t>
            </a:r>
            <a:r>
              <a:rPr lang="en-GB" dirty="0">
                <a:solidFill>
                  <a:srgbClr val="000099"/>
                </a:solidFill>
                <a:effectLst>
                  <a:outerShdw blurRad="38100" dist="38100" dir="2700000" algn="tl">
                    <a:srgbClr val="C0C0C0"/>
                  </a:outerShdw>
                </a:effectLst>
                <a:latin typeface="Arial" charset="0"/>
                <a:cs typeface="+mn-cs"/>
              </a:rPr>
              <a:t>	MOVE R0,#0</a:t>
            </a:r>
          </a:p>
          <a:p>
            <a:pPr>
              <a:defRPr/>
            </a:pPr>
            <a:r>
              <a:rPr lang="en-GB" i="1" dirty="0">
                <a:solidFill>
                  <a:srgbClr val="000099"/>
                </a:solidFill>
                <a:effectLst>
                  <a:outerShdw blurRad="38100" dist="38100" dir="2700000" algn="tl">
                    <a:srgbClr val="C0C0C0"/>
                  </a:outerShdw>
                </a:effectLst>
                <a:latin typeface="Arial" charset="0"/>
                <a:cs typeface="+mn-cs"/>
              </a:rPr>
              <a:t>LOOP:</a:t>
            </a:r>
            <a:r>
              <a:rPr lang="en-GB" dirty="0">
                <a:solidFill>
                  <a:srgbClr val="000099"/>
                </a:solidFill>
                <a:effectLst>
                  <a:outerShdw blurRad="38100" dist="38100" dir="2700000" algn="tl">
                    <a:srgbClr val="C0C0C0"/>
                  </a:outerShdw>
                </a:effectLst>
                <a:latin typeface="Arial" charset="0"/>
                <a:cs typeface="+mn-cs"/>
              </a:rPr>
              <a:t>	MOVE R3,#A(R0)</a:t>
            </a:r>
          </a:p>
          <a:p>
            <a:pPr>
              <a:defRPr/>
            </a:pPr>
            <a:r>
              <a:rPr lang="en-GB" dirty="0">
                <a:solidFill>
                  <a:srgbClr val="000099"/>
                </a:solidFill>
                <a:effectLst>
                  <a:outerShdw blurRad="38100" dist="38100" dir="2700000" algn="tl">
                    <a:srgbClr val="C0C0C0"/>
                  </a:outerShdw>
                </a:effectLst>
                <a:latin typeface="Arial" charset="0"/>
                <a:cs typeface="+mn-cs"/>
              </a:rPr>
              <a:t>	MOVE R4,#B(R0)</a:t>
            </a:r>
          </a:p>
          <a:p>
            <a:pPr>
              <a:defRPr/>
            </a:pPr>
            <a:r>
              <a:rPr lang="en-GB" dirty="0">
                <a:solidFill>
                  <a:srgbClr val="000099"/>
                </a:solidFill>
                <a:effectLst>
                  <a:outerShdw blurRad="38100" dist="38100" dir="2700000" algn="tl">
                    <a:srgbClr val="C0C0C0"/>
                  </a:outerShdw>
                </a:effectLst>
                <a:latin typeface="Arial" charset="0"/>
                <a:cs typeface="+mn-cs"/>
              </a:rPr>
              <a:t>	ADD R4,R3</a:t>
            </a:r>
          </a:p>
          <a:p>
            <a:pPr>
              <a:defRPr/>
            </a:pPr>
            <a:r>
              <a:rPr lang="en-GB" dirty="0">
                <a:solidFill>
                  <a:srgbClr val="000099"/>
                </a:solidFill>
                <a:effectLst>
                  <a:outerShdw blurRad="38100" dist="38100" dir="2700000" algn="tl">
                    <a:srgbClr val="C0C0C0"/>
                  </a:outerShdw>
                </a:effectLst>
                <a:latin typeface="Arial" charset="0"/>
                <a:cs typeface="+mn-cs"/>
              </a:rPr>
              <a:t>	MOVE #C(R0),R4</a:t>
            </a:r>
          </a:p>
          <a:p>
            <a:pPr>
              <a:defRPr/>
            </a:pPr>
            <a:r>
              <a:rPr lang="en-GB" dirty="0">
                <a:solidFill>
                  <a:srgbClr val="000099"/>
                </a:solidFill>
                <a:effectLst>
                  <a:outerShdw blurRad="38100" dist="38100" dir="2700000" algn="tl">
                    <a:srgbClr val="C0C0C0"/>
                  </a:outerShdw>
                </a:effectLst>
                <a:latin typeface="Arial" charset="0"/>
                <a:cs typeface="+mn-cs"/>
              </a:rPr>
              <a:t>	ADD R0,#4</a:t>
            </a:r>
          </a:p>
          <a:p>
            <a:pPr>
              <a:defRPr/>
            </a:pPr>
            <a:r>
              <a:rPr lang="en-GB" dirty="0">
                <a:solidFill>
                  <a:srgbClr val="000099"/>
                </a:solidFill>
                <a:effectLst>
                  <a:outerShdw blurRad="38100" dist="38100" dir="2700000" algn="tl">
                    <a:srgbClr val="C0C0C0"/>
                  </a:outerShdw>
                </a:effectLst>
                <a:latin typeface="Arial" charset="0"/>
                <a:cs typeface="+mn-cs"/>
              </a:rPr>
              <a:t>  	CMP R0,#MAX</a:t>
            </a:r>
          </a:p>
          <a:p>
            <a:pPr>
              <a:defRPr/>
            </a:pPr>
            <a:r>
              <a:rPr lang="en-GB" dirty="0">
                <a:solidFill>
                  <a:srgbClr val="000099"/>
                </a:solidFill>
                <a:effectLst>
                  <a:outerShdw blurRad="38100" dist="38100" dir="2700000" algn="tl">
                    <a:srgbClr val="C0C0C0"/>
                  </a:outerShdw>
                </a:effectLst>
                <a:latin typeface="Arial" charset="0"/>
                <a:cs typeface="+mn-cs"/>
              </a:rPr>
              <a:t>	BLT </a:t>
            </a:r>
            <a:r>
              <a:rPr lang="en-GB" i="1" dirty="0">
                <a:solidFill>
                  <a:srgbClr val="000099"/>
                </a:solidFill>
                <a:effectLst>
                  <a:outerShdw blurRad="38100" dist="38100" dir="2700000" algn="tl">
                    <a:srgbClr val="C0C0C0"/>
                  </a:outerShdw>
                </a:effectLst>
                <a:latin typeface="Arial" charset="0"/>
                <a:cs typeface="+mn-cs"/>
              </a:rPr>
              <a:t>LOOP</a:t>
            </a:r>
          </a:p>
          <a:p>
            <a:pPr>
              <a:defRPr/>
            </a:pPr>
            <a:endParaRPr lang="en-GB" i="1" dirty="0">
              <a:solidFill>
                <a:srgbClr val="000099"/>
              </a:solidFill>
              <a:effectLst>
                <a:outerShdw blurRad="38100" dist="38100" dir="2700000" algn="tl">
                  <a:srgbClr val="C0C0C0"/>
                </a:outerShdw>
              </a:effectLst>
              <a:latin typeface="Arial" charset="0"/>
              <a:cs typeface="+mn-cs"/>
            </a:endParaRPr>
          </a:p>
          <a:p>
            <a:pPr>
              <a:defRPr/>
            </a:pPr>
            <a:r>
              <a:rPr lang="en-GB" i="1" dirty="0">
                <a:solidFill>
                  <a:srgbClr val="000099"/>
                </a:solidFill>
                <a:effectLst>
                  <a:outerShdw blurRad="38100" dist="38100" dir="2700000" algn="tl">
                    <a:srgbClr val="C0C0C0"/>
                  </a:outerShdw>
                </a:effectLst>
                <a:latin typeface="Arial" charset="0"/>
                <a:cs typeface="+mn-cs"/>
              </a:rPr>
              <a:t>	</a:t>
            </a:r>
            <a:r>
              <a:rPr lang="en-GB" i="1" u="sng" dirty="0">
                <a:solidFill>
                  <a:srgbClr val="000099"/>
                </a:solidFill>
                <a:effectLst>
                  <a:outerShdw blurRad="38100" dist="38100" dir="2700000" algn="tl">
                    <a:srgbClr val="C0C0C0"/>
                  </a:outerShdw>
                </a:effectLst>
                <a:latin typeface="Arial" charset="0"/>
                <a:cs typeface="+mn-cs"/>
              </a:rPr>
              <a:t>CMP </a:t>
            </a:r>
            <a:r>
              <a:rPr lang="en-GB" i="1" u="sng" dirty="0" err="1">
                <a:solidFill>
                  <a:srgbClr val="000099"/>
                </a:solidFill>
                <a:effectLst>
                  <a:outerShdw blurRad="38100" dist="38100" dir="2700000" algn="tl">
                    <a:srgbClr val="C0C0C0"/>
                  </a:outerShdw>
                </a:effectLst>
                <a:latin typeface="Arial" charset="0"/>
                <a:cs typeface="+mn-cs"/>
              </a:rPr>
              <a:t>a,b</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confronta</a:t>
            </a:r>
            <a:r>
              <a:rPr lang="en-GB" i="1" dirty="0">
                <a:solidFill>
                  <a:srgbClr val="000099"/>
                </a:solidFill>
                <a:effectLst>
                  <a:outerShdw blurRad="38100" dist="38100" dir="2700000" algn="tl">
                    <a:srgbClr val="C0C0C0"/>
                  </a:outerShdw>
                </a:effectLst>
                <a:latin typeface="Arial" charset="0"/>
                <a:cs typeface="+mn-cs"/>
              </a:rPr>
              <a:t> a e b</a:t>
            </a:r>
            <a:endParaRPr lang="it-IT" i="1" dirty="0">
              <a:solidFill>
                <a:srgbClr val="000099"/>
              </a:solidFill>
              <a:effectLst>
                <a:outerShdw blurRad="38100" dist="38100" dir="2700000" algn="tl">
                  <a:srgbClr val="C0C0C0"/>
                </a:outerShdw>
              </a:effectLst>
              <a:latin typeface="Arial" charset="0"/>
              <a:cs typeface="+mn-cs"/>
            </a:endParaRPr>
          </a:p>
          <a:p>
            <a:pPr>
              <a:defRPr/>
            </a:pPr>
            <a:r>
              <a:rPr lang="en-GB" i="1" dirty="0">
                <a:solidFill>
                  <a:srgbClr val="000099"/>
                </a:solidFill>
                <a:effectLst>
                  <a:outerShdw blurRad="38100" dist="38100" dir="2700000" algn="tl">
                    <a:srgbClr val="C0C0C0"/>
                  </a:outerShdw>
                </a:effectLst>
                <a:latin typeface="Arial" charset="0"/>
                <a:cs typeface="+mn-cs"/>
              </a:rPr>
              <a:t>	</a:t>
            </a:r>
            <a:r>
              <a:rPr lang="en-GB" i="1" u="sng" dirty="0">
                <a:solidFill>
                  <a:srgbClr val="000099"/>
                </a:solidFill>
                <a:effectLst>
                  <a:outerShdw blurRad="38100" dist="38100" dir="2700000" algn="tl">
                    <a:srgbClr val="C0C0C0"/>
                  </a:outerShdw>
                </a:effectLst>
                <a:latin typeface="Arial" charset="0"/>
                <a:cs typeface="+mn-cs"/>
              </a:rPr>
              <a:t>BLT lab</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salta</a:t>
            </a:r>
            <a:r>
              <a:rPr lang="en-GB" i="1" dirty="0">
                <a:solidFill>
                  <a:srgbClr val="000099"/>
                </a:solidFill>
                <a:effectLst>
                  <a:outerShdw blurRad="38100" dist="38100" dir="2700000" algn="tl">
                    <a:srgbClr val="C0C0C0"/>
                  </a:outerShdw>
                </a:effectLst>
                <a:latin typeface="Arial" charset="0"/>
                <a:cs typeface="+mn-cs"/>
              </a:rPr>
              <a:t> a lab se a </a:t>
            </a:r>
            <a:r>
              <a:rPr lang="en-GB" i="1" dirty="0" err="1">
                <a:solidFill>
                  <a:srgbClr val="000099"/>
                </a:solidFill>
                <a:effectLst>
                  <a:outerShdw blurRad="38100" dist="38100" dir="2700000" algn="tl">
                    <a:srgbClr val="C0C0C0"/>
                  </a:outerShdw>
                </a:effectLst>
                <a:latin typeface="Arial" charset="0"/>
                <a:cs typeface="+mn-cs"/>
              </a:rPr>
              <a:t>minore</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di</a:t>
            </a:r>
            <a:r>
              <a:rPr lang="en-GB" i="1" dirty="0">
                <a:solidFill>
                  <a:srgbClr val="000099"/>
                </a:solidFill>
                <a:effectLst>
                  <a:outerShdw blurRad="38100" dist="38100" dir="2700000" algn="tl">
                    <a:srgbClr val="C0C0C0"/>
                  </a:outerShdw>
                </a:effectLst>
                <a:latin typeface="Arial" charset="0"/>
                <a:cs typeface="+mn-cs"/>
              </a:rPr>
              <a:t> b</a:t>
            </a:r>
            <a:endParaRPr lang="it-IT" i="1" dirty="0">
              <a:solidFill>
                <a:srgbClr val="000099"/>
              </a:solidFill>
              <a:effectLst>
                <a:outerShdw blurRad="38100" dist="38100" dir="2700000" algn="tl">
                  <a:srgbClr val="C0C0C0"/>
                </a:outerShdw>
              </a:effectLst>
              <a:latin typeface="Arial" charset="0"/>
              <a:cs typeface="+mn-cs"/>
            </a:endParaRPr>
          </a:p>
        </p:txBody>
      </p:sp>
      <p:sp>
        <p:nvSpPr>
          <p:cNvPr id="5" name="Text Box 6">
            <a:extLst>
              <a:ext uri="{FF2B5EF4-FFF2-40B4-BE49-F238E27FC236}">
                <a16:creationId xmlns="" xmlns:a16="http://schemas.microsoft.com/office/drawing/2014/main" id="{BDE9E715-F66F-4E51-BB0E-20810B6A924F}"/>
              </a:ext>
            </a:extLst>
          </p:cNvPr>
          <p:cNvSpPr txBox="1">
            <a:spLocks noChangeArrowheads="1"/>
          </p:cNvSpPr>
          <p:nvPr/>
        </p:nvSpPr>
        <p:spPr bwMode="auto">
          <a:xfrm>
            <a:off x="5872163" y="2043113"/>
            <a:ext cx="3379787" cy="3476625"/>
          </a:xfrm>
          <a:prstGeom prst="rect">
            <a:avLst/>
          </a:prstGeom>
          <a:noFill/>
          <a:ln w="9525">
            <a:noFill/>
            <a:miter lim="800000"/>
            <a:headEnd/>
            <a:tailEnd/>
          </a:ln>
          <a:effectLst/>
        </p:spPr>
        <p:txBody>
          <a:bodyPr wrap="none">
            <a:spAutoFit/>
          </a:bodyPr>
          <a:lstStyle/>
          <a:p>
            <a:pPr>
              <a:defRPr/>
            </a:pPr>
            <a:r>
              <a:rPr lang="en-GB" dirty="0">
                <a:effectLst>
                  <a:outerShdw blurRad="38100" dist="38100" dir="2700000" algn="tl">
                    <a:srgbClr val="C0C0C0"/>
                  </a:outerShdw>
                </a:effectLst>
                <a:latin typeface="Arial" charset="0"/>
                <a:cs typeface="+mn-cs"/>
              </a:rPr>
              <a:t>	</a:t>
            </a:r>
            <a:r>
              <a:rPr lang="en-GB" dirty="0">
                <a:solidFill>
                  <a:srgbClr val="000099"/>
                </a:solidFill>
                <a:effectLst>
                  <a:outerShdw blurRad="38100" dist="38100" dir="2700000" algn="tl">
                    <a:srgbClr val="C0C0C0"/>
                  </a:outerShdw>
                </a:effectLst>
                <a:latin typeface="Arial" charset="0"/>
                <a:cs typeface="+mn-cs"/>
              </a:rPr>
              <a:t>MOVE R0,#0</a:t>
            </a:r>
          </a:p>
          <a:p>
            <a:pPr>
              <a:defRPr/>
            </a:pPr>
            <a:r>
              <a:rPr lang="en-GB" dirty="0">
                <a:solidFill>
                  <a:srgbClr val="000099"/>
                </a:solidFill>
                <a:effectLst>
                  <a:outerShdw blurRad="38100" dist="38100" dir="2700000" algn="tl">
                    <a:srgbClr val="C0C0C0"/>
                  </a:outerShdw>
                </a:effectLst>
                <a:latin typeface="Arial" charset="0"/>
                <a:cs typeface="+mn-cs"/>
              </a:rPr>
              <a:t>	MOVE R2,#A</a:t>
            </a:r>
          </a:p>
          <a:p>
            <a:pPr>
              <a:defRPr/>
            </a:pPr>
            <a:r>
              <a:rPr lang="en-GB" dirty="0">
                <a:solidFill>
                  <a:srgbClr val="FF0000"/>
                </a:solidFill>
                <a:effectLst>
                  <a:outerShdw blurRad="38100" dist="38100" dir="2700000" algn="tl">
                    <a:srgbClr val="C0C0C0"/>
                  </a:outerShdw>
                </a:effectLst>
                <a:latin typeface="Arial" charset="0"/>
                <a:cs typeface="+mn-cs"/>
              </a:rPr>
              <a:t>(c)</a:t>
            </a:r>
            <a:r>
              <a:rPr lang="en-GB" dirty="0">
                <a:solidFill>
                  <a:srgbClr val="000099"/>
                </a:solidFill>
                <a:effectLst>
                  <a:outerShdw blurRad="38100" dist="38100" dir="2700000" algn="tl">
                    <a:srgbClr val="C0C0C0"/>
                  </a:outerShdw>
                </a:effectLst>
                <a:latin typeface="Arial" charset="0"/>
                <a:cs typeface="+mn-cs"/>
              </a:rPr>
              <a:t>	MOVE R3,#B</a:t>
            </a:r>
          </a:p>
          <a:p>
            <a:pPr>
              <a:defRPr/>
            </a:pPr>
            <a:r>
              <a:rPr lang="en-GB" dirty="0">
                <a:solidFill>
                  <a:srgbClr val="000099"/>
                </a:solidFill>
                <a:effectLst>
                  <a:outerShdw blurRad="38100" dist="38100" dir="2700000" algn="tl">
                    <a:srgbClr val="C0C0C0"/>
                  </a:outerShdw>
                </a:effectLst>
                <a:latin typeface="Arial" charset="0"/>
                <a:cs typeface="+mn-cs"/>
              </a:rPr>
              <a:t>	MOVE R4,#C</a:t>
            </a:r>
          </a:p>
          <a:p>
            <a:pPr>
              <a:defRPr/>
            </a:pPr>
            <a:r>
              <a:rPr lang="en-GB" i="1" dirty="0">
                <a:solidFill>
                  <a:srgbClr val="000099"/>
                </a:solidFill>
                <a:effectLst>
                  <a:outerShdw blurRad="38100" dist="38100" dir="2700000" algn="tl">
                    <a:srgbClr val="C0C0C0"/>
                  </a:outerShdw>
                </a:effectLst>
                <a:latin typeface="Arial" charset="0"/>
                <a:cs typeface="+mn-cs"/>
              </a:rPr>
              <a:t>LOOP:</a:t>
            </a:r>
            <a:r>
              <a:rPr lang="en-GB" dirty="0">
                <a:solidFill>
                  <a:srgbClr val="000099"/>
                </a:solidFill>
                <a:effectLst>
                  <a:outerShdw blurRad="38100" dist="38100" dir="2700000" algn="tl">
                    <a:srgbClr val="C0C0C0"/>
                  </a:outerShdw>
                </a:effectLst>
                <a:latin typeface="Arial" charset="0"/>
                <a:cs typeface="+mn-cs"/>
              </a:rPr>
              <a:t>	MOVE R5, (R2+R0)</a:t>
            </a:r>
          </a:p>
          <a:p>
            <a:pPr>
              <a:defRPr/>
            </a:pPr>
            <a:r>
              <a:rPr lang="en-GB" dirty="0">
                <a:solidFill>
                  <a:srgbClr val="000099"/>
                </a:solidFill>
                <a:effectLst>
                  <a:outerShdw blurRad="38100" dist="38100" dir="2700000" algn="tl">
                    <a:srgbClr val="C0C0C0"/>
                  </a:outerShdw>
                </a:effectLst>
                <a:latin typeface="Arial" charset="0"/>
                <a:cs typeface="+mn-cs"/>
              </a:rPr>
              <a:t>	MOVE R6, (R3+R0)</a:t>
            </a:r>
          </a:p>
          <a:p>
            <a:pPr>
              <a:defRPr/>
            </a:pPr>
            <a:r>
              <a:rPr lang="en-GB" dirty="0">
                <a:solidFill>
                  <a:srgbClr val="000099"/>
                </a:solidFill>
                <a:effectLst>
                  <a:outerShdw blurRad="38100" dist="38100" dir="2700000" algn="tl">
                    <a:srgbClr val="C0C0C0"/>
                  </a:outerShdw>
                </a:effectLst>
                <a:latin typeface="Arial" charset="0"/>
                <a:cs typeface="+mn-cs"/>
              </a:rPr>
              <a:t>	</a:t>
            </a:r>
            <a:r>
              <a:rPr lang="en-GB" dirty="0">
                <a:effectLst>
                  <a:outerShdw blurRad="38100" dist="38100" dir="2700000" algn="tl">
                    <a:srgbClr val="C0C0C0"/>
                  </a:outerShdw>
                </a:effectLst>
                <a:latin typeface="Arial" charset="0"/>
                <a:cs typeface="+mn-cs"/>
              </a:rPr>
              <a:t>ADD R6,R5</a:t>
            </a:r>
          </a:p>
          <a:p>
            <a:pPr>
              <a:defRPr/>
            </a:pPr>
            <a:r>
              <a:rPr lang="en-GB" dirty="0">
                <a:effectLst>
                  <a:outerShdw blurRad="38100" dist="38100" dir="2700000" algn="tl">
                    <a:srgbClr val="C0C0C0"/>
                  </a:outerShdw>
                </a:effectLst>
                <a:latin typeface="Arial" charset="0"/>
                <a:cs typeface="+mn-cs"/>
              </a:rPr>
              <a:t>	MOVE (R4+R0),R6</a:t>
            </a:r>
            <a:endParaRPr lang="en-GB" dirty="0">
              <a:solidFill>
                <a:srgbClr val="000099"/>
              </a:solidFill>
              <a:effectLst>
                <a:outerShdw blurRad="38100" dist="38100" dir="2700000" algn="tl">
                  <a:srgbClr val="C0C0C0"/>
                </a:outerShdw>
              </a:effectLst>
              <a:latin typeface="Arial" charset="0"/>
              <a:cs typeface="+mn-cs"/>
            </a:endParaRPr>
          </a:p>
          <a:p>
            <a:pPr>
              <a:defRPr/>
            </a:pPr>
            <a:r>
              <a:rPr lang="en-GB" dirty="0">
                <a:solidFill>
                  <a:srgbClr val="000099"/>
                </a:solidFill>
                <a:effectLst>
                  <a:outerShdw blurRad="38100" dist="38100" dir="2700000" algn="tl">
                    <a:srgbClr val="C0C0C0"/>
                  </a:outerShdw>
                </a:effectLst>
                <a:latin typeface="Arial" charset="0"/>
                <a:cs typeface="+mn-cs"/>
              </a:rPr>
              <a:t>	ADD R0,#4</a:t>
            </a:r>
          </a:p>
          <a:p>
            <a:pPr>
              <a:defRPr/>
            </a:pPr>
            <a:r>
              <a:rPr lang="en-GB" dirty="0">
                <a:solidFill>
                  <a:srgbClr val="000099"/>
                </a:solidFill>
                <a:effectLst>
                  <a:outerShdw blurRad="38100" dist="38100" dir="2700000" algn="tl">
                    <a:srgbClr val="C0C0C0"/>
                  </a:outerShdw>
                </a:effectLst>
                <a:latin typeface="Arial" charset="0"/>
                <a:cs typeface="+mn-cs"/>
              </a:rPr>
              <a:t>  	CMP R0,#MAX</a:t>
            </a:r>
          </a:p>
          <a:p>
            <a:pPr>
              <a:defRPr/>
            </a:pPr>
            <a:r>
              <a:rPr lang="en-GB" dirty="0">
                <a:solidFill>
                  <a:srgbClr val="000099"/>
                </a:solidFill>
                <a:effectLst>
                  <a:outerShdw blurRad="38100" dist="38100" dir="2700000" algn="tl">
                    <a:srgbClr val="C0C0C0"/>
                  </a:outerShdw>
                </a:effectLst>
                <a:latin typeface="Arial" charset="0"/>
                <a:cs typeface="+mn-cs"/>
              </a:rPr>
              <a:t>	BLT </a:t>
            </a:r>
            <a:r>
              <a:rPr lang="en-GB" i="1" dirty="0">
                <a:solidFill>
                  <a:srgbClr val="000099"/>
                </a:solidFill>
                <a:effectLst>
                  <a:outerShdw blurRad="38100" dist="38100" dir="2700000" algn="tl">
                    <a:srgbClr val="C0C0C0"/>
                  </a:outerShdw>
                </a:effectLst>
                <a:latin typeface="Arial" charset="0"/>
                <a:cs typeface="+mn-cs"/>
              </a:rPr>
              <a:t>LOOP</a:t>
            </a:r>
            <a:endParaRPr lang="it-IT" i="1" dirty="0">
              <a:solidFill>
                <a:srgbClr val="000099"/>
              </a:solidFill>
              <a:effectLst>
                <a:outerShdw blurRad="38100" dist="38100" dir="2700000" algn="tl">
                  <a:srgbClr val="C0C0C0"/>
                </a:outerShdw>
              </a:effectLst>
              <a:latin typeface="Arial" charset="0"/>
              <a:cs typeface="+mn-cs"/>
            </a:endParaRPr>
          </a:p>
        </p:txBody>
      </p:sp>
      <p:sp>
        <p:nvSpPr>
          <p:cNvPr id="6" name="Text Box 2">
            <a:extLst>
              <a:ext uri="{FF2B5EF4-FFF2-40B4-BE49-F238E27FC236}">
                <a16:creationId xmlns="" xmlns:a16="http://schemas.microsoft.com/office/drawing/2014/main" id="{D087AC88-1A71-4678-B9AF-EE71B899B25B}"/>
              </a:ext>
            </a:extLst>
          </p:cNvPr>
          <p:cNvSpPr txBox="1">
            <a:spLocks noChangeArrowheads="1"/>
          </p:cNvSpPr>
          <p:nvPr/>
        </p:nvSpPr>
        <p:spPr bwMode="auto">
          <a:xfrm>
            <a:off x="1946275" y="76200"/>
            <a:ext cx="4833938" cy="400050"/>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Il </a:t>
            </a:r>
            <a:r>
              <a:rPr lang="en-GB" dirty="0" err="1">
                <a:solidFill>
                  <a:srgbClr val="000099"/>
                </a:solidFill>
                <a:effectLst>
                  <a:outerShdw blurRad="38100" dist="38100" dir="2700000" algn="tl">
                    <a:srgbClr val="C0C0C0"/>
                  </a:outerShdw>
                </a:effectLst>
                <a:latin typeface="Arial" charset="0"/>
                <a:cs typeface="+mn-cs"/>
              </a:rPr>
              <a:t>livello</a:t>
            </a:r>
            <a:r>
              <a:rPr lang="en-GB" dirty="0">
                <a:solidFill>
                  <a:srgbClr val="000099"/>
                </a:solidFill>
                <a:effectLst>
                  <a:outerShdw blurRad="38100" dist="38100" dir="2700000" algn="tl">
                    <a:srgbClr val="C0C0C0"/>
                  </a:outerShdw>
                </a:effectLst>
                <a:latin typeface="Arial" charset="0"/>
                <a:cs typeface="+mn-cs"/>
              </a:rPr>
              <a:t> ISA: TIPI DI INDIRIZZAMENTO</a:t>
            </a:r>
            <a:endParaRPr lang="it-IT" dirty="0">
              <a:solidFill>
                <a:srgbClr val="000099"/>
              </a:solidFill>
              <a:effectLst>
                <a:outerShdw blurRad="38100" dist="38100" dir="2700000" algn="tl">
                  <a:srgbClr val="C0C0C0"/>
                </a:outerShdw>
              </a:effectLst>
              <a:latin typeface="Arial" charset="0"/>
              <a:cs typeface="+mn-cs"/>
            </a:endParaRPr>
          </a:p>
        </p:txBody>
      </p:sp>
      <p:sp>
        <p:nvSpPr>
          <p:cNvPr id="7" name="Text Box 4">
            <a:extLst>
              <a:ext uri="{FF2B5EF4-FFF2-40B4-BE49-F238E27FC236}">
                <a16:creationId xmlns="" xmlns:a16="http://schemas.microsoft.com/office/drawing/2014/main" id="{24D30CE6-73BD-4D4F-9ACA-F621B727DDDF}"/>
              </a:ext>
            </a:extLst>
          </p:cNvPr>
          <p:cNvSpPr txBox="1">
            <a:spLocks noChangeArrowheads="1"/>
          </p:cNvSpPr>
          <p:nvPr/>
        </p:nvSpPr>
        <p:spPr bwMode="auto">
          <a:xfrm>
            <a:off x="1000125" y="6149975"/>
            <a:ext cx="8143875" cy="708025"/>
          </a:xfrm>
          <a:prstGeom prst="rect">
            <a:avLst/>
          </a:prstGeom>
          <a:noFill/>
          <a:ln w="9525">
            <a:noFill/>
            <a:miter lim="800000"/>
            <a:headEnd/>
            <a:tailEnd/>
          </a:ln>
          <a:effectLst/>
        </p:spPr>
        <p:txBody>
          <a:bodyPr>
            <a:spAutoFit/>
          </a:bodyPr>
          <a:lstStyle/>
          <a:p>
            <a:pPr>
              <a:defRPr/>
            </a:pPr>
            <a:r>
              <a:rPr lang="en-GB" i="1" dirty="0">
                <a:solidFill>
                  <a:srgbClr val="000099"/>
                </a:solidFill>
                <a:effectLst>
                  <a:outerShdw blurRad="38100" dist="38100" dir="2700000" algn="tl">
                    <a:srgbClr val="C0C0C0"/>
                  </a:outerShdw>
                </a:effectLst>
                <a:latin typeface="Arial" charset="0"/>
                <a:cs typeface="+mn-cs"/>
              </a:rPr>
              <a:t>#MAX=</a:t>
            </a:r>
            <a:r>
              <a:rPr lang="en-GB" i="1" dirty="0" err="1">
                <a:solidFill>
                  <a:srgbClr val="000099"/>
                </a:solidFill>
                <a:effectLst>
                  <a:outerShdw blurRad="38100" dist="38100" dir="2700000" algn="tl">
                    <a:srgbClr val="C0C0C0"/>
                  </a:outerShdw>
                </a:effectLst>
                <a:latin typeface="Arial" charset="0"/>
                <a:cs typeface="+mn-cs"/>
              </a:rPr>
              <a:t>dim.totale</a:t>
            </a:r>
            <a:r>
              <a:rPr lang="en-GB" i="1" dirty="0">
                <a:solidFill>
                  <a:srgbClr val="000099"/>
                </a:solidFill>
                <a:effectLst>
                  <a:outerShdw blurRad="38100" dist="38100" dir="2700000" algn="tl">
                    <a:srgbClr val="C0C0C0"/>
                  </a:outerShdw>
                </a:effectLst>
                <a:latin typeface="Arial" charset="0"/>
                <a:cs typeface="+mn-cs"/>
              </a:rPr>
              <a:t> array (in byte, </a:t>
            </a:r>
            <a:r>
              <a:rPr lang="en-GB" i="1" dirty="0" err="1">
                <a:solidFill>
                  <a:srgbClr val="000099"/>
                </a:solidFill>
                <a:effectLst>
                  <a:outerShdw blurRad="38100" dist="38100" dir="2700000" algn="tl">
                    <a:srgbClr val="C0C0C0"/>
                  </a:outerShdw>
                </a:effectLst>
                <a:latin typeface="Arial" charset="0"/>
                <a:cs typeface="+mn-cs"/>
              </a:rPr>
              <a:t>cioè</a:t>
            </a:r>
            <a:r>
              <a:rPr lang="en-GB" i="1" dirty="0">
                <a:solidFill>
                  <a:srgbClr val="000099"/>
                </a:solidFill>
                <a:effectLst>
                  <a:outerShdw blurRad="38100" dist="38100" dir="2700000" algn="tl">
                    <a:srgbClr val="C0C0C0"/>
                  </a:outerShdw>
                </a:effectLst>
                <a:latin typeface="Arial" charset="0"/>
                <a:cs typeface="+mn-cs"/>
              </a:rPr>
              <a:t> 4*</a:t>
            </a:r>
            <a:r>
              <a:rPr lang="en-GB" i="1" dirty="0" err="1">
                <a:solidFill>
                  <a:srgbClr val="000099"/>
                </a:solidFill>
                <a:effectLst>
                  <a:outerShdw blurRad="38100" dist="38100" dir="2700000" algn="tl">
                    <a:srgbClr val="C0C0C0"/>
                  </a:outerShdw>
                </a:effectLst>
                <a:latin typeface="Arial" charset="0"/>
                <a:cs typeface="+mn-cs"/>
              </a:rPr>
              <a:t>num.elementi</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di</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tipo</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int</a:t>
            </a:r>
            <a:r>
              <a:rPr lang="en-GB" i="1" dirty="0">
                <a:solidFill>
                  <a:srgbClr val="000099"/>
                </a:solidFill>
                <a:effectLst>
                  <a:outerShdw blurRad="38100" dist="38100" dir="2700000" algn="tl">
                    <a:srgbClr val="C0C0C0"/>
                  </a:outerShdw>
                </a:effectLst>
                <a:latin typeface="Arial" charset="0"/>
                <a:cs typeface="+mn-cs"/>
              </a:rPr>
              <a:t>)         </a:t>
            </a:r>
          </a:p>
          <a:p>
            <a:pPr>
              <a:defRPr/>
            </a:pPr>
            <a:r>
              <a:rPr lang="en-GB" i="1" dirty="0">
                <a:solidFill>
                  <a:srgbClr val="000099"/>
                </a:solidFill>
                <a:effectLst>
                  <a:outerShdw blurRad="38100" dist="38100" dir="2700000" algn="tl">
                    <a:srgbClr val="C0C0C0"/>
                  </a:outerShdw>
                </a:effectLst>
                <a:latin typeface="Arial" charset="0"/>
                <a:cs typeface="+mn-cs"/>
              </a:rPr>
              <a:t>#A,#B,#C </a:t>
            </a:r>
            <a:r>
              <a:rPr lang="en-GB" i="1" dirty="0" err="1">
                <a:solidFill>
                  <a:srgbClr val="000099"/>
                </a:solidFill>
                <a:effectLst>
                  <a:outerShdw blurRad="38100" dist="38100" dir="2700000" algn="tl">
                    <a:srgbClr val="C0C0C0"/>
                  </a:outerShdw>
                </a:effectLst>
                <a:latin typeface="Arial" charset="0"/>
                <a:cs typeface="+mn-cs"/>
              </a:rPr>
              <a:t>Indirizzi</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di</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partenza</a:t>
            </a:r>
            <a:r>
              <a:rPr lang="en-GB" i="1"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degli</a:t>
            </a:r>
            <a:r>
              <a:rPr lang="en-GB" i="1" dirty="0">
                <a:solidFill>
                  <a:srgbClr val="000099"/>
                </a:solidFill>
                <a:effectLst>
                  <a:outerShdw blurRad="38100" dist="38100" dir="2700000" algn="tl">
                    <a:srgbClr val="C0C0C0"/>
                  </a:outerShdw>
                </a:effectLst>
                <a:latin typeface="Arial" charset="0"/>
                <a:cs typeface="+mn-cs"/>
              </a:rPr>
              <a:t> array A,B e C</a:t>
            </a:r>
          </a:p>
        </p:txBody>
      </p:sp>
      <p:sp>
        <p:nvSpPr>
          <p:cNvPr id="8" name="Text Box 4">
            <a:extLst>
              <a:ext uri="{FF2B5EF4-FFF2-40B4-BE49-F238E27FC236}">
                <a16:creationId xmlns="" xmlns:a16="http://schemas.microsoft.com/office/drawing/2014/main" id="{21C3B461-165D-4D82-ABAE-90070AF5A912}"/>
              </a:ext>
            </a:extLst>
          </p:cNvPr>
          <p:cNvSpPr txBox="1">
            <a:spLocks noChangeArrowheads="1"/>
          </p:cNvSpPr>
          <p:nvPr/>
        </p:nvSpPr>
        <p:spPr bwMode="auto">
          <a:xfrm>
            <a:off x="142875" y="428625"/>
            <a:ext cx="9001125" cy="2246313"/>
          </a:xfrm>
          <a:prstGeom prst="rect">
            <a:avLst/>
          </a:prstGeom>
          <a:noFill/>
          <a:ln w="9525">
            <a:noFill/>
            <a:miter lim="800000"/>
            <a:headEnd/>
            <a:tailEnd/>
          </a:ln>
          <a:effectLst/>
        </p:spPr>
        <p:txBody>
          <a:bodyPr>
            <a:spAutoFit/>
          </a:bodyPr>
          <a:lstStyle/>
          <a:p>
            <a:pPr>
              <a:defRPr/>
            </a:pPr>
            <a:r>
              <a:rPr lang="en-GB" dirty="0" err="1">
                <a:effectLst>
                  <a:outerShdw blurRad="38100" dist="38100" dir="2700000" algn="tl">
                    <a:srgbClr val="C0C0C0"/>
                  </a:outerShdw>
                </a:effectLst>
                <a:latin typeface="Arial" charset="0"/>
                <a:cs typeface="+mn-cs"/>
              </a:rPr>
              <a:t>Sommare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gli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elementi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corrispondenti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due array (A e B) </a:t>
            </a:r>
            <a:r>
              <a:rPr lang="en-GB" dirty="0" err="1">
                <a:effectLst>
                  <a:outerShdw blurRad="38100" dist="38100" dir="2700000" algn="tl">
                    <a:srgbClr val="C0C0C0"/>
                  </a:outerShdw>
                </a:effectLst>
                <a:latin typeface="Arial" charset="0"/>
                <a:cs typeface="+mn-cs"/>
              </a:rPr>
              <a:t>salvando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il</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risultato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nel</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corrispondente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elemento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terzo</a:t>
            </a:r>
            <a:r>
              <a:rPr lang="en-GB" dirty="0">
                <a:effectLst>
                  <a:outerShdw blurRad="38100" dist="38100" dir="2700000" algn="tl">
                    <a:srgbClr val="C0C0C0"/>
                  </a:outerShdw>
                </a:effectLst>
                <a:latin typeface="Arial" charset="0"/>
                <a:cs typeface="+mn-cs"/>
              </a:rPr>
              <a:t> array (C).</a:t>
            </a:r>
          </a:p>
          <a:p>
            <a:pPr>
              <a:defRPr/>
            </a:pPr>
            <a:r>
              <a:rPr lang="en-GB" dirty="0" err="1">
                <a:effectLst>
                  <a:outerShdw blurRad="38100" dist="38100" dir="2700000" algn="tl">
                    <a:srgbClr val="C0C0C0"/>
                  </a:outerShdw>
                </a:effectLst>
                <a:latin typeface="Arial" charset="0"/>
                <a:cs typeface="+mn-cs"/>
              </a:rPr>
              <a:t>Gli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elementi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sommare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sono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tipo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int</a:t>
            </a:r>
            <a:r>
              <a:rPr lang="en-GB" dirty="0">
                <a:effectLst>
                  <a:outerShdw blurRad="38100" dist="38100" dir="2700000" algn="tl">
                    <a:srgbClr val="C0C0C0"/>
                  </a:outerShdw>
                </a:effectLst>
                <a:latin typeface="Arial" charset="0"/>
                <a:cs typeface="+mn-cs"/>
              </a:rPr>
              <a:t>” e </a:t>
            </a:r>
            <a:r>
              <a:rPr lang="en-GB" dirty="0" err="1">
                <a:effectLst>
                  <a:outerShdw blurRad="38100" dist="38100" dir="2700000" algn="tl">
                    <a:srgbClr val="C0C0C0"/>
                  </a:outerShdw>
                </a:effectLst>
                <a:latin typeface="Arial" charset="0"/>
                <a:cs typeface="+mn-cs"/>
              </a:rPr>
              <a:t>occupano</a:t>
            </a:r>
            <a:r>
              <a:rPr lang="en-GB" dirty="0">
                <a:effectLst>
                  <a:outerShdw blurRad="38100" dist="38100" dir="2700000" algn="tl">
                    <a:srgbClr val="C0C0C0"/>
                  </a:outerShdw>
                </a:effectLst>
                <a:latin typeface="Arial" charset="0"/>
                <a:cs typeface="+mn-cs"/>
              </a:rPr>
              <a:t> 4 byte </a:t>
            </a:r>
            <a:r>
              <a:rPr lang="en-GB" dirty="0" err="1">
                <a:effectLst>
                  <a:outerShdw blurRad="38100" dist="38100" dir="2700000" algn="tl">
                    <a:srgbClr val="C0C0C0"/>
                  </a:outerShdw>
                </a:effectLst>
                <a:latin typeface="Arial" charset="0"/>
                <a:cs typeface="+mn-cs"/>
              </a:rPr>
              <a:t>ciascuno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gli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indirizzi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contenuti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nei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registri-puntatore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sono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indirizzi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byte)</a:t>
            </a:r>
          </a:p>
          <a:p>
            <a:pPr>
              <a:defRPr/>
            </a:pPr>
            <a:r>
              <a:rPr lang="en-GB" dirty="0" err="1">
                <a:effectLst>
                  <a:outerShdw blurRad="38100" dist="38100" dir="2700000" algn="tl">
                    <a:srgbClr val="C0C0C0"/>
                  </a:outerShdw>
                </a:effectLst>
                <a:latin typeface="Arial" charset="0"/>
                <a:cs typeface="+mn-cs"/>
              </a:rPr>
              <a:t>Utilizzare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indiretto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tramite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registro</a:t>
            </a: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(b)</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indicizzato</a:t>
            </a:r>
            <a:r>
              <a:rPr lang="en-GB" dirty="0">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(c)</a:t>
            </a:r>
            <a:r>
              <a:rPr lang="en-GB" dirty="0">
                <a:effectLst>
                  <a:outerShdw blurRad="38100" dist="38100" dir="2700000" algn="tl">
                    <a:srgbClr val="C0C0C0"/>
                  </a:outerShdw>
                </a:effectLst>
                <a:latin typeface="Arial" charset="0"/>
                <a:cs typeface="+mn-cs"/>
              </a:rPr>
              <a:t> base-</a:t>
            </a:r>
            <a:r>
              <a:rPr lang="en-GB" dirty="0" err="1">
                <a:effectLst>
                  <a:outerShdw blurRad="38100" dist="38100" dir="2700000" algn="tl">
                    <a:srgbClr val="C0C0C0"/>
                  </a:outerShdw>
                </a:effectLst>
                <a:latin typeface="Arial" charset="0"/>
                <a:cs typeface="+mn-cs"/>
              </a:rPr>
              <a:t>indice</a:t>
            </a:r>
            <a:r>
              <a:rPr lang="en-GB" dirty="0">
                <a:effectLst>
                  <a:outerShdw blurRad="38100" dist="38100" dir="2700000" algn="tl">
                    <a:srgbClr val="C0C0C0"/>
                  </a:outerShdw>
                </a:effectLst>
                <a:latin typeface="Arial" charset="0"/>
                <a:cs typeface="+mn-cs"/>
              </a:rPr>
              <a:t> (o </a:t>
            </a:r>
            <a:r>
              <a:rPr lang="en-GB" dirty="0" err="1">
                <a:effectLst>
                  <a:outerShdw blurRad="38100" dist="38100" dir="2700000" algn="tl">
                    <a:srgbClr val="C0C0C0"/>
                  </a:outerShdw>
                </a:effectLst>
                <a:latin typeface="Arial" charset="0"/>
                <a:cs typeface="+mn-cs"/>
              </a:rPr>
              <a:t>indicizzato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esteso</a:t>
            </a:r>
            <a:r>
              <a:rPr lang="en-GB" dirty="0">
                <a:effectLst>
                  <a:outerShdw blurRad="38100" dist="38100" dir="2700000" algn="tl">
                    <a:srgbClr val="C0C0C0"/>
                  </a:outerShdw>
                </a:effectLst>
                <a:latin typeface="Arial" charset="0"/>
                <a:cs typeface="+mn-cs"/>
              </a:rPr>
              <a:t>)</a:t>
            </a:r>
            <a:endParaRPr lang="it-IT" dirty="0">
              <a:effectLst>
                <a:outerShdw blurRad="38100" dist="38100" dir="2700000" algn="tl">
                  <a:srgbClr val="C0C0C0"/>
                </a:outerShdw>
              </a:effectLst>
              <a:latin typeface="Arial" charset="0"/>
              <a:cs typeface="+mn-cs"/>
            </a:endParaRPr>
          </a:p>
          <a:p>
            <a:pPr>
              <a:defRPr/>
            </a:pPr>
            <a:endParaRPr lang="it-IT" dirty="0">
              <a:effectLst>
                <a:outerShdw blurRad="38100" dist="38100" dir="2700000" algn="tl">
                  <a:srgbClr val="C0C0C0"/>
                </a:outerShdw>
              </a:effectLst>
              <a:latin typeface="Arial" charset="0"/>
              <a:cs typeface="+mn-cs"/>
            </a:endParaRP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6295"/>
    </mc:Choice>
    <mc:Fallback>
      <p:transition spd="slow" advTm="96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 xmlns:a16="http://schemas.microsoft.com/office/drawing/2014/main" id="{655C5745-11DF-4330-B943-F9B84D3B0825}"/>
              </a:ext>
            </a:extLst>
          </p:cNvPr>
          <p:cNvSpPr>
            <a:spLocks noGrp="1" noChangeArrowheads="1"/>
          </p:cNvSpPr>
          <p:nvPr>
            <p:ph type="title" idx="4294967295"/>
          </p:nvPr>
        </p:nvSpPr>
        <p:spPr bwMode="auto">
          <a:xfrm>
            <a:off x="615950" y="-71438"/>
            <a:ext cx="7772400" cy="114300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GB" altLang="it-IT" sz="2400" b="1">
                <a:solidFill>
                  <a:srgbClr val="0000FF"/>
                </a:solidFill>
                <a:latin typeface="Arial" panose="020B0604020202020204" pitchFamily="34" charset="0"/>
                <a:cs typeface="Arial" panose="020B0604020202020204" pitchFamily="34" charset="0"/>
              </a:rPr>
              <a:t>Gestione dell’interrupt</a:t>
            </a:r>
            <a:endParaRPr lang="it-IT" altLang="it-IT" sz="2400" b="1">
              <a:solidFill>
                <a:srgbClr val="0000FF"/>
              </a:solidFill>
              <a:latin typeface="Arial" panose="020B0604020202020204" pitchFamily="34" charset="0"/>
              <a:cs typeface="Arial" panose="020B0604020202020204" pitchFamily="34" charset="0"/>
            </a:endParaRPr>
          </a:p>
        </p:txBody>
      </p:sp>
      <p:sp>
        <p:nvSpPr>
          <p:cNvPr id="78851" name="Text Box 3">
            <a:extLst>
              <a:ext uri="{FF2B5EF4-FFF2-40B4-BE49-F238E27FC236}">
                <a16:creationId xmlns="" xmlns:a16="http://schemas.microsoft.com/office/drawing/2014/main" id="{F3587BCD-9DE7-4877-B0BB-95370E2BC80B}"/>
              </a:ext>
            </a:extLst>
          </p:cNvPr>
          <p:cNvSpPr txBox="1">
            <a:spLocks noChangeArrowheads="1"/>
          </p:cNvSpPr>
          <p:nvPr/>
        </p:nvSpPr>
        <p:spPr bwMode="auto">
          <a:xfrm>
            <a:off x="365125" y="404813"/>
            <a:ext cx="806608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GB" altLang="it-IT">
                <a:solidFill>
                  <a:srgbClr val="0000FF"/>
                </a:solidFill>
              </a:rPr>
              <a:t>La CPU deve poter sapere quale dispositivo ha inviato l’interrupt:</a:t>
            </a:r>
            <a:endParaRPr lang="it-IT" altLang="it-IT">
              <a:solidFill>
                <a:srgbClr val="0000FF"/>
              </a:solidFill>
            </a:endParaRPr>
          </a:p>
        </p:txBody>
      </p:sp>
      <p:sp>
        <p:nvSpPr>
          <p:cNvPr id="78852" name="Line 4">
            <a:extLst>
              <a:ext uri="{FF2B5EF4-FFF2-40B4-BE49-F238E27FC236}">
                <a16:creationId xmlns="" xmlns:a16="http://schemas.microsoft.com/office/drawing/2014/main" id="{1C3AA358-715D-48E0-A4B5-72CC19C28A47}"/>
              </a:ext>
            </a:extLst>
          </p:cNvPr>
          <p:cNvSpPr>
            <a:spLocks noChangeShapeType="1"/>
          </p:cNvSpPr>
          <p:nvPr/>
        </p:nvSpPr>
        <p:spPr bwMode="auto">
          <a:xfrm>
            <a:off x="4691063" y="1828800"/>
            <a:ext cx="0" cy="3810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it-IT"/>
          </a:p>
        </p:txBody>
      </p:sp>
      <p:sp>
        <p:nvSpPr>
          <p:cNvPr id="78853" name="Line 5">
            <a:extLst>
              <a:ext uri="{FF2B5EF4-FFF2-40B4-BE49-F238E27FC236}">
                <a16:creationId xmlns="" xmlns:a16="http://schemas.microsoft.com/office/drawing/2014/main" id="{62EC71EF-1AFA-468B-BE9B-E225A901AC66}"/>
              </a:ext>
            </a:extLst>
          </p:cNvPr>
          <p:cNvSpPr>
            <a:spLocks noChangeShapeType="1"/>
          </p:cNvSpPr>
          <p:nvPr/>
        </p:nvSpPr>
        <p:spPr bwMode="auto">
          <a:xfrm>
            <a:off x="6977063" y="1828800"/>
            <a:ext cx="0" cy="3810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it-IT"/>
          </a:p>
        </p:txBody>
      </p:sp>
      <p:sp>
        <p:nvSpPr>
          <p:cNvPr id="78854" name="Text Box 6">
            <a:extLst>
              <a:ext uri="{FF2B5EF4-FFF2-40B4-BE49-F238E27FC236}">
                <a16:creationId xmlns="" xmlns:a16="http://schemas.microsoft.com/office/drawing/2014/main" id="{FFAD8D5D-1732-407F-957C-936DE1C7E056}"/>
              </a:ext>
            </a:extLst>
          </p:cNvPr>
          <p:cNvSpPr txBox="1">
            <a:spLocks noChangeArrowheads="1"/>
          </p:cNvSpPr>
          <p:nvPr/>
        </p:nvSpPr>
        <p:spPr bwMode="auto">
          <a:xfrm>
            <a:off x="4324350" y="1223963"/>
            <a:ext cx="7223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GB" altLang="it-IT">
                <a:solidFill>
                  <a:srgbClr val="0000FF"/>
                </a:solidFill>
              </a:rPr>
              <a:t>CPU</a:t>
            </a:r>
            <a:endParaRPr lang="it-IT" altLang="it-IT">
              <a:solidFill>
                <a:srgbClr val="0000FF"/>
              </a:solidFill>
            </a:endParaRPr>
          </a:p>
        </p:txBody>
      </p:sp>
      <p:sp>
        <p:nvSpPr>
          <p:cNvPr id="78855" name="Text Box 7">
            <a:extLst>
              <a:ext uri="{FF2B5EF4-FFF2-40B4-BE49-F238E27FC236}">
                <a16:creationId xmlns="" xmlns:a16="http://schemas.microsoft.com/office/drawing/2014/main" id="{F92A904F-FCB4-40BD-93B6-42B3B49E406D}"/>
              </a:ext>
            </a:extLst>
          </p:cNvPr>
          <p:cNvSpPr txBox="1">
            <a:spLocks noChangeArrowheads="1"/>
          </p:cNvSpPr>
          <p:nvPr/>
        </p:nvSpPr>
        <p:spPr bwMode="auto">
          <a:xfrm>
            <a:off x="5808663" y="762000"/>
            <a:ext cx="2368550"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a:r>
              <a:rPr lang="en-GB" altLang="it-IT">
                <a:solidFill>
                  <a:srgbClr val="0000FF"/>
                </a:solidFill>
              </a:rPr>
              <a:t>Controller</a:t>
            </a:r>
          </a:p>
          <a:p>
            <a:pPr algn="ctr"/>
            <a:r>
              <a:rPr lang="en-GB" altLang="it-IT">
                <a:solidFill>
                  <a:srgbClr val="0000FF"/>
                </a:solidFill>
              </a:rPr>
              <a:t>Dispositivo</a:t>
            </a:r>
          </a:p>
          <a:p>
            <a:pPr algn="ctr"/>
            <a:r>
              <a:rPr lang="en-GB" altLang="it-IT">
                <a:solidFill>
                  <a:srgbClr val="0000FF"/>
                </a:solidFill>
              </a:rPr>
              <a:t>(o Controller degli</a:t>
            </a:r>
          </a:p>
          <a:p>
            <a:pPr algn="ctr"/>
            <a:r>
              <a:rPr lang="en-GB" altLang="it-IT">
                <a:solidFill>
                  <a:srgbClr val="0000FF"/>
                </a:solidFill>
              </a:rPr>
              <a:t>Interrupt)</a:t>
            </a:r>
            <a:endParaRPr lang="it-IT" altLang="it-IT">
              <a:solidFill>
                <a:srgbClr val="0000FF"/>
              </a:solidFill>
            </a:endParaRPr>
          </a:p>
        </p:txBody>
      </p:sp>
      <p:sp>
        <p:nvSpPr>
          <p:cNvPr id="78856" name="Line 8">
            <a:extLst>
              <a:ext uri="{FF2B5EF4-FFF2-40B4-BE49-F238E27FC236}">
                <a16:creationId xmlns="" xmlns:a16="http://schemas.microsoft.com/office/drawing/2014/main" id="{68EC65A6-6FD9-468C-A650-62F75AD1EC72}"/>
              </a:ext>
            </a:extLst>
          </p:cNvPr>
          <p:cNvSpPr>
            <a:spLocks noChangeShapeType="1"/>
          </p:cNvSpPr>
          <p:nvPr/>
        </p:nvSpPr>
        <p:spPr bwMode="auto">
          <a:xfrm>
            <a:off x="4691063" y="2362200"/>
            <a:ext cx="22860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it-IT"/>
          </a:p>
        </p:txBody>
      </p:sp>
      <p:sp>
        <p:nvSpPr>
          <p:cNvPr id="78857" name="Line 9">
            <a:extLst>
              <a:ext uri="{FF2B5EF4-FFF2-40B4-BE49-F238E27FC236}">
                <a16:creationId xmlns="" xmlns:a16="http://schemas.microsoft.com/office/drawing/2014/main" id="{25646179-E558-4C9D-ADF7-6CB6D910E0D0}"/>
              </a:ext>
            </a:extLst>
          </p:cNvPr>
          <p:cNvSpPr>
            <a:spLocks noChangeShapeType="1"/>
          </p:cNvSpPr>
          <p:nvPr/>
        </p:nvSpPr>
        <p:spPr bwMode="auto">
          <a:xfrm flipH="1">
            <a:off x="4691063" y="3429000"/>
            <a:ext cx="22860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it-IT"/>
          </a:p>
        </p:txBody>
      </p:sp>
      <p:sp>
        <p:nvSpPr>
          <p:cNvPr id="78858" name="Line 10">
            <a:extLst>
              <a:ext uri="{FF2B5EF4-FFF2-40B4-BE49-F238E27FC236}">
                <a16:creationId xmlns="" xmlns:a16="http://schemas.microsoft.com/office/drawing/2014/main" id="{CCFA1373-B0F5-4F6B-8ED0-ADBCA4C16928}"/>
              </a:ext>
            </a:extLst>
          </p:cNvPr>
          <p:cNvSpPr>
            <a:spLocks noChangeShapeType="1"/>
          </p:cNvSpPr>
          <p:nvPr/>
        </p:nvSpPr>
        <p:spPr bwMode="auto">
          <a:xfrm>
            <a:off x="4691063" y="4191000"/>
            <a:ext cx="22860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it-IT"/>
          </a:p>
        </p:txBody>
      </p:sp>
      <p:sp>
        <p:nvSpPr>
          <p:cNvPr id="78859" name="Line 11">
            <a:extLst>
              <a:ext uri="{FF2B5EF4-FFF2-40B4-BE49-F238E27FC236}">
                <a16:creationId xmlns="" xmlns:a16="http://schemas.microsoft.com/office/drawing/2014/main" id="{E2DE10F0-724C-413E-ABB5-909D66499FA2}"/>
              </a:ext>
            </a:extLst>
          </p:cNvPr>
          <p:cNvSpPr>
            <a:spLocks noChangeShapeType="1"/>
          </p:cNvSpPr>
          <p:nvPr/>
        </p:nvSpPr>
        <p:spPr bwMode="auto">
          <a:xfrm flipH="1">
            <a:off x="4691063" y="4664075"/>
            <a:ext cx="22860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it-IT"/>
          </a:p>
        </p:txBody>
      </p:sp>
      <p:sp>
        <p:nvSpPr>
          <p:cNvPr id="78860" name="Text Box 12">
            <a:extLst>
              <a:ext uri="{FF2B5EF4-FFF2-40B4-BE49-F238E27FC236}">
                <a16:creationId xmlns="" xmlns:a16="http://schemas.microsoft.com/office/drawing/2014/main" id="{DBEFD6CF-26DE-44D6-A03B-40E9568679EC}"/>
              </a:ext>
            </a:extLst>
          </p:cNvPr>
          <p:cNvSpPr txBox="1">
            <a:spLocks noChangeArrowheads="1"/>
          </p:cNvSpPr>
          <p:nvPr/>
        </p:nvSpPr>
        <p:spPr bwMode="auto">
          <a:xfrm>
            <a:off x="5070475" y="1981200"/>
            <a:ext cx="1525588"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GB" altLang="it-IT">
                <a:solidFill>
                  <a:srgbClr val="0000FF"/>
                </a:solidFill>
              </a:rPr>
              <a:t>Richiesta </a:t>
            </a:r>
          </a:p>
          <a:p>
            <a:r>
              <a:rPr lang="en-GB" altLang="it-IT">
                <a:solidFill>
                  <a:srgbClr val="0000FF"/>
                </a:solidFill>
              </a:rPr>
              <a:t>operazione</a:t>
            </a:r>
            <a:endParaRPr lang="it-IT" altLang="it-IT">
              <a:solidFill>
                <a:srgbClr val="0000FF"/>
              </a:solidFill>
            </a:endParaRPr>
          </a:p>
        </p:txBody>
      </p:sp>
      <p:sp>
        <p:nvSpPr>
          <p:cNvPr id="78861" name="Text Box 13">
            <a:extLst>
              <a:ext uri="{FF2B5EF4-FFF2-40B4-BE49-F238E27FC236}">
                <a16:creationId xmlns="" xmlns:a16="http://schemas.microsoft.com/office/drawing/2014/main" id="{6DD5FC90-FC2E-4159-861C-6FD63CAE041A}"/>
              </a:ext>
            </a:extLst>
          </p:cNvPr>
          <p:cNvSpPr txBox="1">
            <a:spLocks noChangeArrowheads="1"/>
          </p:cNvSpPr>
          <p:nvPr/>
        </p:nvSpPr>
        <p:spPr bwMode="auto">
          <a:xfrm>
            <a:off x="5537200" y="3048000"/>
            <a:ext cx="5937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GB" altLang="it-IT">
                <a:solidFill>
                  <a:srgbClr val="0000FF"/>
                </a:solidFill>
              </a:rPr>
              <a:t>INT</a:t>
            </a:r>
            <a:endParaRPr lang="it-IT" altLang="it-IT">
              <a:solidFill>
                <a:srgbClr val="0000FF"/>
              </a:solidFill>
            </a:endParaRPr>
          </a:p>
        </p:txBody>
      </p:sp>
      <p:sp>
        <p:nvSpPr>
          <p:cNvPr id="78862" name="Text Box 14">
            <a:extLst>
              <a:ext uri="{FF2B5EF4-FFF2-40B4-BE49-F238E27FC236}">
                <a16:creationId xmlns="" xmlns:a16="http://schemas.microsoft.com/office/drawing/2014/main" id="{645AA535-E4CD-44D3-9C5D-7E3D7606A9EE}"/>
              </a:ext>
            </a:extLst>
          </p:cNvPr>
          <p:cNvSpPr txBox="1">
            <a:spLocks noChangeArrowheads="1"/>
          </p:cNvSpPr>
          <p:nvPr/>
        </p:nvSpPr>
        <p:spPr bwMode="auto">
          <a:xfrm>
            <a:off x="7137400" y="2246313"/>
            <a:ext cx="1931988"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a:r>
              <a:rPr lang="en-GB" altLang="it-IT">
                <a:solidFill>
                  <a:srgbClr val="0000FF"/>
                </a:solidFill>
              </a:rPr>
              <a:t>Il dispositivo esegue l’operazione di I/O richiesta</a:t>
            </a:r>
            <a:endParaRPr lang="it-IT" altLang="it-IT">
              <a:solidFill>
                <a:srgbClr val="0000FF"/>
              </a:solidFill>
            </a:endParaRPr>
          </a:p>
        </p:txBody>
      </p:sp>
      <p:sp>
        <p:nvSpPr>
          <p:cNvPr id="78863" name="Text Box 15">
            <a:extLst>
              <a:ext uri="{FF2B5EF4-FFF2-40B4-BE49-F238E27FC236}">
                <a16:creationId xmlns="" xmlns:a16="http://schemas.microsoft.com/office/drawing/2014/main" id="{AF430CA7-163F-435A-8A1A-C40EA0570C03}"/>
              </a:ext>
            </a:extLst>
          </p:cNvPr>
          <p:cNvSpPr txBox="1">
            <a:spLocks noChangeArrowheads="1"/>
          </p:cNvSpPr>
          <p:nvPr/>
        </p:nvSpPr>
        <p:spPr bwMode="auto">
          <a:xfrm>
            <a:off x="5445125" y="3810000"/>
            <a:ext cx="7778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GB" altLang="it-IT">
                <a:solidFill>
                  <a:srgbClr val="0000FF"/>
                </a:solidFill>
              </a:rPr>
              <a:t>INTA</a:t>
            </a:r>
            <a:endParaRPr lang="it-IT" altLang="it-IT">
              <a:solidFill>
                <a:srgbClr val="0000FF"/>
              </a:solidFill>
            </a:endParaRPr>
          </a:p>
        </p:txBody>
      </p:sp>
      <p:sp>
        <p:nvSpPr>
          <p:cNvPr id="78864" name="Text Box 16">
            <a:extLst>
              <a:ext uri="{FF2B5EF4-FFF2-40B4-BE49-F238E27FC236}">
                <a16:creationId xmlns="" xmlns:a16="http://schemas.microsoft.com/office/drawing/2014/main" id="{65978C80-3D41-4036-8C4C-C28E0F20DA19}"/>
              </a:ext>
            </a:extLst>
          </p:cNvPr>
          <p:cNvSpPr txBox="1">
            <a:spLocks noChangeArrowheads="1"/>
          </p:cNvSpPr>
          <p:nvPr/>
        </p:nvSpPr>
        <p:spPr bwMode="auto">
          <a:xfrm>
            <a:off x="4752975" y="4267200"/>
            <a:ext cx="218440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a:r>
              <a:rPr lang="en-GB" altLang="it-IT">
                <a:solidFill>
                  <a:srgbClr val="0000FF"/>
                </a:solidFill>
              </a:rPr>
              <a:t>ID (Identificatore</a:t>
            </a:r>
          </a:p>
          <a:p>
            <a:pPr algn="ctr"/>
            <a:r>
              <a:rPr lang="en-GB" altLang="it-IT">
                <a:solidFill>
                  <a:srgbClr val="0000FF"/>
                </a:solidFill>
              </a:rPr>
              <a:t>dispositivo)</a:t>
            </a:r>
            <a:endParaRPr lang="it-IT" altLang="it-IT">
              <a:solidFill>
                <a:srgbClr val="0000FF"/>
              </a:solidFill>
            </a:endParaRPr>
          </a:p>
        </p:txBody>
      </p:sp>
      <p:sp>
        <p:nvSpPr>
          <p:cNvPr id="78865" name="Text Box 17">
            <a:extLst>
              <a:ext uri="{FF2B5EF4-FFF2-40B4-BE49-F238E27FC236}">
                <a16:creationId xmlns="" xmlns:a16="http://schemas.microsoft.com/office/drawing/2014/main" id="{D8299711-7156-456B-A996-E6355B616E7D}"/>
              </a:ext>
            </a:extLst>
          </p:cNvPr>
          <p:cNvSpPr txBox="1">
            <a:spLocks noChangeArrowheads="1"/>
          </p:cNvSpPr>
          <p:nvPr/>
        </p:nvSpPr>
        <p:spPr bwMode="auto">
          <a:xfrm>
            <a:off x="358775" y="5029200"/>
            <a:ext cx="5813425" cy="16160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just"/>
            <a:r>
              <a:rPr lang="en-GB" altLang="it-IT">
                <a:solidFill>
                  <a:srgbClr val="0000FF"/>
                </a:solidFill>
              </a:rPr>
              <a:t>Salta alla procedura di gestione dell’interrupt (</a:t>
            </a:r>
            <a:r>
              <a:rPr lang="en-GB" altLang="it-IT" i="1">
                <a:solidFill>
                  <a:srgbClr val="0000FF"/>
                </a:solidFill>
              </a:rPr>
              <a:t>interrupt handler</a:t>
            </a:r>
            <a:r>
              <a:rPr lang="en-GB" altLang="it-IT">
                <a:solidFill>
                  <a:srgbClr val="0000FF"/>
                </a:solidFill>
              </a:rPr>
              <a:t>) il cui indirizzo di partenza si trova nell’</a:t>
            </a:r>
            <a:r>
              <a:rPr lang="en-GB" altLang="it-IT" i="1">
                <a:solidFill>
                  <a:srgbClr val="FF0000"/>
                </a:solidFill>
              </a:rPr>
              <a:t>interrupt vector</a:t>
            </a:r>
            <a:r>
              <a:rPr lang="en-GB" altLang="it-IT">
                <a:solidFill>
                  <a:srgbClr val="0000FF"/>
                </a:solidFill>
              </a:rPr>
              <a:t>, una tabella del sistema operativo indicizzato in base al (tipo di) dispositivo, qui indicato da ID.</a:t>
            </a:r>
            <a:endParaRPr lang="it-IT" altLang="it-IT">
              <a:solidFill>
                <a:srgbClr val="0000FF"/>
              </a:solidFill>
            </a:endParaRPr>
          </a:p>
        </p:txBody>
      </p:sp>
      <p:sp>
        <p:nvSpPr>
          <p:cNvPr id="78866" name="AutoShape 18">
            <a:extLst>
              <a:ext uri="{FF2B5EF4-FFF2-40B4-BE49-F238E27FC236}">
                <a16:creationId xmlns="" xmlns:a16="http://schemas.microsoft.com/office/drawing/2014/main" id="{29A4BCEF-39CA-4F1D-962C-E713F7DAC9A8}"/>
              </a:ext>
            </a:extLst>
          </p:cNvPr>
          <p:cNvSpPr>
            <a:spLocks/>
          </p:cNvSpPr>
          <p:nvPr/>
        </p:nvSpPr>
        <p:spPr bwMode="auto">
          <a:xfrm>
            <a:off x="6977063" y="2362200"/>
            <a:ext cx="304800" cy="1066800"/>
          </a:xfrm>
          <a:prstGeom prst="rightBrace">
            <a:avLst>
              <a:gd name="adj1" fmla="val 29167"/>
              <a:gd name="adj2" fmla="val 51338"/>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endParaRPr lang="it-IT" altLang="it-IT"/>
          </a:p>
        </p:txBody>
      </p:sp>
      <p:sp>
        <p:nvSpPr>
          <p:cNvPr id="78867" name="AutoShape 19">
            <a:extLst>
              <a:ext uri="{FF2B5EF4-FFF2-40B4-BE49-F238E27FC236}">
                <a16:creationId xmlns="" xmlns:a16="http://schemas.microsoft.com/office/drawing/2014/main" id="{EAE44AF0-E975-4784-A7D4-041ACA931FE1}"/>
              </a:ext>
            </a:extLst>
          </p:cNvPr>
          <p:cNvSpPr>
            <a:spLocks/>
          </p:cNvSpPr>
          <p:nvPr/>
        </p:nvSpPr>
        <p:spPr bwMode="auto">
          <a:xfrm flipH="1">
            <a:off x="4343400" y="2362200"/>
            <a:ext cx="304800" cy="1066800"/>
          </a:xfrm>
          <a:prstGeom prst="rightBrace">
            <a:avLst>
              <a:gd name="adj1" fmla="val 29167"/>
              <a:gd name="adj2" fmla="val 51338"/>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endParaRPr lang="it-IT" altLang="it-IT"/>
          </a:p>
        </p:txBody>
      </p:sp>
      <p:sp>
        <p:nvSpPr>
          <p:cNvPr id="78868" name="Text Box 20">
            <a:extLst>
              <a:ext uri="{FF2B5EF4-FFF2-40B4-BE49-F238E27FC236}">
                <a16:creationId xmlns="" xmlns:a16="http://schemas.microsoft.com/office/drawing/2014/main" id="{26451135-B5E6-4C0A-A8D4-9C058E0330B4}"/>
              </a:ext>
            </a:extLst>
          </p:cNvPr>
          <p:cNvSpPr txBox="1">
            <a:spLocks noChangeArrowheads="1"/>
          </p:cNvSpPr>
          <p:nvPr/>
        </p:nvSpPr>
        <p:spPr bwMode="auto">
          <a:xfrm>
            <a:off x="1960563" y="2393950"/>
            <a:ext cx="25146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a:r>
              <a:rPr lang="en-GB" altLang="it-IT">
                <a:solidFill>
                  <a:srgbClr val="0000FF"/>
                </a:solidFill>
              </a:rPr>
              <a:t>La CPU esegue altro codice (di un altro processo)</a:t>
            </a:r>
            <a:endParaRPr lang="it-IT" altLang="it-IT">
              <a:solidFill>
                <a:srgbClr val="0000FF"/>
              </a:solidFil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8270"/>
    </mc:Choice>
    <mc:Fallback>
      <p:transition spd="slow" advTm="38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Text Box 2">
            <a:extLst>
              <a:ext uri="{FF2B5EF4-FFF2-40B4-BE49-F238E27FC236}">
                <a16:creationId xmlns="" xmlns:a16="http://schemas.microsoft.com/office/drawing/2014/main" id="{FFFCAA61-7366-4139-A0F7-26D6942D0E11}"/>
              </a:ext>
            </a:extLst>
          </p:cNvPr>
          <p:cNvSpPr txBox="1">
            <a:spLocks noChangeArrowheads="1"/>
          </p:cNvSpPr>
          <p:nvPr/>
        </p:nvSpPr>
        <p:spPr bwMode="auto">
          <a:xfrm>
            <a:off x="179388" y="76200"/>
            <a:ext cx="8415337" cy="708025"/>
          </a:xfrm>
          <a:prstGeom prst="rect">
            <a:avLst/>
          </a:prstGeom>
          <a:noFill/>
          <a:ln w="9525">
            <a:noFill/>
            <a:miter lim="800000"/>
            <a:headEnd/>
            <a:tailEnd/>
          </a:ln>
          <a:effectLst/>
        </p:spPr>
        <p:txBody>
          <a:bodyPr>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I/O </a:t>
            </a:r>
            <a:r>
              <a:rPr lang="en-GB" dirty="0" err="1">
                <a:solidFill>
                  <a:srgbClr val="000099"/>
                </a:solidFill>
                <a:effectLst>
                  <a:outerShdw blurRad="38100" dist="38100" dir="2700000" algn="tl">
                    <a:srgbClr val="C0C0C0"/>
                  </a:outerShdw>
                </a:effectLst>
                <a:latin typeface="Arial" charset="0"/>
                <a:cs typeface="+mn-cs"/>
              </a:rPr>
              <a:t>guidato</a:t>
            </a:r>
            <a:r>
              <a:rPr lang="en-GB" dirty="0">
                <a:solidFill>
                  <a:srgbClr val="000099"/>
                </a:solidFill>
                <a:effectLst>
                  <a:outerShdw blurRad="38100" dist="38100" dir="2700000" algn="tl">
                    <a:srgbClr val="C0C0C0"/>
                  </a:outerShdw>
                </a:effectLst>
                <a:latin typeface="Arial" charset="0"/>
                <a:cs typeface="+mn-cs"/>
              </a:rPr>
              <a:t> da Interrupt: </a:t>
            </a:r>
            <a:r>
              <a:rPr lang="en-GB" dirty="0" err="1">
                <a:solidFill>
                  <a:srgbClr val="000099"/>
                </a:solidFill>
                <a:effectLst>
                  <a:outerShdw blurRad="38100" dist="38100" dir="2700000" algn="tl">
                    <a:srgbClr val="C0C0C0"/>
                  </a:outerShdw>
                </a:effectLst>
                <a:latin typeface="Arial" charset="0"/>
                <a:cs typeface="+mn-cs"/>
              </a:rPr>
              <a:t>esempio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illustra</a:t>
            </a:r>
            <a:endParaRPr lang="en-GB" dirty="0">
              <a:solidFill>
                <a:srgbClr val="000099"/>
              </a:solidFill>
              <a:effectLst>
                <a:outerShdw blurRad="38100" dist="38100" dir="2700000" algn="tl">
                  <a:srgbClr val="C0C0C0"/>
                </a:outerShdw>
              </a:effectLst>
              <a:latin typeface="Arial" charset="0"/>
              <a:cs typeface="+mn-cs"/>
            </a:endParaRPr>
          </a:p>
          <a:p>
            <a:pPr algn="ctr">
              <a:defRPr/>
            </a:pP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miglioramento</a:t>
            </a:r>
            <a:r>
              <a:rPr lang="en-GB" dirty="0">
                <a:solidFill>
                  <a:srgbClr val="000099"/>
                </a:solidFill>
                <a:effectLst>
                  <a:outerShdw blurRad="38100" dist="38100" dir="2700000" algn="tl">
                    <a:srgbClr val="C0C0C0"/>
                  </a:outerShdw>
                </a:effectLst>
                <a:latin typeface="Arial" charset="0"/>
                <a:cs typeface="+mn-cs"/>
              </a:rPr>
              <a:t> di </a:t>
            </a:r>
            <a:r>
              <a:rPr lang="en-GB" dirty="0" err="1">
                <a:solidFill>
                  <a:srgbClr val="000099"/>
                </a:solidFill>
                <a:effectLst>
                  <a:outerShdw blurRad="38100" dist="38100" dir="2700000" algn="tl">
                    <a:srgbClr val="C0C0C0"/>
                  </a:outerShdw>
                </a:effectLst>
                <a:latin typeface="Arial" charset="0"/>
                <a:cs typeface="+mn-cs"/>
              </a:rPr>
              <a:t>efficienza</a:t>
            </a:r>
            <a:endParaRPr lang="it-IT" dirty="0">
              <a:solidFill>
                <a:srgbClr val="000099"/>
              </a:solidFill>
              <a:effectLst>
                <a:outerShdw blurRad="38100" dist="38100" dir="2700000" algn="tl">
                  <a:srgbClr val="C0C0C0"/>
                </a:outerShdw>
              </a:effectLst>
              <a:latin typeface="Arial" charset="0"/>
              <a:cs typeface="+mn-cs"/>
            </a:endParaRPr>
          </a:p>
        </p:txBody>
      </p:sp>
      <p:sp>
        <p:nvSpPr>
          <p:cNvPr id="284675" name="Text Box 3">
            <a:extLst>
              <a:ext uri="{FF2B5EF4-FFF2-40B4-BE49-F238E27FC236}">
                <a16:creationId xmlns="" xmlns:a16="http://schemas.microsoft.com/office/drawing/2014/main" id="{793D07F5-325D-4B14-B721-AA2873740D45}"/>
              </a:ext>
            </a:extLst>
          </p:cNvPr>
          <p:cNvSpPr txBox="1">
            <a:spLocks noChangeArrowheads="1"/>
          </p:cNvSpPr>
          <p:nvPr/>
        </p:nvSpPr>
        <p:spPr bwMode="auto">
          <a:xfrm>
            <a:off x="1676400" y="952500"/>
            <a:ext cx="2443163" cy="701675"/>
          </a:xfrm>
          <a:prstGeom prst="rect">
            <a:avLst/>
          </a:prstGeom>
          <a:noFill/>
          <a:ln w="9525">
            <a:noFill/>
            <a:miter lim="800000"/>
            <a:headEnd/>
            <a:tailEnd/>
          </a:ln>
          <a:effectLst/>
        </p:spPr>
        <p:txBody>
          <a:bodyPr wrap="none">
            <a:spAutoFit/>
          </a:bodyPr>
          <a:lstStyle/>
          <a:p>
            <a:pPr algn="ctr">
              <a:defRPr/>
            </a:pPr>
            <a:r>
              <a:rPr lang="en-GB">
                <a:effectLst>
                  <a:outerShdw blurRad="38100" dist="38100" dir="2700000" algn="tl">
                    <a:srgbClr val="C0C0C0"/>
                  </a:outerShdw>
                </a:effectLst>
                <a:latin typeface="Arial" charset="0"/>
                <a:cs typeface="+mn-cs"/>
              </a:rPr>
              <a:t>Programma 1</a:t>
            </a:r>
          </a:p>
          <a:p>
            <a:pPr algn="ctr">
              <a:defRPr/>
            </a:pPr>
            <a:r>
              <a:rPr lang="en-GB">
                <a:effectLst>
                  <a:outerShdw blurRad="38100" dist="38100" dir="2700000" algn="tl">
                    <a:srgbClr val="C0C0C0"/>
                  </a:outerShdw>
                </a:effectLst>
                <a:latin typeface="Arial" charset="0"/>
                <a:cs typeface="+mn-cs"/>
              </a:rPr>
              <a:t>Procedura Elabora</a:t>
            </a:r>
            <a:endParaRPr lang="it-IT">
              <a:effectLst>
                <a:outerShdw blurRad="38100" dist="38100" dir="2700000" algn="tl">
                  <a:srgbClr val="C0C0C0"/>
                </a:outerShdw>
              </a:effectLst>
              <a:latin typeface="Arial" charset="0"/>
              <a:cs typeface="+mn-cs"/>
            </a:endParaRPr>
          </a:p>
        </p:txBody>
      </p:sp>
      <p:sp>
        <p:nvSpPr>
          <p:cNvPr id="284676" name="Text Box 4">
            <a:extLst>
              <a:ext uri="{FF2B5EF4-FFF2-40B4-BE49-F238E27FC236}">
                <a16:creationId xmlns="" xmlns:a16="http://schemas.microsoft.com/office/drawing/2014/main" id="{B3A9FEC7-556A-4CD0-A765-EF03B47CCEE2}"/>
              </a:ext>
            </a:extLst>
          </p:cNvPr>
          <p:cNvSpPr txBox="1">
            <a:spLocks noChangeArrowheads="1"/>
          </p:cNvSpPr>
          <p:nvPr/>
        </p:nvSpPr>
        <p:spPr bwMode="auto">
          <a:xfrm>
            <a:off x="4895850" y="952500"/>
            <a:ext cx="2552700" cy="1006475"/>
          </a:xfrm>
          <a:prstGeom prst="rect">
            <a:avLst/>
          </a:prstGeom>
          <a:noFill/>
          <a:ln w="9525">
            <a:noFill/>
            <a:miter lim="800000"/>
            <a:headEnd/>
            <a:tailEnd/>
          </a:ln>
          <a:effectLst/>
        </p:spPr>
        <p:txBody>
          <a:bodyPr wrap="none">
            <a:spAutoFit/>
          </a:bodyPr>
          <a:lstStyle/>
          <a:p>
            <a:pPr algn="ctr">
              <a:defRPr/>
            </a:pPr>
            <a:r>
              <a:rPr lang="en-GB">
                <a:effectLst>
                  <a:outerShdw blurRad="38100" dist="38100" dir="2700000" algn="tl">
                    <a:srgbClr val="C0C0C0"/>
                  </a:outerShdw>
                </a:effectLst>
                <a:latin typeface="Arial" charset="0"/>
                <a:cs typeface="+mn-cs"/>
              </a:rPr>
              <a:t>Programma 2</a:t>
            </a:r>
          </a:p>
          <a:p>
            <a:pPr algn="ctr">
              <a:defRPr/>
            </a:pPr>
            <a:r>
              <a:rPr lang="en-GB">
                <a:effectLst>
                  <a:outerShdw blurRad="38100" dist="38100" dir="2700000" algn="tl">
                    <a:srgbClr val="C0C0C0"/>
                  </a:outerShdw>
                </a:effectLst>
                <a:latin typeface="Arial" charset="0"/>
                <a:cs typeface="+mn-cs"/>
              </a:rPr>
              <a:t>Gestore interazione</a:t>
            </a:r>
          </a:p>
          <a:p>
            <a:pPr algn="ctr">
              <a:defRPr/>
            </a:pPr>
            <a:r>
              <a:rPr lang="en-GB">
                <a:effectLst>
                  <a:outerShdw blurRad="38100" dist="38100" dir="2700000" algn="tl">
                    <a:srgbClr val="C0C0C0"/>
                  </a:outerShdw>
                </a:effectLst>
                <a:latin typeface="Arial" charset="0"/>
                <a:cs typeface="+mn-cs"/>
              </a:rPr>
              <a:t>con la Stampante</a:t>
            </a:r>
            <a:endParaRPr lang="it-IT">
              <a:effectLst>
                <a:outerShdw blurRad="38100" dist="38100" dir="2700000" algn="tl">
                  <a:srgbClr val="C0C0C0"/>
                </a:outerShdw>
              </a:effectLst>
              <a:latin typeface="Arial" charset="0"/>
              <a:cs typeface="+mn-cs"/>
            </a:endParaRPr>
          </a:p>
        </p:txBody>
      </p:sp>
      <p:sp>
        <p:nvSpPr>
          <p:cNvPr id="284677" name="Line 5">
            <a:extLst>
              <a:ext uri="{FF2B5EF4-FFF2-40B4-BE49-F238E27FC236}">
                <a16:creationId xmlns="" xmlns:a16="http://schemas.microsoft.com/office/drawing/2014/main" id="{43F7AFB0-DE57-426D-9193-6363B958FAAC}"/>
              </a:ext>
            </a:extLst>
          </p:cNvPr>
          <p:cNvSpPr>
            <a:spLocks noChangeShapeType="1"/>
          </p:cNvSpPr>
          <p:nvPr/>
        </p:nvSpPr>
        <p:spPr bwMode="auto">
          <a:xfrm>
            <a:off x="1790700" y="22098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78" name="Line 6">
            <a:extLst>
              <a:ext uri="{FF2B5EF4-FFF2-40B4-BE49-F238E27FC236}">
                <a16:creationId xmlns="" xmlns:a16="http://schemas.microsoft.com/office/drawing/2014/main" id="{0B7D0BAF-24A3-4DB8-8CD8-8FC633EEE5C5}"/>
              </a:ext>
            </a:extLst>
          </p:cNvPr>
          <p:cNvSpPr>
            <a:spLocks noChangeShapeType="1"/>
          </p:cNvSpPr>
          <p:nvPr/>
        </p:nvSpPr>
        <p:spPr bwMode="auto">
          <a:xfrm>
            <a:off x="1790700" y="26670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79" name="Line 7">
            <a:extLst>
              <a:ext uri="{FF2B5EF4-FFF2-40B4-BE49-F238E27FC236}">
                <a16:creationId xmlns="" xmlns:a16="http://schemas.microsoft.com/office/drawing/2014/main" id="{3DAB4482-6B57-4258-AB29-785ABC97AA81}"/>
              </a:ext>
            </a:extLst>
          </p:cNvPr>
          <p:cNvSpPr>
            <a:spLocks noChangeShapeType="1"/>
          </p:cNvSpPr>
          <p:nvPr/>
        </p:nvSpPr>
        <p:spPr bwMode="auto">
          <a:xfrm>
            <a:off x="1790700" y="34290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80" name="Line 8">
            <a:extLst>
              <a:ext uri="{FF2B5EF4-FFF2-40B4-BE49-F238E27FC236}">
                <a16:creationId xmlns="" xmlns:a16="http://schemas.microsoft.com/office/drawing/2014/main" id="{41F0BE38-AB41-4824-B821-AAE1D6A353BA}"/>
              </a:ext>
            </a:extLst>
          </p:cNvPr>
          <p:cNvSpPr>
            <a:spLocks noChangeShapeType="1"/>
          </p:cNvSpPr>
          <p:nvPr/>
        </p:nvSpPr>
        <p:spPr bwMode="auto">
          <a:xfrm>
            <a:off x="1790700" y="38862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81" name="Line 9">
            <a:extLst>
              <a:ext uri="{FF2B5EF4-FFF2-40B4-BE49-F238E27FC236}">
                <a16:creationId xmlns="" xmlns:a16="http://schemas.microsoft.com/office/drawing/2014/main" id="{0AEAD9A3-D380-46D6-A20D-D4DB5F0ED34D}"/>
              </a:ext>
            </a:extLst>
          </p:cNvPr>
          <p:cNvSpPr>
            <a:spLocks noChangeShapeType="1"/>
          </p:cNvSpPr>
          <p:nvPr/>
        </p:nvSpPr>
        <p:spPr bwMode="auto">
          <a:xfrm>
            <a:off x="1790700" y="47244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82" name="Line 10">
            <a:extLst>
              <a:ext uri="{FF2B5EF4-FFF2-40B4-BE49-F238E27FC236}">
                <a16:creationId xmlns="" xmlns:a16="http://schemas.microsoft.com/office/drawing/2014/main" id="{1617CE0D-D911-49D2-9732-665DA90D2A49}"/>
              </a:ext>
            </a:extLst>
          </p:cNvPr>
          <p:cNvSpPr>
            <a:spLocks noChangeShapeType="1"/>
          </p:cNvSpPr>
          <p:nvPr/>
        </p:nvSpPr>
        <p:spPr bwMode="auto">
          <a:xfrm>
            <a:off x="1790700" y="51816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83" name="Text Box 11">
            <a:extLst>
              <a:ext uri="{FF2B5EF4-FFF2-40B4-BE49-F238E27FC236}">
                <a16:creationId xmlns="" xmlns:a16="http://schemas.microsoft.com/office/drawing/2014/main" id="{E0492CE1-D5FC-4157-8791-1DFA370C07BD}"/>
              </a:ext>
            </a:extLst>
          </p:cNvPr>
          <p:cNvSpPr txBox="1">
            <a:spLocks noChangeArrowheads="1"/>
          </p:cNvSpPr>
          <p:nvPr/>
        </p:nvSpPr>
        <p:spPr bwMode="auto">
          <a:xfrm>
            <a:off x="2847975" y="2551113"/>
            <a:ext cx="247650" cy="915987"/>
          </a:xfrm>
          <a:prstGeom prst="rect">
            <a:avLst/>
          </a:prstGeom>
          <a:noFill/>
          <a:ln w="9525">
            <a:noFill/>
            <a:miter lim="800000"/>
            <a:headEnd/>
            <a:tailEnd/>
          </a:ln>
          <a:effectLst/>
        </p:spPr>
        <p:txBody>
          <a:bodyPr wrap="none">
            <a:spAutoFit/>
          </a:bodyPr>
          <a:lstStyle/>
          <a:p>
            <a:pPr>
              <a:defRPr/>
            </a:pPr>
            <a:r>
              <a:rPr lang="en-GB" sz="1800">
                <a:solidFill>
                  <a:schemeClr val="tx1"/>
                </a:solidFill>
                <a:effectLst>
                  <a:outerShdw blurRad="38100" dist="38100" dir="2700000" algn="tl">
                    <a:srgbClr val="C0C0C0"/>
                  </a:outerShdw>
                </a:effectLst>
                <a:latin typeface="Arial" charset="0"/>
                <a:cs typeface="+mn-cs"/>
              </a:rPr>
              <a:t>.</a:t>
            </a:r>
          </a:p>
          <a:p>
            <a:pPr>
              <a:defRPr/>
            </a:pPr>
            <a:r>
              <a:rPr lang="en-GB" sz="1800">
                <a:solidFill>
                  <a:schemeClr val="tx1"/>
                </a:solidFill>
                <a:effectLst>
                  <a:outerShdw blurRad="38100" dist="38100" dir="2700000" algn="tl">
                    <a:srgbClr val="C0C0C0"/>
                  </a:outerShdw>
                </a:effectLst>
                <a:latin typeface="Arial" charset="0"/>
                <a:cs typeface="+mn-cs"/>
              </a:rPr>
              <a:t>.</a:t>
            </a:r>
          </a:p>
          <a:p>
            <a:pPr>
              <a:defRPr/>
            </a:pPr>
            <a:r>
              <a:rPr lang="en-GB" sz="1800">
                <a:solidFill>
                  <a:schemeClr val="tx1"/>
                </a:solidFill>
                <a:effectLst>
                  <a:outerShdw blurRad="38100" dist="38100" dir="2700000" algn="tl">
                    <a:srgbClr val="C0C0C0"/>
                  </a:outerShdw>
                </a:effectLst>
                <a:latin typeface="Arial" charset="0"/>
                <a:cs typeface="+mn-cs"/>
              </a:rPr>
              <a:t>.</a:t>
            </a:r>
            <a:endParaRPr lang="it-IT" sz="1800">
              <a:solidFill>
                <a:schemeClr val="tx1"/>
              </a:solidFill>
              <a:effectLst>
                <a:outerShdw blurRad="38100" dist="38100" dir="2700000" algn="tl">
                  <a:srgbClr val="C0C0C0"/>
                </a:outerShdw>
              </a:effectLst>
              <a:latin typeface="Arial" charset="0"/>
              <a:cs typeface="+mn-cs"/>
            </a:endParaRPr>
          </a:p>
        </p:txBody>
      </p:sp>
      <p:sp>
        <p:nvSpPr>
          <p:cNvPr id="284684" name="Text Box 12">
            <a:extLst>
              <a:ext uri="{FF2B5EF4-FFF2-40B4-BE49-F238E27FC236}">
                <a16:creationId xmlns="" xmlns:a16="http://schemas.microsoft.com/office/drawing/2014/main" id="{50E647D7-0930-4D2A-8A8D-432E426EC66F}"/>
              </a:ext>
            </a:extLst>
          </p:cNvPr>
          <p:cNvSpPr txBox="1">
            <a:spLocks noChangeArrowheads="1"/>
          </p:cNvSpPr>
          <p:nvPr/>
        </p:nvSpPr>
        <p:spPr bwMode="auto">
          <a:xfrm>
            <a:off x="2847975" y="3810000"/>
            <a:ext cx="247650" cy="915988"/>
          </a:xfrm>
          <a:prstGeom prst="rect">
            <a:avLst/>
          </a:prstGeom>
          <a:noFill/>
          <a:ln w="9525">
            <a:noFill/>
            <a:miter lim="800000"/>
            <a:headEnd/>
            <a:tailEnd/>
          </a:ln>
          <a:effectLst/>
        </p:spPr>
        <p:txBody>
          <a:bodyPr wrap="none">
            <a:spAutoFit/>
          </a:bodyPr>
          <a:lstStyle/>
          <a:p>
            <a:pPr>
              <a:defRPr/>
            </a:pPr>
            <a:r>
              <a:rPr lang="en-GB" sz="1800">
                <a:solidFill>
                  <a:schemeClr val="tx1"/>
                </a:solidFill>
                <a:effectLst>
                  <a:outerShdw blurRad="38100" dist="38100" dir="2700000" algn="tl">
                    <a:srgbClr val="C0C0C0"/>
                  </a:outerShdw>
                </a:effectLst>
                <a:latin typeface="Arial" charset="0"/>
                <a:cs typeface="+mn-cs"/>
              </a:rPr>
              <a:t>.</a:t>
            </a:r>
          </a:p>
          <a:p>
            <a:pPr>
              <a:defRPr/>
            </a:pPr>
            <a:r>
              <a:rPr lang="en-GB" sz="1800">
                <a:solidFill>
                  <a:schemeClr val="tx1"/>
                </a:solidFill>
                <a:effectLst>
                  <a:outerShdw blurRad="38100" dist="38100" dir="2700000" algn="tl">
                    <a:srgbClr val="C0C0C0"/>
                  </a:outerShdw>
                </a:effectLst>
                <a:latin typeface="Arial" charset="0"/>
                <a:cs typeface="+mn-cs"/>
              </a:rPr>
              <a:t>.</a:t>
            </a:r>
          </a:p>
          <a:p>
            <a:pPr>
              <a:defRPr/>
            </a:pPr>
            <a:r>
              <a:rPr lang="en-GB" sz="1800">
                <a:solidFill>
                  <a:schemeClr val="tx1"/>
                </a:solidFill>
                <a:effectLst>
                  <a:outerShdw blurRad="38100" dist="38100" dir="2700000" algn="tl">
                    <a:srgbClr val="C0C0C0"/>
                  </a:outerShdw>
                </a:effectLst>
                <a:latin typeface="Arial" charset="0"/>
                <a:cs typeface="+mn-cs"/>
              </a:rPr>
              <a:t>.</a:t>
            </a:r>
            <a:endParaRPr lang="it-IT" sz="1800">
              <a:solidFill>
                <a:schemeClr val="tx1"/>
              </a:solidFill>
              <a:effectLst>
                <a:outerShdw blurRad="38100" dist="38100" dir="2700000" algn="tl">
                  <a:srgbClr val="C0C0C0"/>
                </a:outerShdw>
              </a:effectLst>
              <a:latin typeface="Arial" charset="0"/>
              <a:cs typeface="+mn-cs"/>
            </a:endParaRPr>
          </a:p>
        </p:txBody>
      </p:sp>
      <p:sp>
        <p:nvSpPr>
          <p:cNvPr id="284685" name="Line 13">
            <a:extLst>
              <a:ext uri="{FF2B5EF4-FFF2-40B4-BE49-F238E27FC236}">
                <a16:creationId xmlns="" xmlns:a16="http://schemas.microsoft.com/office/drawing/2014/main" id="{3E30544A-90B0-434F-9291-39F2C497CC7B}"/>
              </a:ext>
            </a:extLst>
          </p:cNvPr>
          <p:cNvSpPr>
            <a:spLocks noChangeShapeType="1"/>
          </p:cNvSpPr>
          <p:nvPr/>
        </p:nvSpPr>
        <p:spPr bwMode="auto">
          <a:xfrm>
            <a:off x="2971800" y="5181600"/>
            <a:ext cx="0" cy="68580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86" name="Line 14">
            <a:extLst>
              <a:ext uri="{FF2B5EF4-FFF2-40B4-BE49-F238E27FC236}">
                <a16:creationId xmlns="" xmlns:a16="http://schemas.microsoft.com/office/drawing/2014/main" id="{B42AF5FD-5E7F-48AA-8E95-6A85C09677ED}"/>
              </a:ext>
            </a:extLst>
          </p:cNvPr>
          <p:cNvSpPr>
            <a:spLocks noChangeShapeType="1"/>
          </p:cNvSpPr>
          <p:nvPr/>
        </p:nvSpPr>
        <p:spPr bwMode="auto">
          <a:xfrm flipH="1">
            <a:off x="1295400" y="5867400"/>
            <a:ext cx="16764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87" name="Line 15">
            <a:extLst>
              <a:ext uri="{FF2B5EF4-FFF2-40B4-BE49-F238E27FC236}">
                <a16:creationId xmlns="" xmlns:a16="http://schemas.microsoft.com/office/drawing/2014/main" id="{2F7F7F78-FE5C-4492-9351-6B5592FC956F}"/>
              </a:ext>
            </a:extLst>
          </p:cNvPr>
          <p:cNvSpPr>
            <a:spLocks noChangeShapeType="1"/>
          </p:cNvSpPr>
          <p:nvPr/>
        </p:nvSpPr>
        <p:spPr bwMode="auto">
          <a:xfrm flipV="1">
            <a:off x="1295400" y="1981200"/>
            <a:ext cx="0" cy="388620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88" name="Line 16">
            <a:extLst>
              <a:ext uri="{FF2B5EF4-FFF2-40B4-BE49-F238E27FC236}">
                <a16:creationId xmlns="" xmlns:a16="http://schemas.microsoft.com/office/drawing/2014/main" id="{8CD6CC4B-1BCA-4492-9221-44D5C5DAE390}"/>
              </a:ext>
            </a:extLst>
          </p:cNvPr>
          <p:cNvSpPr>
            <a:spLocks noChangeShapeType="1"/>
          </p:cNvSpPr>
          <p:nvPr/>
        </p:nvSpPr>
        <p:spPr bwMode="auto">
          <a:xfrm flipH="1">
            <a:off x="1295400" y="1981200"/>
            <a:ext cx="16764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89" name="Line 17">
            <a:extLst>
              <a:ext uri="{FF2B5EF4-FFF2-40B4-BE49-F238E27FC236}">
                <a16:creationId xmlns="" xmlns:a16="http://schemas.microsoft.com/office/drawing/2014/main" id="{25F278F8-4A52-41D0-81F3-2DB74D214BD6}"/>
              </a:ext>
            </a:extLst>
          </p:cNvPr>
          <p:cNvSpPr>
            <a:spLocks noChangeShapeType="1"/>
          </p:cNvSpPr>
          <p:nvPr/>
        </p:nvSpPr>
        <p:spPr bwMode="auto">
          <a:xfrm>
            <a:off x="2971800" y="1981200"/>
            <a:ext cx="0" cy="22860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90" name="Text Box 18">
            <a:extLst>
              <a:ext uri="{FF2B5EF4-FFF2-40B4-BE49-F238E27FC236}">
                <a16:creationId xmlns="" xmlns:a16="http://schemas.microsoft.com/office/drawing/2014/main" id="{FA16714A-9833-43EF-87D6-18EFE0DD049C}"/>
              </a:ext>
            </a:extLst>
          </p:cNvPr>
          <p:cNvSpPr txBox="1">
            <a:spLocks noChangeArrowheads="1"/>
          </p:cNvSpPr>
          <p:nvPr/>
        </p:nvSpPr>
        <p:spPr bwMode="auto">
          <a:xfrm>
            <a:off x="1471613" y="2070100"/>
            <a:ext cx="296862" cy="825500"/>
          </a:xfrm>
          <a:prstGeom prst="rect">
            <a:avLst/>
          </a:prstGeom>
          <a:noFill/>
          <a:ln w="9525">
            <a:noFill/>
            <a:miter lim="800000"/>
            <a:headEnd/>
            <a:tailEnd/>
          </a:ln>
          <a:effectLst/>
        </p:spPr>
        <p:txBody>
          <a:bodyPr wrap="none">
            <a:spAutoFit/>
          </a:bodyPr>
          <a:lstStyle/>
          <a:p>
            <a:pPr>
              <a:defRPr/>
            </a:pPr>
            <a:r>
              <a:rPr lang="en-GB" sz="1600">
                <a:solidFill>
                  <a:schemeClr val="tx1"/>
                </a:solidFill>
                <a:effectLst>
                  <a:outerShdw blurRad="38100" dist="38100" dir="2700000" algn="tl">
                    <a:srgbClr val="C0C0C0"/>
                  </a:outerShdw>
                </a:effectLst>
                <a:latin typeface="Arial" charset="0"/>
                <a:cs typeface="+mn-cs"/>
              </a:rPr>
              <a:t>1</a:t>
            </a:r>
          </a:p>
          <a:p>
            <a:pPr>
              <a:defRPr/>
            </a:pPr>
            <a:endParaRPr lang="en-GB" sz="1600">
              <a:solidFill>
                <a:schemeClr val="tx1"/>
              </a:solidFill>
              <a:effectLst>
                <a:outerShdw blurRad="38100" dist="38100" dir="2700000" algn="tl">
                  <a:srgbClr val="C0C0C0"/>
                </a:outerShdw>
              </a:effectLst>
              <a:latin typeface="Arial" charset="0"/>
              <a:cs typeface="+mn-cs"/>
            </a:endParaRPr>
          </a:p>
          <a:p>
            <a:pPr>
              <a:defRPr/>
            </a:pPr>
            <a:r>
              <a:rPr lang="en-GB" sz="1600">
                <a:solidFill>
                  <a:schemeClr val="tx1"/>
                </a:solidFill>
                <a:effectLst>
                  <a:outerShdw blurRad="38100" dist="38100" dir="2700000" algn="tl">
                    <a:srgbClr val="C0C0C0"/>
                  </a:outerShdw>
                </a:effectLst>
                <a:latin typeface="Arial" charset="0"/>
                <a:cs typeface="+mn-cs"/>
              </a:rPr>
              <a:t>2</a:t>
            </a:r>
            <a:endParaRPr lang="it-IT" sz="1600">
              <a:solidFill>
                <a:schemeClr val="tx1"/>
              </a:solidFill>
              <a:effectLst>
                <a:outerShdw blurRad="38100" dist="38100" dir="2700000" algn="tl">
                  <a:srgbClr val="C0C0C0"/>
                </a:outerShdw>
              </a:effectLst>
              <a:latin typeface="Arial" charset="0"/>
              <a:cs typeface="+mn-cs"/>
            </a:endParaRPr>
          </a:p>
        </p:txBody>
      </p:sp>
      <p:sp>
        <p:nvSpPr>
          <p:cNvPr id="284691" name="Text Box 19">
            <a:extLst>
              <a:ext uri="{FF2B5EF4-FFF2-40B4-BE49-F238E27FC236}">
                <a16:creationId xmlns="" xmlns:a16="http://schemas.microsoft.com/office/drawing/2014/main" id="{04DDBED4-CF83-4011-B2ED-00E343C85B29}"/>
              </a:ext>
            </a:extLst>
          </p:cNvPr>
          <p:cNvSpPr txBox="1">
            <a:spLocks noChangeArrowheads="1"/>
          </p:cNvSpPr>
          <p:nvPr/>
        </p:nvSpPr>
        <p:spPr bwMode="auto">
          <a:xfrm>
            <a:off x="1295400" y="3200400"/>
            <a:ext cx="473075" cy="825500"/>
          </a:xfrm>
          <a:prstGeom prst="rect">
            <a:avLst/>
          </a:prstGeom>
          <a:noFill/>
          <a:ln w="9525">
            <a:noFill/>
            <a:miter lim="800000"/>
            <a:headEnd/>
            <a:tailEnd/>
          </a:ln>
          <a:effectLst/>
        </p:spPr>
        <p:txBody>
          <a:bodyPr wrap="none">
            <a:spAutoFit/>
          </a:bodyPr>
          <a:lstStyle/>
          <a:p>
            <a:pPr algn="r">
              <a:defRPr/>
            </a:pPr>
            <a:r>
              <a:rPr lang="en-GB" sz="1600">
                <a:solidFill>
                  <a:schemeClr val="tx1"/>
                </a:solidFill>
                <a:effectLst>
                  <a:outerShdw blurRad="38100" dist="38100" dir="2700000" algn="tl">
                    <a:srgbClr val="C0C0C0"/>
                  </a:outerShdw>
                </a:effectLst>
                <a:latin typeface="Arial" charset="0"/>
                <a:cs typeface="+mn-cs"/>
              </a:rPr>
              <a:t>i</a:t>
            </a:r>
          </a:p>
          <a:p>
            <a:pPr algn="r">
              <a:defRPr/>
            </a:pPr>
            <a:endParaRPr lang="en-GB" sz="1600">
              <a:solidFill>
                <a:schemeClr val="tx1"/>
              </a:solidFill>
              <a:effectLst>
                <a:outerShdw blurRad="38100" dist="38100" dir="2700000" algn="tl">
                  <a:srgbClr val="C0C0C0"/>
                </a:outerShdw>
              </a:effectLst>
              <a:latin typeface="Arial" charset="0"/>
              <a:cs typeface="+mn-cs"/>
            </a:endParaRPr>
          </a:p>
          <a:p>
            <a:pPr algn="r">
              <a:defRPr/>
            </a:pPr>
            <a:r>
              <a:rPr lang="en-GB" sz="1600">
                <a:solidFill>
                  <a:schemeClr val="tx1"/>
                </a:solidFill>
                <a:effectLst>
                  <a:outerShdw blurRad="38100" dist="38100" dir="2700000" algn="tl">
                    <a:srgbClr val="C0C0C0"/>
                  </a:outerShdw>
                </a:effectLst>
                <a:latin typeface="Arial" charset="0"/>
                <a:cs typeface="+mn-cs"/>
              </a:rPr>
              <a:t>i+1</a:t>
            </a:r>
            <a:endParaRPr lang="it-IT" sz="1600">
              <a:solidFill>
                <a:schemeClr val="tx1"/>
              </a:solidFill>
              <a:effectLst>
                <a:outerShdw blurRad="38100" dist="38100" dir="2700000" algn="tl">
                  <a:srgbClr val="C0C0C0"/>
                </a:outerShdw>
              </a:effectLst>
              <a:latin typeface="Arial" charset="0"/>
              <a:cs typeface="+mn-cs"/>
            </a:endParaRPr>
          </a:p>
        </p:txBody>
      </p:sp>
      <p:sp>
        <p:nvSpPr>
          <p:cNvPr id="284692" name="Text Box 20">
            <a:extLst>
              <a:ext uri="{FF2B5EF4-FFF2-40B4-BE49-F238E27FC236}">
                <a16:creationId xmlns="" xmlns:a16="http://schemas.microsoft.com/office/drawing/2014/main" id="{3ECA485F-32E8-41AD-9806-102AA75960CE}"/>
              </a:ext>
            </a:extLst>
          </p:cNvPr>
          <p:cNvSpPr txBox="1">
            <a:spLocks noChangeArrowheads="1"/>
          </p:cNvSpPr>
          <p:nvPr/>
        </p:nvSpPr>
        <p:spPr bwMode="auto">
          <a:xfrm>
            <a:off x="1222375" y="4495800"/>
            <a:ext cx="546100" cy="825500"/>
          </a:xfrm>
          <a:prstGeom prst="rect">
            <a:avLst/>
          </a:prstGeom>
          <a:noFill/>
          <a:ln w="9525">
            <a:noFill/>
            <a:miter lim="800000"/>
            <a:headEnd/>
            <a:tailEnd/>
          </a:ln>
          <a:effectLst/>
        </p:spPr>
        <p:txBody>
          <a:bodyPr wrap="none">
            <a:spAutoFit/>
          </a:bodyPr>
          <a:lstStyle/>
          <a:p>
            <a:pPr algn="r">
              <a:defRPr/>
            </a:pPr>
            <a:r>
              <a:rPr lang="en-GB" sz="1600">
                <a:solidFill>
                  <a:schemeClr val="tx1"/>
                </a:solidFill>
                <a:effectLst>
                  <a:outerShdw blurRad="38100" dist="38100" dir="2700000" algn="tl">
                    <a:srgbClr val="C0C0C0"/>
                  </a:outerShdw>
                </a:effectLst>
                <a:latin typeface="Arial" charset="0"/>
                <a:cs typeface="+mn-cs"/>
              </a:rPr>
              <a:t>m-1</a:t>
            </a:r>
          </a:p>
          <a:p>
            <a:pPr algn="r">
              <a:defRPr/>
            </a:pPr>
            <a:endParaRPr lang="en-GB" sz="1600">
              <a:solidFill>
                <a:schemeClr val="tx1"/>
              </a:solidFill>
              <a:effectLst>
                <a:outerShdw blurRad="38100" dist="38100" dir="2700000" algn="tl">
                  <a:srgbClr val="C0C0C0"/>
                </a:outerShdw>
              </a:effectLst>
              <a:latin typeface="Arial" charset="0"/>
              <a:cs typeface="+mn-cs"/>
            </a:endParaRPr>
          </a:p>
          <a:p>
            <a:pPr algn="r">
              <a:defRPr/>
            </a:pPr>
            <a:r>
              <a:rPr lang="en-GB" sz="1600">
                <a:solidFill>
                  <a:schemeClr val="tx1"/>
                </a:solidFill>
                <a:effectLst>
                  <a:outerShdw blurRad="38100" dist="38100" dir="2700000" algn="tl">
                    <a:srgbClr val="C0C0C0"/>
                  </a:outerShdw>
                </a:effectLst>
                <a:latin typeface="Arial" charset="0"/>
                <a:cs typeface="+mn-cs"/>
              </a:rPr>
              <a:t>m</a:t>
            </a:r>
            <a:endParaRPr lang="it-IT" sz="1600">
              <a:solidFill>
                <a:schemeClr val="tx1"/>
              </a:solidFill>
              <a:effectLst>
                <a:outerShdw blurRad="38100" dist="38100" dir="2700000" algn="tl">
                  <a:srgbClr val="C0C0C0"/>
                </a:outerShdw>
              </a:effectLst>
              <a:latin typeface="Arial" charset="0"/>
              <a:cs typeface="+mn-cs"/>
            </a:endParaRPr>
          </a:p>
        </p:txBody>
      </p:sp>
      <p:sp>
        <p:nvSpPr>
          <p:cNvPr id="284693" name="Line 21">
            <a:extLst>
              <a:ext uri="{FF2B5EF4-FFF2-40B4-BE49-F238E27FC236}">
                <a16:creationId xmlns="" xmlns:a16="http://schemas.microsoft.com/office/drawing/2014/main" id="{7C7C8174-4000-4D3B-BEBC-A246AFD2F621}"/>
              </a:ext>
            </a:extLst>
          </p:cNvPr>
          <p:cNvSpPr>
            <a:spLocks noChangeShapeType="1"/>
          </p:cNvSpPr>
          <p:nvPr/>
        </p:nvSpPr>
        <p:spPr bwMode="auto">
          <a:xfrm>
            <a:off x="5105400" y="28194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94" name="Line 22">
            <a:extLst>
              <a:ext uri="{FF2B5EF4-FFF2-40B4-BE49-F238E27FC236}">
                <a16:creationId xmlns="" xmlns:a16="http://schemas.microsoft.com/office/drawing/2014/main" id="{860BFE7A-826B-4C1C-90E4-217FD696558C}"/>
              </a:ext>
            </a:extLst>
          </p:cNvPr>
          <p:cNvSpPr>
            <a:spLocks noChangeShapeType="1"/>
          </p:cNvSpPr>
          <p:nvPr/>
        </p:nvSpPr>
        <p:spPr bwMode="auto">
          <a:xfrm>
            <a:off x="5105400" y="32766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95" name="Line 23">
            <a:extLst>
              <a:ext uri="{FF2B5EF4-FFF2-40B4-BE49-F238E27FC236}">
                <a16:creationId xmlns="" xmlns:a16="http://schemas.microsoft.com/office/drawing/2014/main" id="{58903F9F-8BC6-4852-8C29-0D75FD1F67D0}"/>
              </a:ext>
            </a:extLst>
          </p:cNvPr>
          <p:cNvSpPr>
            <a:spLocks noChangeShapeType="1"/>
          </p:cNvSpPr>
          <p:nvPr/>
        </p:nvSpPr>
        <p:spPr bwMode="auto">
          <a:xfrm>
            <a:off x="5105400" y="40386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96" name="Line 24">
            <a:extLst>
              <a:ext uri="{FF2B5EF4-FFF2-40B4-BE49-F238E27FC236}">
                <a16:creationId xmlns="" xmlns:a16="http://schemas.microsoft.com/office/drawing/2014/main" id="{3A0CFCA3-B97E-4676-884D-2200F96D0CCF}"/>
              </a:ext>
            </a:extLst>
          </p:cNvPr>
          <p:cNvSpPr>
            <a:spLocks noChangeShapeType="1"/>
          </p:cNvSpPr>
          <p:nvPr/>
        </p:nvSpPr>
        <p:spPr bwMode="auto">
          <a:xfrm>
            <a:off x="5105400" y="4495800"/>
            <a:ext cx="23622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97" name="Text Box 25">
            <a:extLst>
              <a:ext uri="{FF2B5EF4-FFF2-40B4-BE49-F238E27FC236}">
                <a16:creationId xmlns="" xmlns:a16="http://schemas.microsoft.com/office/drawing/2014/main" id="{A9589062-308D-4134-AC4A-95A8D63624D4}"/>
              </a:ext>
            </a:extLst>
          </p:cNvPr>
          <p:cNvSpPr txBox="1">
            <a:spLocks noChangeArrowheads="1"/>
          </p:cNvSpPr>
          <p:nvPr/>
        </p:nvSpPr>
        <p:spPr bwMode="auto">
          <a:xfrm>
            <a:off x="6162675" y="3160713"/>
            <a:ext cx="247650" cy="915987"/>
          </a:xfrm>
          <a:prstGeom prst="rect">
            <a:avLst/>
          </a:prstGeom>
          <a:noFill/>
          <a:ln w="9525">
            <a:noFill/>
            <a:miter lim="800000"/>
            <a:headEnd/>
            <a:tailEnd/>
          </a:ln>
          <a:effectLst/>
        </p:spPr>
        <p:txBody>
          <a:bodyPr wrap="none">
            <a:spAutoFit/>
          </a:bodyPr>
          <a:lstStyle/>
          <a:p>
            <a:pPr>
              <a:defRPr/>
            </a:pPr>
            <a:r>
              <a:rPr lang="en-GB" sz="1800">
                <a:solidFill>
                  <a:schemeClr val="tx1"/>
                </a:solidFill>
                <a:effectLst>
                  <a:outerShdw blurRad="38100" dist="38100" dir="2700000" algn="tl">
                    <a:srgbClr val="C0C0C0"/>
                  </a:outerShdw>
                </a:effectLst>
                <a:latin typeface="Arial" charset="0"/>
                <a:cs typeface="+mn-cs"/>
              </a:rPr>
              <a:t>.</a:t>
            </a:r>
          </a:p>
          <a:p>
            <a:pPr>
              <a:defRPr/>
            </a:pPr>
            <a:r>
              <a:rPr lang="en-GB" sz="1800">
                <a:solidFill>
                  <a:schemeClr val="tx1"/>
                </a:solidFill>
                <a:effectLst>
                  <a:outerShdw blurRad="38100" dist="38100" dir="2700000" algn="tl">
                    <a:srgbClr val="C0C0C0"/>
                  </a:outerShdw>
                </a:effectLst>
                <a:latin typeface="Arial" charset="0"/>
                <a:cs typeface="+mn-cs"/>
              </a:rPr>
              <a:t>.</a:t>
            </a:r>
          </a:p>
          <a:p>
            <a:pPr>
              <a:defRPr/>
            </a:pPr>
            <a:r>
              <a:rPr lang="en-GB" sz="1800">
                <a:solidFill>
                  <a:schemeClr val="tx1"/>
                </a:solidFill>
                <a:effectLst>
                  <a:outerShdw blurRad="38100" dist="38100" dir="2700000" algn="tl">
                    <a:srgbClr val="C0C0C0"/>
                  </a:outerShdw>
                </a:effectLst>
                <a:latin typeface="Arial" charset="0"/>
                <a:cs typeface="+mn-cs"/>
              </a:rPr>
              <a:t>.</a:t>
            </a:r>
            <a:endParaRPr lang="it-IT" sz="1800">
              <a:solidFill>
                <a:schemeClr val="tx1"/>
              </a:solidFill>
              <a:effectLst>
                <a:outerShdw blurRad="38100" dist="38100" dir="2700000" algn="tl">
                  <a:srgbClr val="C0C0C0"/>
                </a:outerShdw>
              </a:effectLst>
              <a:latin typeface="Arial" charset="0"/>
              <a:cs typeface="+mn-cs"/>
            </a:endParaRPr>
          </a:p>
        </p:txBody>
      </p:sp>
      <p:sp>
        <p:nvSpPr>
          <p:cNvPr id="284698" name="Line 26">
            <a:extLst>
              <a:ext uri="{FF2B5EF4-FFF2-40B4-BE49-F238E27FC236}">
                <a16:creationId xmlns="" xmlns:a16="http://schemas.microsoft.com/office/drawing/2014/main" id="{FCFBF890-E9C3-48A9-A161-37523E5E7858}"/>
              </a:ext>
            </a:extLst>
          </p:cNvPr>
          <p:cNvSpPr>
            <a:spLocks noChangeShapeType="1"/>
          </p:cNvSpPr>
          <p:nvPr/>
        </p:nvSpPr>
        <p:spPr bwMode="auto">
          <a:xfrm>
            <a:off x="4191000" y="3429000"/>
            <a:ext cx="381000" cy="0"/>
          </a:xfrm>
          <a:prstGeom prst="line">
            <a:avLst/>
          </a:prstGeom>
          <a:noFill/>
          <a:ln w="28575">
            <a:solidFill>
              <a:schemeClr val="tx1"/>
            </a:solidFill>
            <a:prstDash val="sysDot"/>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699" name="Line 27">
            <a:extLst>
              <a:ext uri="{FF2B5EF4-FFF2-40B4-BE49-F238E27FC236}">
                <a16:creationId xmlns="" xmlns:a16="http://schemas.microsoft.com/office/drawing/2014/main" id="{AC4EBC25-8AE0-4F1A-8216-345DD9200E31}"/>
              </a:ext>
            </a:extLst>
          </p:cNvPr>
          <p:cNvSpPr>
            <a:spLocks noChangeShapeType="1"/>
          </p:cNvSpPr>
          <p:nvPr/>
        </p:nvSpPr>
        <p:spPr bwMode="auto">
          <a:xfrm flipV="1">
            <a:off x="4572000" y="2819400"/>
            <a:ext cx="0" cy="609600"/>
          </a:xfrm>
          <a:prstGeom prst="line">
            <a:avLst/>
          </a:prstGeom>
          <a:noFill/>
          <a:ln w="28575">
            <a:solidFill>
              <a:schemeClr val="tx1"/>
            </a:solidFill>
            <a:prstDash val="sysDot"/>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700" name="Line 28">
            <a:extLst>
              <a:ext uri="{FF2B5EF4-FFF2-40B4-BE49-F238E27FC236}">
                <a16:creationId xmlns="" xmlns:a16="http://schemas.microsoft.com/office/drawing/2014/main" id="{342C344C-24B5-4176-8DF8-42D2265302D7}"/>
              </a:ext>
            </a:extLst>
          </p:cNvPr>
          <p:cNvSpPr>
            <a:spLocks noChangeShapeType="1"/>
          </p:cNvSpPr>
          <p:nvPr/>
        </p:nvSpPr>
        <p:spPr bwMode="auto">
          <a:xfrm>
            <a:off x="4572000" y="2819400"/>
            <a:ext cx="457200" cy="0"/>
          </a:xfrm>
          <a:prstGeom prst="line">
            <a:avLst/>
          </a:prstGeom>
          <a:noFill/>
          <a:ln w="28575">
            <a:solidFill>
              <a:schemeClr val="tx1"/>
            </a:solidFill>
            <a:prstDash val="sysDot"/>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701" name="AutoShape 29">
            <a:extLst>
              <a:ext uri="{FF2B5EF4-FFF2-40B4-BE49-F238E27FC236}">
                <a16:creationId xmlns="" xmlns:a16="http://schemas.microsoft.com/office/drawing/2014/main" id="{02225345-79FF-4313-A8F6-80537684A0B0}"/>
              </a:ext>
            </a:extLst>
          </p:cNvPr>
          <p:cNvSpPr>
            <a:spLocks noChangeArrowheads="1"/>
          </p:cNvSpPr>
          <p:nvPr/>
        </p:nvSpPr>
        <p:spPr bwMode="auto">
          <a:xfrm>
            <a:off x="381000" y="2819400"/>
            <a:ext cx="1143000" cy="533400"/>
          </a:xfrm>
          <a:prstGeom prst="lightningBolt">
            <a:avLst/>
          </a:prstGeom>
          <a:solidFill>
            <a:srgbClr val="FF0000"/>
          </a:solidFill>
          <a:ln w="9525">
            <a:solidFill>
              <a:schemeClr val="tx1"/>
            </a:solidFill>
            <a:miter lim="800000"/>
            <a:headEnd/>
            <a:tailEnd/>
          </a:ln>
          <a:effectLst/>
        </p:spPr>
        <p:txBody>
          <a:bodyPr wrap="none"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702" name="Text Box 30">
            <a:extLst>
              <a:ext uri="{FF2B5EF4-FFF2-40B4-BE49-F238E27FC236}">
                <a16:creationId xmlns="" xmlns:a16="http://schemas.microsoft.com/office/drawing/2014/main" id="{04BA30AF-A6E2-405A-A204-BDD0FCAA7323}"/>
              </a:ext>
            </a:extLst>
          </p:cNvPr>
          <p:cNvSpPr txBox="1">
            <a:spLocks noChangeArrowheads="1"/>
          </p:cNvSpPr>
          <p:nvPr/>
        </p:nvSpPr>
        <p:spPr bwMode="auto">
          <a:xfrm>
            <a:off x="-34925" y="2144713"/>
            <a:ext cx="1482725" cy="7016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Interfaccia</a:t>
            </a:r>
          </a:p>
          <a:p>
            <a:pPr>
              <a:defRPr/>
            </a:pPr>
            <a:r>
              <a:rPr lang="en-GB">
                <a:effectLst>
                  <a:outerShdw blurRad="38100" dist="38100" dir="2700000" algn="tl">
                    <a:srgbClr val="C0C0C0"/>
                  </a:outerShdw>
                </a:effectLst>
                <a:latin typeface="Arial" charset="0"/>
                <a:cs typeface="+mn-cs"/>
              </a:rPr>
              <a:t>Stampante</a:t>
            </a:r>
            <a:endParaRPr lang="it-IT">
              <a:effectLst>
                <a:outerShdw blurRad="38100" dist="38100" dir="2700000" algn="tl">
                  <a:srgbClr val="C0C0C0"/>
                </a:outerShdw>
              </a:effectLst>
              <a:latin typeface="Arial" charset="0"/>
              <a:cs typeface="+mn-cs"/>
            </a:endParaRPr>
          </a:p>
        </p:txBody>
      </p:sp>
      <p:sp>
        <p:nvSpPr>
          <p:cNvPr id="284703" name="Text Box 31">
            <a:extLst>
              <a:ext uri="{FF2B5EF4-FFF2-40B4-BE49-F238E27FC236}">
                <a16:creationId xmlns="" xmlns:a16="http://schemas.microsoft.com/office/drawing/2014/main" id="{BE75B646-53D0-497A-BB12-AF836D3AEA3F}"/>
              </a:ext>
            </a:extLst>
          </p:cNvPr>
          <p:cNvSpPr txBox="1">
            <a:spLocks noChangeArrowheads="1"/>
          </p:cNvSpPr>
          <p:nvPr/>
        </p:nvSpPr>
        <p:spPr bwMode="auto">
          <a:xfrm>
            <a:off x="373063" y="2879725"/>
            <a:ext cx="1227137" cy="396875"/>
          </a:xfrm>
          <a:prstGeom prst="rect">
            <a:avLst/>
          </a:prstGeom>
          <a:noFill/>
          <a:ln w="9525">
            <a:noFill/>
            <a:miter lim="800000"/>
            <a:headEnd/>
            <a:tailEnd/>
          </a:ln>
          <a:effectLst/>
        </p:spPr>
        <p:txBody>
          <a:bodyPr wrap="none">
            <a:spAutoFit/>
          </a:bodyPr>
          <a:lstStyle/>
          <a:p>
            <a:pPr>
              <a:defRPr/>
            </a:pPr>
            <a:r>
              <a:rPr lang="en-GB">
                <a:solidFill>
                  <a:schemeClr val="tx1"/>
                </a:solidFill>
                <a:effectLst>
                  <a:outerShdw blurRad="38100" dist="38100" dir="2700000" algn="tl">
                    <a:srgbClr val="C0C0C0"/>
                  </a:outerShdw>
                </a:effectLst>
                <a:latin typeface="Arial" charset="0"/>
                <a:cs typeface="+mn-cs"/>
              </a:rPr>
              <a:t>interrupt</a:t>
            </a:r>
            <a:endParaRPr lang="it-IT">
              <a:solidFill>
                <a:schemeClr val="tx1"/>
              </a:solidFill>
              <a:effectLst>
                <a:outerShdw blurRad="38100" dist="38100" dir="2700000" algn="tl">
                  <a:srgbClr val="C0C0C0"/>
                </a:outerShdw>
              </a:effectLst>
              <a:latin typeface="Arial" charset="0"/>
              <a:cs typeface="+mn-cs"/>
            </a:endParaRPr>
          </a:p>
        </p:txBody>
      </p:sp>
      <p:sp>
        <p:nvSpPr>
          <p:cNvPr id="284704" name="Line 32">
            <a:extLst>
              <a:ext uri="{FF2B5EF4-FFF2-40B4-BE49-F238E27FC236}">
                <a16:creationId xmlns="" xmlns:a16="http://schemas.microsoft.com/office/drawing/2014/main" id="{DF9E82D2-049F-4DDB-B8D4-670F98900200}"/>
              </a:ext>
            </a:extLst>
          </p:cNvPr>
          <p:cNvSpPr>
            <a:spLocks noChangeShapeType="1"/>
          </p:cNvSpPr>
          <p:nvPr/>
        </p:nvSpPr>
        <p:spPr bwMode="auto">
          <a:xfrm>
            <a:off x="4191000" y="3886200"/>
            <a:ext cx="381000" cy="0"/>
          </a:xfrm>
          <a:prstGeom prst="line">
            <a:avLst/>
          </a:prstGeom>
          <a:noFill/>
          <a:ln w="28575">
            <a:solidFill>
              <a:schemeClr val="tx1"/>
            </a:solidFill>
            <a:prstDash val="sysDot"/>
            <a:round/>
            <a:headEnd type="triangle" w="med" len="me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705" name="Line 33">
            <a:extLst>
              <a:ext uri="{FF2B5EF4-FFF2-40B4-BE49-F238E27FC236}">
                <a16:creationId xmlns="" xmlns:a16="http://schemas.microsoft.com/office/drawing/2014/main" id="{6CB2C6A2-45A8-480E-BE78-D254B2783B27}"/>
              </a:ext>
            </a:extLst>
          </p:cNvPr>
          <p:cNvSpPr>
            <a:spLocks noChangeShapeType="1"/>
          </p:cNvSpPr>
          <p:nvPr/>
        </p:nvSpPr>
        <p:spPr bwMode="auto">
          <a:xfrm flipV="1">
            <a:off x="4572000" y="3886200"/>
            <a:ext cx="0" cy="609600"/>
          </a:xfrm>
          <a:prstGeom prst="line">
            <a:avLst/>
          </a:prstGeom>
          <a:noFill/>
          <a:ln w="28575">
            <a:solidFill>
              <a:schemeClr val="tx1"/>
            </a:solidFill>
            <a:prstDash val="sysDot"/>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706" name="Line 34">
            <a:extLst>
              <a:ext uri="{FF2B5EF4-FFF2-40B4-BE49-F238E27FC236}">
                <a16:creationId xmlns="" xmlns:a16="http://schemas.microsoft.com/office/drawing/2014/main" id="{14CB4278-3070-45F3-8396-C79D90CFFAD3}"/>
              </a:ext>
            </a:extLst>
          </p:cNvPr>
          <p:cNvSpPr>
            <a:spLocks noChangeShapeType="1"/>
          </p:cNvSpPr>
          <p:nvPr/>
        </p:nvSpPr>
        <p:spPr bwMode="auto">
          <a:xfrm>
            <a:off x="4572000" y="4495800"/>
            <a:ext cx="457200" cy="0"/>
          </a:xfrm>
          <a:prstGeom prst="line">
            <a:avLst/>
          </a:prstGeom>
          <a:noFill/>
          <a:ln w="28575">
            <a:solidFill>
              <a:schemeClr val="tx1"/>
            </a:solidFill>
            <a:prstDash val="sysDot"/>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4708" name="Text Box 36">
            <a:extLst>
              <a:ext uri="{FF2B5EF4-FFF2-40B4-BE49-F238E27FC236}">
                <a16:creationId xmlns="" xmlns:a16="http://schemas.microsoft.com/office/drawing/2014/main" id="{AFF9D94C-6D83-4ACE-A847-942CA50EEA7D}"/>
              </a:ext>
            </a:extLst>
          </p:cNvPr>
          <p:cNvSpPr txBox="1">
            <a:spLocks noChangeArrowheads="1"/>
          </p:cNvSpPr>
          <p:nvPr/>
        </p:nvSpPr>
        <p:spPr bwMode="auto">
          <a:xfrm>
            <a:off x="5013325" y="4137025"/>
            <a:ext cx="3581400" cy="1006475"/>
          </a:xfrm>
          <a:prstGeom prst="rect">
            <a:avLst/>
          </a:prstGeom>
          <a:noFill/>
          <a:ln w="9525">
            <a:noFill/>
            <a:miter lim="800000"/>
            <a:headEnd/>
            <a:tailEnd/>
          </a:ln>
          <a:effectLst/>
        </p:spPr>
        <p:txBody>
          <a:bodyPr wrap="none">
            <a:spAutoFit/>
          </a:bodyPr>
          <a:lstStyle/>
          <a:p>
            <a:pPr>
              <a:defRPr/>
            </a:pPr>
            <a:r>
              <a:rPr lang="en-GB" i="1">
                <a:solidFill>
                  <a:srgbClr val="000099"/>
                </a:solidFill>
                <a:effectLst>
                  <a:outerShdw blurRad="38100" dist="38100" dir="2700000" algn="tl">
                    <a:srgbClr val="C0C0C0"/>
                  </a:outerShdw>
                </a:effectLst>
                <a:latin typeface="Arial" charset="0"/>
                <a:cs typeface="+mn-cs"/>
              </a:rPr>
              <a:t>Ritorno dalla procedura di</a:t>
            </a:r>
          </a:p>
          <a:p>
            <a:pPr>
              <a:defRPr/>
            </a:pPr>
            <a:r>
              <a:rPr lang="en-GB" i="1">
                <a:solidFill>
                  <a:srgbClr val="000099"/>
                </a:solidFill>
                <a:effectLst>
                  <a:outerShdw blurRad="38100" dist="38100" dir="2700000" algn="tl">
                    <a:srgbClr val="C0C0C0"/>
                  </a:outerShdw>
                </a:effectLst>
                <a:latin typeface="Arial" charset="0"/>
                <a:cs typeface="+mn-cs"/>
              </a:rPr>
              <a:t>gestione dell’interrupt (deve</a:t>
            </a:r>
          </a:p>
          <a:p>
            <a:pPr>
              <a:defRPr/>
            </a:pPr>
            <a:r>
              <a:rPr lang="en-GB" i="1">
                <a:solidFill>
                  <a:srgbClr val="000099"/>
                </a:solidFill>
                <a:effectLst>
                  <a:outerShdw blurRad="38100" dist="38100" dir="2700000" algn="tl">
                    <a:srgbClr val="C0C0C0"/>
                  </a:outerShdw>
                </a:effectLst>
                <a:latin typeface="Arial" charset="0"/>
                <a:cs typeface="+mn-cs"/>
              </a:rPr>
              <a:t>ripristinare lo stato)</a:t>
            </a:r>
            <a:endParaRPr lang="it-IT" i="1">
              <a:solidFill>
                <a:srgbClr val="000099"/>
              </a:solidFill>
              <a:effectLst>
                <a:outerShdw blurRad="38100" dist="38100" dir="2700000" algn="tl">
                  <a:srgbClr val="C0C0C0"/>
                </a:outerShdw>
              </a:effectLst>
              <a:latin typeface="Arial" charset="0"/>
              <a:cs typeface="+mn-cs"/>
            </a:endParaRPr>
          </a:p>
        </p:txBody>
      </p:sp>
      <p:sp>
        <p:nvSpPr>
          <p:cNvPr id="284709" name="Text Box 37">
            <a:extLst>
              <a:ext uri="{FF2B5EF4-FFF2-40B4-BE49-F238E27FC236}">
                <a16:creationId xmlns="" xmlns:a16="http://schemas.microsoft.com/office/drawing/2014/main" id="{978B9C07-8A05-489F-AE7C-A16D8273E200}"/>
              </a:ext>
            </a:extLst>
          </p:cNvPr>
          <p:cNvSpPr txBox="1">
            <a:spLocks noChangeArrowheads="1"/>
          </p:cNvSpPr>
          <p:nvPr/>
        </p:nvSpPr>
        <p:spPr bwMode="auto">
          <a:xfrm>
            <a:off x="5013325" y="2133600"/>
            <a:ext cx="3733800" cy="1006475"/>
          </a:xfrm>
          <a:prstGeom prst="rect">
            <a:avLst/>
          </a:prstGeom>
          <a:noFill/>
          <a:ln w="9525">
            <a:noFill/>
            <a:miter lim="800000"/>
            <a:headEnd/>
            <a:tailEnd/>
          </a:ln>
          <a:effectLst/>
        </p:spPr>
        <p:txBody>
          <a:bodyPr>
            <a:spAutoFit/>
          </a:bodyPr>
          <a:lstStyle/>
          <a:p>
            <a:pPr>
              <a:defRPr/>
            </a:pPr>
            <a:r>
              <a:rPr lang="en-GB" i="1">
                <a:solidFill>
                  <a:srgbClr val="000099"/>
                </a:solidFill>
                <a:effectLst>
                  <a:outerShdw blurRad="38100" dist="38100" dir="2700000" algn="tl">
                    <a:srgbClr val="C0C0C0"/>
                  </a:outerShdw>
                </a:effectLst>
                <a:latin typeface="Arial" charset="0"/>
                <a:cs typeface="+mn-cs"/>
              </a:rPr>
              <a:t>Chiamata della procedura di</a:t>
            </a:r>
          </a:p>
          <a:p>
            <a:pPr>
              <a:defRPr/>
            </a:pPr>
            <a:r>
              <a:rPr lang="en-GB" i="1">
                <a:solidFill>
                  <a:srgbClr val="000099"/>
                </a:solidFill>
                <a:effectLst>
                  <a:outerShdw blurRad="38100" dist="38100" dir="2700000" algn="tl">
                    <a:srgbClr val="C0C0C0"/>
                  </a:outerShdw>
                </a:effectLst>
                <a:latin typeface="Arial" charset="0"/>
                <a:cs typeface="+mn-cs"/>
              </a:rPr>
              <a:t>gestione dell’interrupt (deve salvare lo stato)</a:t>
            </a:r>
            <a:endParaRPr lang="it-IT" i="1">
              <a:solidFill>
                <a:srgbClr val="000099"/>
              </a:solidFill>
              <a:effectLst>
                <a:outerShdw blurRad="38100" dist="38100" dir="2700000" algn="tl">
                  <a:srgbClr val="C0C0C0"/>
                </a:outerShdw>
              </a:effectLst>
              <a:latin typeface="Arial" charset="0"/>
              <a:cs typeface="+mn-cs"/>
            </a:endParaRPr>
          </a:p>
        </p:txBody>
      </p:sp>
      <p:sp>
        <p:nvSpPr>
          <p:cNvPr id="284710" name="Text Box 38">
            <a:extLst>
              <a:ext uri="{FF2B5EF4-FFF2-40B4-BE49-F238E27FC236}">
                <a16:creationId xmlns="" xmlns:a16="http://schemas.microsoft.com/office/drawing/2014/main" id="{E96CE10B-CEE7-40B4-AFE3-6A2B34E26BE9}"/>
              </a:ext>
            </a:extLst>
          </p:cNvPr>
          <p:cNvSpPr txBox="1">
            <a:spLocks noChangeArrowheads="1"/>
          </p:cNvSpPr>
          <p:nvPr/>
        </p:nvSpPr>
        <p:spPr bwMode="auto">
          <a:xfrm>
            <a:off x="533400" y="5851525"/>
            <a:ext cx="8245475" cy="1006475"/>
          </a:xfrm>
          <a:prstGeom prst="rect">
            <a:avLst/>
          </a:prstGeom>
          <a:noFill/>
          <a:ln w="9525">
            <a:noFill/>
            <a:miter lim="800000"/>
            <a:headEnd/>
            <a:tailEnd/>
          </a:ln>
          <a:effectLst/>
        </p:spPr>
        <p:txBody>
          <a:bodyPr>
            <a:spAutoFit/>
          </a:bodyPr>
          <a:lstStyle/>
          <a:p>
            <a:pPr algn="just">
              <a:defRPr/>
            </a:pPr>
            <a:r>
              <a:rPr lang="en-GB" dirty="0" err="1">
                <a:solidFill>
                  <a:srgbClr val="000099"/>
                </a:solidFill>
                <a:effectLst>
                  <a:outerShdw blurRad="38100" dist="38100" dir="2700000" algn="tl">
                    <a:srgbClr val="C0C0C0"/>
                  </a:outerShdw>
                </a:effectLst>
                <a:latin typeface="Arial" charset="0"/>
                <a:cs typeface="+mn-cs"/>
              </a:rPr>
              <a:t>Normalmente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segnale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interrupt </a:t>
            </a:r>
            <a:r>
              <a:rPr lang="en-GB" dirty="0" err="1">
                <a:solidFill>
                  <a:srgbClr val="000099"/>
                </a:solidFill>
                <a:effectLst>
                  <a:outerShdw blurRad="38100" dist="38100" dir="2700000" algn="tl">
                    <a:srgbClr val="C0C0C0"/>
                  </a:outerShdw>
                </a:effectLst>
                <a:latin typeface="Arial" charset="0"/>
                <a:cs typeface="+mn-cs"/>
              </a:rPr>
              <a:t>viene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formato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ponendo</a:t>
            </a:r>
            <a:r>
              <a:rPr lang="en-GB" dirty="0">
                <a:solidFill>
                  <a:srgbClr val="000099"/>
                </a:solidFill>
                <a:effectLst>
                  <a:outerShdw blurRad="38100" dist="38100" dir="2700000" algn="tl">
                    <a:srgbClr val="C0C0C0"/>
                  </a:outerShdw>
                </a:effectLst>
                <a:latin typeface="Arial" charset="0"/>
                <a:cs typeface="+mn-cs"/>
              </a:rPr>
              <a:t> in AND</a:t>
            </a:r>
          </a:p>
          <a:p>
            <a:pPr algn="just">
              <a:defRPr/>
            </a:pP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bit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“pronto” (</a:t>
            </a:r>
            <a:r>
              <a:rPr lang="en-GB" dirty="0" err="1">
                <a:solidFill>
                  <a:srgbClr val="000099"/>
                </a:solidFill>
                <a:effectLst>
                  <a:outerShdw blurRad="38100" dist="38100" dir="2700000" algn="tl">
                    <a:srgbClr val="C0C0C0"/>
                  </a:outerShdw>
                </a:effectLst>
                <a:latin typeface="Arial" charset="0"/>
                <a:cs typeface="+mn-cs"/>
              </a:rPr>
              <a:t>es</a:t>
            </a:r>
            <a:r>
              <a:rPr lang="en-GB" dirty="0">
                <a:solidFill>
                  <a:srgbClr val="000099"/>
                </a:solidFill>
                <a:effectLst>
                  <a:outerShdw blurRad="38100" dist="38100" dir="2700000" algn="tl">
                    <a:srgbClr val="C0C0C0"/>
                  </a:outerShdw>
                </a:effectLst>
                <a:latin typeface="Arial" charset="0"/>
                <a:cs typeface="+mn-cs"/>
              </a:rPr>
              <a:t>. SOUT) e </a:t>
            </a: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bit “Interrupt Enable”, </a:t>
            </a:r>
            <a:r>
              <a:rPr lang="en-GB" dirty="0" err="1">
                <a:solidFill>
                  <a:srgbClr val="000099"/>
                </a:solidFill>
                <a:effectLst>
                  <a:outerShdw blurRad="38100" dist="38100" dir="2700000" algn="tl">
                    <a:srgbClr val="C0C0C0"/>
                  </a:outerShdw>
                </a:effectLst>
                <a:latin typeface="Arial" charset="0"/>
                <a:cs typeface="+mn-cs"/>
              </a:rPr>
              <a:t>entrambi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contenuti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nel</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registro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stato</a:t>
            </a:r>
            <a:r>
              <a:rPr lang="en-GB" dirty="0">
                <a:solidFill>
                  <a:srgbClr val="000099"/>
                </a:solidFill>
                <a:effectLst>
                  <a:outerShdw blurRad="38100" dist="38100" dir="2700000" algn="tl">
                    <a:srgbClr val="C0C0C0"/>
                  </a:outerShdw>
                </a:effectLst>
                <a:latin typeface="Arial" charset="0"/>
                <a:cs typeface="+mn-cs"/>
              </a:rPr>
              <a:t> del </a:t>
            </a:r>
            <a:r>
              <a:rPr lang="en-GB" dirty="0" err="1">
                <a:solidFill>
                  <a:srgbClr val="000099"/>
                </a:solidFill>
                <a:effectLst>
                  <a:outerShdw blurRad="38100" dist="38100" dir="2700000" algn="tl">
                    <a:srgbClr val="C0C0C0"/>
                  </a:outerShdw>
                </a:effectLst>
                <a:latin typeface="Arial" charset="0"/>
                <a:cs typeface="+mn-cs"/>
              </a:rPr>
              <a:t>dispositivo</a:t>
            </a:r>
            <a:r>
              <a:rPr lang="en-GB" dirty="0">
                <a:solidFill>
                  <a:srgbClr val="000099"/>
                </a:solidFill>
                <a:effectLst>
                  <a:outerShdw blurRad="38100" dist="38100" dir="2700000" algn="tl">
                    <a:srgbClr val="C0C0C0"/>
                  </a:outerShdw>
                </a:effectLst>
                <a:latin typeface="Arial" charset="0"/>
                <a:cs typeface="+mn-cs"/>
              </a:rPr>
              <a:t>.</a:t>
            </a:r>
            <a:endParaRPr lang="it-IT" dirty="0">
              <a:solidFill>
                <a:srgbClr val="000099"/>
              </a:solidFill>
              <a:effectLst>
                <a:outerShdw blurRad="38100" dist="38100" dir="2700000" algn="tl">
                  <a:srgbClr val="C0C0C0"/>
                </a:outerShdw>
              </a:effectLst>
              <a:latin typeface="Arial" charset="0"/>
              <a:cs typeface="+mn-cs"/>
            </a:endParaRPr>
          </a:p>
        </p:txBody>
      </p:sp>
      <p:sp>
        <p:nvSpPr>
          <p:cNvPr id="284711" name="Rectangle 39">
            <a:extLst>
              <a:ext uri="{FF2B5EF4-FFF2-40B4-BE49-F238E27FC236}">
                <a16:creationId xmlns="" xmlns:a16="http://schemas.microsoft.com/office/drawing/2014/main" id="{80D45761-0445-4BB0-8FD1-C39A24445F45}"/>
              </a:ext>
            </a:extLst>
          </p:cNvPr>
          <p:cNvSpPr>
            <a:spLocks noChangeArrowheads="1"/>
          </p:cNvSpPr>
          <p:nvPr/>
        </p:nvSpPr>
        <p:spPr bwMode="auto">
          <a:xfrm>
            <a:off x="1954213" y="4829175"/>
            <a:ext cx="2820987" cy="701675"/>
          </a:xfrm>
          <a:prstGeom prst="rect">
            <a:avLst/>
          </a:prstGeom>
          <a:noFill/>
          <a:ln w="9525">
            <a:noFill/>
            <a:miter lim="800000"/>
            <a:headEnd/>
            <a:tailEnd/>
          </a:ln>
          <a:effectLst/>
        </p:spPr>
        <p:txBody>
          <a:bodyPr wrap="none">
            <a:spAutoFit/>
          </a:bodyPr>
          <a:lstStyle/>
          <a:p>
            <a:pPr>
              <a:defRPr/>
            </a:pPr>
            <a:r>
              <a:rPr lang="en-GB" i="1">
                <a:solidFill>
                  <a:srgbClr val="000099"/>
                </a:solidFill>
                <a:effectLst>
                  <a:outerShdw blurRad="38100" dist="38100" dir="2700000" algn="tl">
                    <a:srgbClr val="C0C0C0"/>
                  </a:outerShdw>
                </a:effectLst>
                <a:latin typeface="Arial" charset="0"/>
                <a:cs typeface="+mn-cs"/>
              </a:rPr>
              <a:t>Invio richiesta di</a:t>
            </a:r>
          </a:p>
          <a:p>
            <a:pPr>
              <a:defRPr/>
            </a:pPr>
            <a:r>
              <a:rPr lang="en-GB" i="1">
                <a:solidFill>
                  <a:srgbClr val="000099"/>
                </a:solidFill>
                <a:effectLst>
                  <a:outerShdw blurRad="38100" dist="38100" dir="2700000" algn="tl">
                    <a:srgbClr val="C0C0C0"/>
                  </a:outerShdw>
                </a:effectLst>
                <a:latin typeface="Arial" charset="0"/>
                <a:cs typeface="+mn-cs"/>
              </a:rPr>
              <a:t>stampa linee prodotte</a:t>
            </a:r>
            <a:endParaRPr lang="it-IT" i="1">
              <a:solidFill>
                <a:srgbClr val="000099"/>
              </a:solidFill>
              <a:effectLst>
                <a:outerShdw blurRad="38100" dist="38100" dir="2700000" algn="tl">
                  <a:srgbClr val="C0C0C0"/>
                </a:outerShdw>
              </a:effectLst>
              <a:latin typeface="Arial" charset="0"/>
              <a:cs typeface="+mn-cs"/>
            </a:endParaRPr>
          </a:p>
        </p:txBody>
      </p:sp>
      <p:sp>
        <p:nvSpPr>
          <p:cNvPr id="284712" name="Rectangle 40">
            <a:extLst>
              <a:ext uri="{FF2B5EF4-FFF2-40B4-BE49-F238E27FC236}">
                <a16:creationId xmlns="" xmlns:a16="http://schemas.microsoft.com/office/drawing/2014/main" id="{F3D8A2D3-122C-4C1E-A401-C17BF5BF98E1}"/>
              </a:ext>
            </a:extLst>
          </p:cNvPr>
          <p:cNvSpPr>
            <a:spLocks noChangeArrowheads="1"/>
          </p:cNvSpPr>
          <p:nvPr/>
        </p:nvSpPr>
        <p:spPr bwMode="auto">
          <a:xfrm>
            <a:off x="5016500" y="3336925"/>
            <a:ext cx="3441700" cy="701675"/>
          </a:xfrm>
          <a:prstGeom prst="rect">
            <a:avLst/>
          </a:prstGeom>
          <a:noFill/>
          <a:ln w="9525">
            <a:noFill/>
            <a:miter lim="800000"/>
            <a:headEnd/>
            <a:tailEnd/>
          </a:ln>
          <a:effectLst/>
        </p:spPr>
        <p:txBody>
          <a:bodyPr wrap="none">
            <a:spAutoFit/>
          </a:bodyPr>
          <a:lstStyle/>
          <a:p>
            <a:pPr>
              <a:defRPr/>
            </a:pPr>
            <a:r>
              <a:rPr lang="en-GB" i="1">
                <a:solidFill>
                  <a:srgbClr val="000099"/>
                </a:solidFill>
                <a:effectLst>
                  <a:outerShdw blurRad="38100" dist="38100" dir="2700000" algn="tl">
                    <a:srgbClr val="C0C0C0"/>
                  </a:outerShdw>
                </a:effectLst>
                <a:latin typeface="Arial" charset="0"/>
                <a:cs typeface="+mn-cs"/>
              </a:rPr>
              <a:t>Manda in stampa prossima</a:t>
            </a:r>
          </a:p>
          <a:p>
            <a:pPr>
              <a:defRPr/>
            </a:pPr>
            <a:r>
              <a:rPr lang="en-GB" i="1">
                <a:solidFill>
                  <a:srgbClr val="000099"/>
                </a:solidFill>
                <a:effectLst>
                  <a:outerShdw blurRad="38100" dist="38100" dir="2700000" algn="tl">
                    <a:srgbClr val="C0C0C0"/>
                  </a:outerShdw>
                </a:effectLst>
                <a:latin typeface="Arial" charset="0"/>
                <a:cs typeface="+mn-cs"/>
              </a:rPr>
              <a:t>linea in coda</a:t>
            </a:r>
            <a:endParaRPr lang="it-IT" i="1">
              <a:solidFill>
                <a:srgbClr val="000099"/>
              </a:solidFill>
              <a:effectLst>
                <a:outerShdw blurRad="38100" dist="38100" dir="2700000" algn="tl">
                  <a:srgbClr val="C0C0C0"/>
                </a:outerShdw>
              </a:effectLst>
              <a:latin typeface="Arial" charset="0"/>
              <a:cs typeface="+mn-cs"/>
            </a:endParaRPr>
          </a:p>
        </p:txBody>
      </p:sp>
      <p:sp>
        <p:nvSpPr>
          <p:cNvPr id="284713" name="Rectangle 41">
            <a:extLst>
              <a:ext uri="{FF2B5EF4-FFF2-40B4-BE49-F238E27FC236}">
                <a16:creationId xmlns="" xmlns:a16="http://schemas.microsoft.com/office/drawing/2014/main" id="{6AA8D53E-D478-48B6-A6DE-4042147560EA}"/>
              </a:ext>
            </a:extLst>
          </p:cNvPr>
          <p:cNvSpPr>
            <a:spLocks noChangeArrowheads="1"/>
          </p:cNvSpPr>
          <p:nvPr/>
        </p:nvSpPr>
        <p:spPr bwMode="auto">
          <a:xfrm>
            <a:off x="-31750" y="3287713"/>
            <a:ext cx="1566863" cy="1006475"/>
          </a:xfrm>
          <a:prstGeom prst="rect">
            <a:avLst/>
          </a:prstGeom>
          <a:noFill/>
          <a:ln w="9525">
            <a:noFill/>
            <a:miter lim="800000"/>
            <a:headEnd/>
            <a:tailEnd/>
          </a:ln>
          <a:effectLst/>
        </p:spPr>
        <p:txBody>
          <a:bodyPr wrap="none">
            <a:spAutoFit/>
          </a:bodyPr>
          <a:lstStyle/>
          <a:p>
            <a:pPr>
              <a:defRPr/>
            </a:pPr>
            <a:r>
              <a:rPr lang="en-GB" i="1">
                <a:solidFill>
                  <a:srgbClr val="000099"/>
                </a:solidFill>
                <a:effectLst>
                  <a:outerShdw blurRad="38100" dist="38100" dir="2700000" algn="tl">
                    <a:srgbClr val="C0C0C0"/>
                  </a:outerShdw>
                </a:effectLst>
                <a:latin typeface="Arial" charset="0"/>
                <a:cs typeface="+mn-cs"/>
              </a:rPr>
              <a:t>Completata</a:t>
            </a:r>
          </a:p>
          <a:p>
            <a:pPr>
              <a:defRPr/>
            </a:pPr>
            <a:r>
              <a:rPr lang="en-GB" i="1">
                <a:solidFill>
                  <a:srgbClr val="000099"/>
                </a:solidFill>
                <a:effectLst>
                  <a:outerShdw blurRad="38100" dist="38100" dir="2700000" algn="tl">
                    <a:srgbClr val="C0C0C0"/>
                  </a:outerShdw>
                </a:effectLst>
                <a:latin typeface="Arial" charset="0"/>
                <a:cs typeface="+mn-cs"/>
              </a:rPr>
              <a:t>stampa di </a:t>
            </a:r>
          </a:p>
          <a:p>
            <a:pPr>
              <a:defRPr/>
            </a:pPr>
            <a:r>
              <a:rPr lang="en-GB" i="1">
                <a:solidFill>
                  <a:srgbClr val="000099"/>
                </a:solidFill>
                <a:effectLst>
                  <a:outerShdw blurRad="38100" dist="38100" dir="2700000" algn="tl">
                    <a:srgbClr val="C0C0C0"/>
                  </a:outerShdw>
                </a:effectLst>
                <a:latin typeface="Arial" charset="0"/>
                <a:cs typeface="+mn-cs"/>
              </a:rPr>
              <a:t>una linea</a:t>
            </a:r>
            <a:endParaRPr lang="it-IT" i="1">
              <a:solidFill>
                <a:srgbClr val="000099"/>
              </a:solidFill>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771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Text Box 2">
            <a:extLst>
              <a:ext uri="{FF2B5EF4-FFF2-40B4-BE49-F238E27FC236}">
                <a16:creationId xmlns="" xmlns:a16="http://schemas.microsoft.com/office/drawing/2014/main" id="{268C785C-2B4F-437A-B48B-2871408CC028}"/>
              </a:ext>
            </a:extLst>
          </p:cNvPr>
          <p:cNvSpPr txBox="1">
            <a:spLocks noChangeArrowheads="1"/>
          </p:cNvSpPr>
          <p:nvPr/>
        </p:nvSpPr>
        <p:spPr bwMode="auto">
          <a:xfrm>
            <a:off x="1687513" y="76200"/>
            <a:ext cx="5349875" cy="400050"/>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I/O </a:t>
            </a:r>
            <a:r>
              <a:rPr lang="en-GB" dirty="0" err="1">
                <a:solidFill>
                  <a:srgbClr val="000099"/>
                </a:solidFill>
                <a:effectLst>
                  <a:outerShdw blurRad="38100" dist="38100" dir="2700000" algn="tl">
                    <a:srgbClr val="C0C0C0"/>
                  </a:outerShdw>
                </a:effectLst>
                <a:latin typeface="Arial" charset="0"/>
                <a:cs typeface="+mn-cs"/>
              </a:rPr>
              <a:t>guidato</a:t>
            </a:r>
            <a:r>
              <a:rPr lang="en-GB" dirty="0">
                <a:solidFill>
                  <a:srgbClr val="000099"/>
                </a:solidFill>
                <a:effectLst>
                  <a:outerShdw blurRad="38100" dist="38100" dir="2700000" algn="tl">
                    <a:srgbClr val="C0C0C0"/>
                  </a:outerShdw>
                </a:effectLst>
                <a:latin typeface="Arial" charset="0"/>
                <a:cs typeface="+mn-cs"/>
              </a:rPr>
              <a:t> da Interrupt: continua </a:t>
            </a:r>
            <a:r>
              <a:rPr lang="en-GB" dirty="0" err="1">
                <a:solidFill>
                  <a:srgbClr val="000099"/>
                </a:solidFill>
                <a:effectLst>
                  <a:outerShdw blurRad="38100" dist="38100" dir="2700000" algn="tl">
                    <a:srgbClr val="C0C0C0"/>
                  </a:outerShdw>
                </a:effectLst>
                <a:latin typeface="Arial" charset="0"/>
                <a:cs typeface="+mn-cs"/>
              </a:rPr>
              <a:t>esempio</a:t>
            </a:r>
            <a:endParaRPr lang="it-IT" dirty="0">
              <a:solidFill>
                <a:srgbClr val="000099"/>
              </a:solidFill>
              <a:effectLst>
                <a:outerShdw blurRad="38100" dist="38100" dir="2700000" algn="tl">
                  <a:srgbClr val="C0C0C0"/>
                </a:outerShdw>
              </a:effectLst>
              <a:latin typeface="Arial" charset="0"/>
              <a:cs typeface="+mn-cs"/>
            </a:endParaRPr>
          </a:p>
        </p:txBody>
      </p:sp>
      <p:sp>
        <p:nvSpPr>
          <p:cNvPr id="285699" name="Text Box 3">
            <a:extLst>
              <a:ext uri="{FF2B5EF4-FFF2-40B4-BE49-F238E27FC236}">
                <a16:creationId xmlns="" xmlns:a16="http://schemas.microsoft.com/office/drawing/2014/main" id="{2230443B-A3DF-4F99-852D-6F6D6C30DD8A}"/>
              </a:ext>
            </a:extLst>
          </p:cNvPr>
          <p:cNvSpPr txBox="1">
            <a:spLocks noChangeArrowheads="1"/>
          </p:cNvSpPr>
          <p:nvPr/>
        </p:nvSpPr>
        <p:spPr bwMode="auto">
          <a:xfrm>
            <a:off x="1066800" y="1219200"/>
            <a:ext cx="2057400" cy="4511675"/>
          </a:xfrm>
          <a:prstGeom prst="rect">
            <a:avLst/>
          </a:prstGeom>
          <a:noFill/>
          <a:ln w="9525">
            <a:noFill/>
            <a:miter lim="800000"/>
            <a:headEnd/>
            <a:tailEnd/>
          </a:ln>
          <a:effectLst/>
        </p:spPr>
        <p:txBody>
          <a:bodyPr>
            <a:spAutoFit/>
          </a:bodyPr>
          <a:lstStyle/>
          <a:p>
            <a:pPr>
              <a:spcBef>
                <a:spcPct val="50000"/>
              </a:spcBef>
              <a:defRPr/>
            </a:pPr>
            <a:r>
              <a:rPr lang="en-GB">
                <a:effectLst>
                  <a:outerShdw blurRad="38100" dist="38100" dir="2700000" algn="tl">
                    <a:srgbClr val="C0C0C0"/>
                  </a:outerShdw>
                </a:effectLst>
                <a:latin typeface="Arial" charset="0"/>
                <a:cs typeface="+mn-cs"/>
              </a:rPr>
              <a:t>Elabora(dato1)</a:t>
            </a:r>
          </a:p>
          <a:p>
            <a:pPr>
              <a:spcBef>
                <a:spcPct val="50000"/>
              </a:spcBef>
              <a:defRPr/>
            </a:pPr>
            <a:endParaRPr lang="en-GB">
              <a:effectLst>
                <a:outerShdw blurRad="38100" dist="38100" dir="2700000" algn="tl">
                  <a:srgbClr val="C0C0C0"/>
                </a:outerShdw>
              </a:effectLst>
              <a:latin typeface="Arial" charset="0"/>
              <a:cs typeface="+mn-cs"/>
            </a:endParaRPr>
          </a:p>
          <a:p>
            <a:pPr>
              <a:spcBef>
                <a:spcPct val="50000"/>
              </a:spcBef>
              <a:defRPr/>
            </a:pPr>
            <a:r>
              <a:rPr lang="en-GB">
                <a:effectLst>
                  <a:outerShdw blurRad="38100" dist="38100" dir="2700000" algn="tl">
                    <a:srgbClr val="C0C0C0"/>
                  </a:outerShdw>
                </a:effectLst>
                <a:latin typeface="Arial" charset="0"/>
                <a:cs typeface="+mn-cs"/>
              </a:rPr>
              <a:t>Elabora(dato2)</a:t>
            </a:r>
          </a:p>
          <a:p>
            <a:pPr>
              <a:spcBef>
                <a:spcPct val="50000"/>
              </a:spcBef>
              <a:defRPr/>
            </a:pPr>
            <a:endParaRPr lang="en-GB">
              <a:effectLst>
                <a:outerShdw blurRad="38100" dist="38100" dir="2700000" algn="tl">
                  <a:srgbClr val="C0C0C0"/>
                </a:outerShdw>
              </a:effectLst>
              <a:latin typeface="Arial" charset="0"/>
              <a:cs typeface="+mn-cs"/>
            </a:endParaRPr>
          </a:p>
          <a:p>
            <a:pPr>
              <a:spcBef>
                <a:spcPct val="50000"/>
              </a:spcBef>
              <a:defRPr/>
            </a:pPr>
            <a:endParaRPr lang="en-GB">
              <a:effectLst>
                <a:outerShdw blurRad="38100" dist="38100" dir="2700000" algn="tl">
                  <a:srgbClr val="C0C0C0"/>
                </a:outerShdw>
              </a:effectLst>
              <a:latin typeface="Arial" charset="0"/>
              <a:cs typeface="+mn-cs"/>
            </a:endParaRPr>
          </a:p>
          <a:p>
            <a:pPr>
              <a:spcBef>
                <a:spcPct val="50000"/>
              </a:spcBef>
              <a:defRPr/>
            </a:pPr>
            <a:endParaRPr lang="en-GB">
              <a:effectLst>
                <a:outerShdw blurRad="38100" dist="38100" dir="2700000" algn="tl">
                  <a:srgbClr val="C0C0C0"/>
                </a:outerShdw>
              </a:effectLst>
              <a:latin typeface="Arial" charset="0"/>
              <a:cs typeface="+mn-cs"/>
            </a:endParaRPr>
          </a:p>
          <a:p>
            <a:pPr>
              <a:spcBef>
                <a:spcPct val="50000"/>
              </a:spcBef>
              <a:defRPr/>
            </a:pPr>
            <a:r>
              <a:rPr lang="en-GB">
                <a:effectLst>
                  <a:outerShdw blurRad="38100" dist="38100" dir="2700000" algn="tl">
                    <a:srgbClr val="C0C0C0"/>
                  </a:outerShdw>
                </a:effectLst>
                <a:latin typeface="Arial" charset="0"/>
                <a:cs typeface="+mn-cs"/>
              </a:rPr>
              <a:t>Elabora(dato3)</a:t>
            </a:r>
          </a:p>
          <a:p>
            <a:pPr>
              <a:spcBef>
                <a:spcPct val="50000"/>
              </a:spcBef>
              <a:defRPr/>
            </a:pPr>
            <a:endParaRPr lang="it-IT">
              <a:effectLst>
                <a:outerShdw blurRad="38100" dist="38100" dir="2700000" algn="tl">
                  <a:srgbClr val="C0C0C0"/>
                </a:outerShdw>
              </a:effectLst>
              <a:latin typeface="Arial" charset="0"/>
              <a:cs typeface="+mn-cs"/>
            </a:endParaRPr>
          </a:p>
          <a:p>
            <a:pPr>
              <a:spcBef>
                <a:spcPct val="50000"/>
              </a:spcBef>
              <a:defRPr/>
            </a:pPr>
            <a:endParaRPr lang="it-IT">
              <a:effectLst>
                <a:outerShdw blurRad="38100" dist="38100" dir="2700000" algn="tl">
                  <a:srgbClr val="C0C0C0"/>
                </a:outerShdw>
              </a:effectLst>
              <a:latin typeface="Arial" charset="0"/>
              <a:cs typeface="+mn-cs"/>
            </a:endParaRPr>
          </a:p>
          <a:p>
            <a:pPr>
              <a:spcBef>
                <a:spcPct val="50000"/>
              </a:spcBef>
              <a:defRPr/>
            </a:pPr>
            <a:r>
              <a:rPr lang="it-IT">
                <a:effectLst>
                  <a:outerShdw blurRad="38100" dist="38100" dir="2700000" algn="tl">
                    <a:srgbClr val="C0C0C0"/>
                  </a:outerShdw>
                </a:effectLst>
                <a:latin typeface="Arial" charset="0"/>
                <a:cs typeface="+mn-cs"/>
              </a:rPr>
              <a:t>Elabora(dato4)</a:t>
            </a:r>
          </a:p>
        </p:txBody>
      </p:sp>
      <p:sp>
        <p:nvSpPr>
          <p:cNvPr id="285700" name="Text Box 4">
            <a:extLst>
              <a:ext uri="{FF2B5EF4-FFF2-40B4-BE49-F238E27FC236}">
                <a16:creationId xmlns="" xmlns:a16="http://schemas.microsoft.com/office/drawing/2014/main" id="{706A3F8E-E5E9-4F30-998C-17A4AAB86A11}"/>
              </a:ext>
            </a:extLst>
          </p:cNvPr>
          <p:cNvSpPr txBox="1">
            <a:spLocks noChangeArrowheads="1"/>
          </p:cNvSpPr>
          <p:nvPr/>
        </p:nvSpPr>
        <p:spPr bwMode="auto">
          <a:xfrm>
            <a:off x="3733800" y="2133600"/>
            <a:ext cx="2514600" cy="3324225"/>
          </a:xfrm>
          <a:prstGeom prst="rect">
            <a:avLst/>
          </a:prstGeom>
          <a:noFill/>
          <a:ln w="9525">
            <a:noFill/>
            <a:miter lim="800000"/>
            <a:headEnd/>
            <a:tailEnd/>
          </a:ln>
          <a:effectLst/>
        </p:spPr>
        <p:txBody>
          <a:bodyPr>
            <a:spAutoFit/>
          </a:bodyPr>
          <a:lstStyle/>
          <a:p>
            <a:pPr>
              <a:spcBef>
                <a:spcPct val="50000"/>
              </a:spcBef>
              <a:defRPr/>
            </a:pPr>
            <a:r>
              <a:rPr lang="en-GB">
                <a:effectLst>
                  <a:outerShdw blurRad="38100" dist="38100" dir="2700000" algn="tl">
                    <a:srgbClr val="C0C0C0"/>
                  </a:outerShdw>
                </a:effectLst>
                <a:latin typeface="Arial" charset="0"/>
                <a:cs typeface="+mn-cs"/>
              </a:rPr>
              <a:t>Stampa(linee1.1-2)</a:t>
            </a:r>
          </a:p>
          <a:p>
            <a:pPr>
              <a:spcBef>
                <a:spcPct val="50000"/>
              </a:spcBef>
              <a:defRPr/>
            </a:pPr>
            <a:endParaRPr lang="en-GB">
              <a:effectLst>
                <a:outerShdw blurRad="38100" dist="38100" dir="2700000" algn="tl">
                  <a:srgbClr val="C0C0C0"/>
                </a:outerShdw>
              </a:effectLst>
              <a:latin typeface="Arial" charset="0"/>
              <a:cs typeface="+mn-cs"/>
            </a:endParaRPr>
          </a:p>
          <a:p>
            <a:pPr>
              <a:spcBef>
                <a:spcPct val="50000"/>
              </a:spcBef>
              <a:defRPr/>
            </a:pPr>
            <a:r>
              <a:rPr lang="en-GB">
                <a:effectLst>
                  <a:outerShdw blurRad="38100" dist="38100" dir="2700000" algn="tl">
                    <a:srgbClr val="C0C0C0"/>
                  </a:outerShdw>
                </a:effectLst>
                <a:latin typeface="Arial" charset="0"/>
                <a:cs typeface="+mn-cs"/>
              </a:rPr>
              <a:t>  </a:t>
            </a:r>
          </a:p>
          <a:p>
            <a:pPr>
              <a:spcBef>
                <a:spcPct val="50000"/>
              </a:spcBef>
              <a:defRPr/>
            </a:pPr>
            <a:r>
              <a:rPr lang="en-GB">
                <a:effectLst>
                  <a:outerShdw blurRad="38100" dist="38100" dir="2700000" algn="tl">
                    <a:srgbClr val="C0C0C0"/>
                  </a:outerShdw>
                </a:effectLst>
                <a:latin typeface="Arial" charset="0"/>
                <a:cs typeface="+mn-cs"/>
              </a:rPr>
              <a:t>Stampa(linee2.1-3)</a:t>
            </a:r>
          </a:p>
          <a:p>
            <a:pPr>
              <a:spcBef>
                <a:spcPct val="50000"/>
              </a:spcBef>
              <a:defRPr/>
            </a:pPr>
            <a:endParaRPr lang="en-GB">
              <a:effectLst>
                <a:outerShdw blurRad="38100" dist="38100" dir="2700000" algn="tl">
                  <a:srgbClr val="C0C0C0"/>
                </a:outerShdw>
              </a:effectLst>
              <a:latin typeface="Arial" charset="0"/>
              <a:cs typeface="+mn-cs"/>
            </a:endParaRPr>
          </a:p>
          <a:p>
            <a:pPr>
              <a:spcBef>
                <a:spcPct val="50000"/>
              </a:spcBef>
              <a:defRPr/>
            </a:pPr>
            <a:endParaRPr lang="en-GB">
              <a:effectLst>
                <a:outerShdw blurRad="38100" dist="38100" dir="2700000" algn="tl">
                  <a:srgbClr val="C0C0C0"/>
                </a:outerShdw>
              </a:effectLst>
              <a:latin typeface="Arial" charset="0"/>
              <a:cs typeface="+mn-cs"/>
            </a:endParaRPr>
          </a:p>
          <a:p>
            <a:pPr>
              <a:spcBef>
                <a:spcPct val="50000"/>
              </a:spcBef>
              <a:defRPr/>
            </a:pPr>
            <a:endParaRPr lang="en-GB" sz="800">
              <a:effectLst>
                <a:outerShdw blurRad="38100" dist="38100" dir="2700000" algn="tl">
                  <a:srgbClr val="C0C0C0"/>
                </a:outerShdw>
              </a:effectLst>
              <a:latin typeface="Arial" charset="0"/>
              <a:cs typeface="+mn-cs"/>
            </a:endParaRPr>
          </a:p>
          <a:p>
            <a:pPr>
              <a:spcBef>
                <a:spcPct val="50000"/>
              </a:spcBef>
              <a:defRPr/>
            </a:pPr>
            <a:r>
              <a:rPr lang="en-GB">
                <a:effectLst>
                  <a:outerShdw blurRad="38100" dist="38100" dir="2700000" algn="tl">
                    <a:srgbClr val="C0C0C0"/>
                  </a:outerShdw>
                </a:effectLst>
                <a:latin typeface="Arial" charset="0"/>
                <a:cs typeface="+mn-cs"/>
              </a:rPr>
              <a:t>Stampa(linee3.1-2)</a:t>
            </a:r>
          </a:p>
        </p:txBody>
      </p:sp>
      <p:sp>
        <p:nvSpPr>
          <p:cNvPr id="285701" name="Line 5">
            <a:extLst>
              <a:ext uri="{FF2B5EF4-FFF2-40B4-BE49-F238E27FC236}">
                <a16:creationId xmlns="" xmlns:a16="http://schemas.microsoft.com/office/drawing/2014/main" id="{5B5C0F79-1B09-4643-8D59-D9963495FAED}"/>
              </a:ext>
            </a:extLst>
          </p:cNvPr>
          <p:cNvSpPr>
            <a:spLocks noChangeShapeType="1"/>
          </p:cNvSpPr>
          <p:nvPr/>
        </p:nvSpPr>
        <p:spPr bwMode="auto">
          <a:xfrm>
            <a:off x="2971800" y="2057400"/>
            <a:ext cx="838200" cy="2286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02" name="Line 6">
            <a:extLst>
              <a:ext uri="{FF2B5EF4-FFF2-40B4-BE49-F238E27FC236}">
                <a16:creationId xmlns="" xmlns:a16="http://schemas.microsoft.com/office/drawing/2014/main" id="{B1177AE8-765A-47FA-A535-5D21DB86057F}"/>
              </a:ext>
            </a:extLst>
          </p:cNvPr>
          <p:cNvSpPr>
            <a:spLocks noChangeShapeType="1"/>
          </p:cNvSpPr>
          <p:nvPr/>
        </p:nvSpPr>
        <p:spPr bwMode="auto">
          <a:xfrm>
            <a:off x="2971800" y="1066800"/>
            <a:ext cx="0" cy="990600"/>
          </a:xfrm>
          <a:prstGeom prst="line">
            <a:avLst/>
          </a:prstGeom>
          <a:noFill/>
          <a:ln w="9525">
            <a:solidFill>
              <a:schemeClr val="tx1"/>
            </a:solidFill>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03" name="Line 7">
            <a:extLst>
              <a:ext uri="{FF2B5EF4-FFF2-40B4-BE49-F238E27FC236}">
                <a16:creationId xmlns="" xmlns:a16="http://schemas.microsoft.com/office/drawing/2014/main" id="{1DA5F5DE-A5F4-4F76-95BE-D8D6BC60C519}"/>
              </a:ext>
            </a:extLst>
          </p:cNvPr>
          <p:cNvSpPr>
            <a:spLocks noChangeShapeType="1"/>
          </p:cNvSpPr>
          <p:nvPr/>
        </p:nvSpPr>
        <p:spPr bwMode="auto">
          <a:xfrm>
            <a:off x="2971800" y="2209800"/>
            <a:ext cx="0" cy="457200"/>
          </a:xfrm>
          <a:prstGeom prst="line">
            <a:avLst/>
          </a:prstGeom>
          <a:noFill/>
          <a:ln w="9525">
            <a:solidFill>
              <a:schemeClr val="tx1"/>
            </a:solidFill>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04" name="Line 8">
            <a:extLst>
              <a:ext uri="{FF2B5EF4-FFF2-40B4-BE49-F238E27FC236}">
                <a16:creationId xmlns="" xmlns:a16="http://schemas.microsoft.com/office/drawing/2014/main" id="{4DFD7069-6954-4ECC-BBC9-C01ECEB93213}"/>
              </a:ext>
            </a:extLst>
          </p:cNvPr>
          <p:cNvSpPr>
            <a:spLocks noChangeShapeType="1"/>
          </p:cNvSpPr>
          <p:nvPr/>
        </p:nvSpPr>
        <p:spPr bwMode="auto">
          <a:xfrm flipH="1">
            <a:off x="2971800" y="4191000"/>
            <a:ext cx="3657600" cy="0"/>
          </a:xfrm>
          <a:prstGeom prst="line">
            <a:avLst/>
          </a:prstGeom>
          <a:noFill/>
          <a:ln w="9525">
            <a:solidFill>
              <a:srgbClr val="FF0000"/>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05" name="Line 9">
            <a:extLst>
              <a:ext uri="{FF2B5EF4-FFF2-40B4-BE49-F238E27FC236}">
                <a16:creationId xmlns="" xmlns:a16="http://schemas.microsoft.com/office/drawing/2014/main" id="{D7EF8721-CA66-4D44-BA9B-0E08CBE45E3C}"/>
              </a:ext>
            </a:extLst>
          </p:cNvPr>
          <p:cNvSpPr>
            <a:spLocks noChangeShapeType="1"/>
          </p:cNvSpPr>
          <p:nvPr/>
        </p:nvSpPr>
        <p:spPr bwMode="auto">
          <a:xfrm>
            <a:off x="2971800" y="3429000"/>
            <a:ext cx="838200" cy="2286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06" name="Line 10">
            <a:extLst>
              <a:ext uri="{FF2B5EF4-FFF2-40B4-BE49-F238E27FC236}">
                <a16:creationId xmlns="" xmlns:a16="http://schemas.microsoft.com/office/drawing/2014/main" id="{60C50735-B728-4527-9FEE-5973288C4B60}"/>
              </a:ext>
            </a:extLst>
          </p:cNvPr>
          <p:cNvSpPr>
            <a:spLocks noChangeShapeType="1"/>
          </p:cNvSpPr>
          <p:nvPr/>
        </p:nvSpPr>
        <p:spPr bwMode="auto">
          <a:xfrm>
            <a:off x="2971800" y="3733800"/>
            <a:ext cx="0" cy="457200"/>
          </a:xfrm>
          <a:prstGeom prst="line">
            <a:avLst/>
          </a:prstGeom>
          <a:noFill/>
          <a:ln w="9525">
            <a:solidFill>
              <a:schemeClr val="tx1"/>
            </a:solidFill>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08" name="Text Box 12">
            <a:extLst>
              <a:ext uri="{FF2B5EF4-FFF2-40B4-BE49-F238E27FC236}">
                <a16:creationId xmlns="" xmlns:a16="http://schemas.microsoft.com/office/drawing/2014/main" id="{7BB8B31A-F966-4D21-A6CB-374EC9C27E24}"/>
              </a:ext>
            </a:extLst>
          </p:cNvPr>
          <p:cNvSpPr txBox="1">
            <a:spLocks noChangeArrowheads="1"/>
          </p:cNvSpPr>
          <p:nvPr/>
        </p:nvSpPr>
        <p:spPr bwMode="auto">
          <a:xfrm>
            <a:off x="6629400" y="2041525"/>
            <a:ext cx="2619375" cy="402272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Accodate 2 linee,</a:t>
            </a:r>
          </a:p>
          <a:p>
            <a:pPr>
              <a:defRPr/>
            </a:pPr>
            <a:r>
              <a:rPr lang="en-GB">
                <a:effectLst>
                  <a:outerShdw blurRad="38100" dist="38100" dir="2700000" algn="tl">
                    <a:srgbClr val="C0C0C0"/>
                  </a:outerShdw>
                </a:effectLst>
                <a:latin typeface="Arial" charset="0"/>
                <a:cs typeface="+mn-cs"/>
              </a:rPr>
              <a:t>Avvia stampa lin1.1</a:t>
            </a:r>
          </a:p>
          <a:p>
            <a:pPr>
              <a:defRPr/>
            </a:pPr>
            <a:r>
              <a:rPr lang="en-GB">
                <a:effectLst>
                  <a:outerShdw blurRad="38100" dist="38100" dir="2700000" algn="tl">
                    <a:srgbClr val="C0C0C0"/>
                  </a:outerShdw>
                </a:effectLst>
                <a:latin typeface="Arial" charset="0"/>
                <a:cs typeface="+mn-cs"/>
              </a:rPr>
              <a:t> (fine stampa lin 1.1)</a:t>
            </a:r>
          </a:p>
          <a:p>
            <a:pPr>
              <a:defRPr/>
            </a:pPr>
            <a:r>
              <a:rPr lang="en-GB">
                <a:effectLst>
                  <a:outerShdw blurRad="38100" dist="38100" dir="2700000" algn="tl">
                    <a:srgbClr val="C0C0C0"/>
                  </a:outerShdw>
                </a:effectLst>
                <a:latin typeface="Arial" charset="0"/>
                <a:cs typeface="+mn-cs"/>
              </a:rPr>
              <a:t>Avvia stampa lin1.2</a:t>
            </a:r>
          </a:p>
          <a:p>
            <a:pPr>
              <a:defRPr/>
            </a:pPr>
            <a:endParaRPr lang="en-GB" sz="1400">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Accodate 3 linee</a:t>
            </a:r>
          </a:p>
          <a:p>
            <a:pPr>
              <a:defRPr/>
            </a:pPr>
            <a:endParaRPr lang="en-GB" sz="1400">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(fine stampa lin 1.2)</a:t>
            </a:r>
          </a:p>
          <a:p>
            <a:pPr>
              <a:defRPr/>
            </a:pPr>
            <a:r>
              <a:rPr lang="en-GB">
                <a:effectLst>
                  <a:outerShdw blurRad="38100" dist="38100" dir="2700000" algn="tl">
                    <a:srgbClr val="C0C0C0"/>
                  </a:outerShdw>
                </a:effectLst>
                <a:latin typeface="Arial" charset="0"/>
                <a:cs typeface="+mn-cs"/>
              </a:rPr>
              <a:t>Avvia stampa lin2.1</a:t>
            </a:r>
          </a:p>
          <a:p>
            <a:pPr>
              <a:defRPr/>
            </a:pPr>
            <a:endParaRPr lang="en-GB">
              <a:effectLst>
                <a:outerShdw blurRad="38100" dist="38100" dir="2700000" algn="tl">
                  <a:srgbClr val="C0C0C0"/>
                </a:outerShdw>
              </a:effectLst>
              <a:latin typeface="Arial" charset="0"/>
              <a:cs typeface="+mn-cs"/>
            </a:endParaRPr>
          </a:p>
          <a:p>
            <a:pPr>
              <a:defRPr/>
            </a:pPr>
            <a:endParaRPr lang="en-GB" sz="1000">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Accodate 2 linee</a:t>
            </a:r>
          </a:p>
          <a:p>
            <a:pPr>
              <a:defRPr/>
            </a:pPr>
            <a:r>
              <a:rPr lang="en-GB">
                <a:effectLst>
                  <a:outerShdw blurRad="38100" dist="38100" dir="2700000" algn="tl">
                    <a:srgbClr val="C0C0C0"/>
                  </a:outerShdw>
                </a:effectLst>
                <a:latin typeface="Arial" charset="0"/>
                <a:cs typeface="+mn-cs"/>
              </a:rPr>
              <a:t>(fine stampa lin 2.1)</a:t>
            </a:r>
          </a:p>
          <a:p>
            <a:pPr>
              <a:defRPr/>
            </a:pPr>
            <a:r>
              <a:rPr lang="en-GB">
                <a:effectLst>
                  <a:outerShdw blurRad="38100" dist="38100" dir="2700000" algn="tl">
                    <a:srgbClr val="C0C0C0"/>
                  </a:outerShdw>
                </a:effectLst>
                <a:latin typeface="Arial" charset="0"/>
                <a:cs typeface="+mn-cs"/>
              </a:rPr>
              <a:t>Avvia stampa lin2.2</a:t>
            </a:r>
          </a:p>
        </p:txBody>
      </p:sp>
      <p:sp>
        <p:nvSpPr>
          <p:cNvPr id="285709" name="Line 13">
            <a:extLst>
              <a:ext uri="{FF2B5EF4-FFF2-40B4-BE49-F238E27FC236}">
                <a16:creationId xmlns="" xmlns:a16="http://schemas.microsoft.com/office/drawing/2014/main" id="{9499F689-D8FB-4377-BFA1-9849F79695A2}"/>
              </a:ext>
            </a:extLst>
          </p:cNvPr>
          <p:cNvSpPr>
            <a:spLocks noChangeShapeType="1"/>
          </p:cNvSpPr>
          <p:nvPr/>
        </p:nvSpPr>
        <p:spPr bwMode="auto">
          <a:xfrm flipH="1" flipV="1">
            <a:off x="2971800" y="2209800"/>
            <a:ext cx="838200" cy="1524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11" name="Line 15">
            <a:extLst>
              <a:ext uri="{FF2B5EF4-FFF2-40B4-BE49-F238E27FC236}">
                <a16:creationId xmlns="" xmlns:a16="http://schemas.microsoft.com/office/drawing/2014/main" id="{18988A19-5E36-4F80-8DC0-F26DBE80E891}"/>
              </a:ext>
            </a:extLst>
          </p:cNvPr>
          <p:cNvSpPr>
            <a:spLocks noChangeShapeType="1"/>
          </p:cNvSpPr>
          <p:nvPr/>
        </p:nvSpPr>
        <p:spPr bwMode="auto">
          <a:xfrm flipH="1" flipV="1">
            <a:off x="2971800" y="3657600"/>
            <a:ext cx="838200" cy="1524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12" name="Line 16">
            <a:extLst>
              <a:ext uri="{FF2B5EF4-FFF2-40B4-BE49-F238E27FC236}">
                <a16:creationId xmlns="" xmlns:a16="http://schemas.microsoft.com/office/drawing/2014/main" id="{707CC258-2232-49AB-9F71-1F5E214B6415}"/>
              </a:ext>
            </a:extLst>
          </p:cNvPr>
          <p:cNvSpPr>
            <a:spLocks noChangeShapeType="1"/>
          </p:cNvSpPr>
          <p:nvPr/>
        </p:nvSpPr>
        <p:spPr bwMode="auto">
          <a:xfrm>
            <a:off x="2971800" y="4953000"/>
            <a:ext cx="838200" cy="2286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13" name="Line 17">
            <a:extLst>
              <a:ext uri="{FF2B5EF4-FFF2-40B4-BE49-F238E27FC236}">
                <a16:creationId xmlns="" xmlns:a16="http://schemas.microsoft.com/office/drawing/2014/main" id="{4113491C-EEEA-469D-B623-7E264C2046C6}"/>
              </a:ext>
            </a:extLst>
          </p:cNvPr>
          <p:cNvSpPr>
            <a:spLocks noChangeShapeType="1"/>
          </p:cNvSpPr>
          <p:nvPr/>
        </p:nvSpPr>
        <p:spPr bwMode="auto">
          <a:xfrm flipH="1" flipV="1">
            <a:off x="2971800" y="5181600"/>
            <a:ext cx="838200" cy="1524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14" name="Line 18">
            <a:extLst>
              <a:ext uri="{FF2B5EF4-FFF2-40B4-BE49-F238E27FC236}">
                <a16:creationId xmlns="" xmlns:a16="http://schemas.microsoft.com/office/drawing/2014/main" id="{A0531FB6-DD8D-4BB3-B756-5BE696C24BD2}"/>
              </a:ext>
            </a:extLst>
          </p:cNvPr>
          <p:cNvSpPr>
            <a:spLocks noChangeShapeType="1"/>
          </p:cNvSpPr>
          <p:nvPr/>
        </p:nvSpPr>
        <p:spPr bwMode="auto">
          <a:xfrm flipH="1" flipV="1">
            <a:off x="2971800" y="2667000"/>
            <a:ext cx="3657600" cy="228600"/>
          </a:xfrm>
          <a:prstGeom prst="line">
            <a:avLst/>
          </a:prstGeom>
          <a:noFill/>
          <a:ln w="9525">
            <a:solidFill>
              <a:srgbClr val="FF0000"/>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16" name="Line 20">
            <a:extLst>
              <a:ext uri="{FF2B5EF4-FFF2-40B4-BE49-F238E27FC236}">
                <a16:creationId xmlns="" xmlns:a16="http://schemas.microsoft.com/office/drawing/2014/main" id="{5FF16356-2590-4027-BD80-BFA64C8C7620}"/>
              </a:ext>
            </a:extLst>
          </p:cNvPr>
          <p:cNvSpPr>
            <a:spLocks noChangeShapeType="1"/>
          </p:cNvSpPr>
          <p:nvPr/>
        </p:nvSpPr>
        <p:spPr bwMode="auto">
          <a:xfrm flipH="1">
            <a:off x="3048000" y="5702300"/>
            <a:ext cx="3657600" cy="317500"/>
          </a:xfrm>
          <a:prstGeom prst="line">
            <a:avLst/>
          </a:prstGeom>
          <a:noFill/>
          <a:ln w="9525">
            <a:solidFill>
              <a:srgbClr val="FF0000"/>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18" name="Line 22">
            <a:extLst>
              <a:ext uri="{FF2B5EF4-FFF2-40B4-BE49-F238E27FC236}">
                <a16:creationId xmlns="" xmlns:a16="http://schemas.microsoft.com/office/drawing/2014/main" id="{350B4C93-937F-451D-94D8-28D86A3F5301}"/>
              </a:ext>
            </a:extLst>
          </p:cNvPr>
          <p:cNvSpPr>
            <a:spLocks noChangeShapeType="1"/>
          </p:cNvSpPr>
          <p:nvPr/>
        </p:nvSpPr>
        <p:spPr bwMode="auto">
          <a:xfrm>
            <a:off x="6172200" y="2286000"/>
            <a:ext cx="584200" cy="0"/>
          </a:xfrm>
          <a:prstGeom prst="line">
            <a:avLst/>
          </a:prstGeom>
          <a:noFill/>
          <a:ln w="9525">
            <a:solidFill>
              <a:srgbClr val="FF0000"/>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19" name="Line 23">
            <a:extLst>
              <a:ext uri="{FF2B5EF4-FFF2-40B4-BE49-F238E27FC236}">
                <a16:creationId xmlns="" xmlns:a16="http://schemas.microsoft.com/office/drawing/2014/main" id="{51FD3953-9938-4C9A-B18A-FD94DAD150B0}"/>
              </a:ext>
            </a:extLst>
          </p:cNvPr>
          <p:cNvSpPr>
            <a:spLocks noChangeShapeType="1"/>
          </p:cNvSpPr>
          <p:nvPr/>
        </p:nvSpPr>
        <p:spPr bwMode="auto">
          <a:xfrm flipV="1">
            <a:off x="6169025" y="3670300"/>
            <a:ext cx="381000" cy="0"/>
          </a:xfrm>
          <a:prstGeom prst="line">
            <a:avLst/>
          </a:prstGeom>
          <a:noFill/>
          <a:ln w="9525">
            <a:solidFill>
              <a:srgbClr val="FF0000"/>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20" name="Line 24">
            <a:extLst>
              <a:ext uri="{FF2B5EF4-FFF2-40B4-BE49-F238E27FC236}">
                <a16:creationId xmlns="" xmlns:a16="http://schemas.microsoft.com/office/drawing/2014/main" id="{DB650BFA-7117-4888-809B-91A80C6CF490}"/>
              </a:ext>
            </a:extLst>
          </p:cNvPr>
          <p:cNvSpPr>
            <a:spLocks noChangeShapeType="1"/>
          </p:cNvSpPr>
          <p:nvPr/>
        </p:nvSpPr>
        <p:spPr bwMode="auto">
          <a:xfrm>
            <a:off x="6096000" y="5257800"/>
            <a:ext cx="533400" cy="0"/>
          </a:xfrm>
          <a:prstGeom prst="line">
            <a:avLst/>
          </a:prstGeom>
          <a:noFill/>
          <a:ln w="9525">
            <a:solidFill>
              <a:srgbClr val="FF0000"/>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21" name="Line 25">
            <a:extLst>
              <a:ext uri="{FF2B5EF4-FFF2-40B4-BE49-F238E27FC236}">
                <a16:creationId xmlns="" xmlns:a16="http://schemas.microsoft.com/office/drawing/2014/main" id="{11E6E0C3-1D88-425D-9237-91A4445EE5D7}"/>
              </a:ext>
            </a:extLst>
          </p:cNvPr>
          <p:cNvSpPr>
            <a:spLocks noChangeShapeType="1"/>
          </p:cNvSpPr>
          <p:nvPr/>
        </p:nvSpPr>
        <p:spPr bwMode="auto">
          <a:xfrm flipH="1">
            <a:off x="2971800" y="5181600"/>
            <a:ext cx="0" cy="838200"/>
          </a:xfrm>
          <a:prstGeom prst="line">
            <a:avLst/>
          </a:prstGeom>
          <a:noFill/>
          <a:ln w="9525">
            <a:solidFill>
              <a:schemeClr val="tx1"/>
            </a:solidFill>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23" name="Line 27">
            <a:extLst>
              <a:ext uri="{FF2B5EF4-FFF2-40B4-BE49-F238E27FC236}">
                <a16:creationId xmlns="" xmlns:a16="http://schemas.microsoft.com/office/drawing/2014/main" id="{591F1DE2-B266-4AF4-8A48-37C886001430}"/>
              </a:ext>
            </a:extLst>
          </p:cNvPr>
          <p:cNvSpPr>
            <a:spLocks noChangeShapeType="1"/>
          </p:cNvSpPr>
          <p:nvPr/>
        </p:nvSpPr>
        <p:spPr bwMode="auto">
          <a:xfrm>
            <a:off x="3797300" y="2235200"/>
            <a:ext cx="0" cy="15240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24" name="Line 28">
            <a:extLst>
              <a:ext uri="{FF2B5EF4-FFF2-40B4-BE49-F238E27FC236}">
                <a16:creationId xmlns="" xmlns:a16="http://schemas.microsoft.com/office/drawing/2014/main" id="{A948D454-2B52-4AC0-9C3D-CEED1B192AEB}"/>
              </a:ext>
            </a:extLst>
          </p:cNvPr>
          <p:cNvSpPr>
            <a:spLocks noChangeShapeType="1"/>
          </p:cNvSpPr>
          <p:nvPr/>
        </p:nvSpPr>
        <p:spPr bwMode="auto">
          <a:xfrm>
            <a:off x="3810000" y="3657600"/>
            <a:ext cx="0" cy="15240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25" name="Line 29">
            <a:extLst>
              <a:ext uri="{FF2B5EF4-FFF2-40B4-BE49-F238E27FC236}">
                <a16:creationId xmlns="" xmlns:a16="http://schemas.microsoft.com/office/drawing/2014/main" id="{BC89DCD2-1194-446D-8AE4-7543F017C443}"/>
              </a:ext>
            </a:extLst>
          </p:cNvPr>
          <p:cNvSpPr>
            <a:spLocks noChangeShapeType="1"/>
          </p:cNvSpPr>
          <p:nvPr/>
        </p:nvSpPr>
        <p:spPr bwMode="auto">
          <a:xfrm>
            <a:off x="3810000" y="5156200"/>
            <a:ext cx="0" cy="177800"/>
          </a:xfrm>
          <a:prstGeom prst="line">
            <a:avLst/>
          </a:prstGeom>
          <a:noFill/>
          <a:ln w="9525">
            <a:solidFill>
              <a:schemeClr val="tx1"/>
            </a:solidFill>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26" name="Text Box 30">
            <a:extLst>
              <a:ext uri="{FF2B5EF4-FFF2-40B4-BE49-F238E27FC236}">
                <a16:creationId xmlns="" xmlns:a16="http://schemas.microsoft.com/office/drawing/2014/main" id="{7F5B856B-424E-4DE5-90D5-E724AC59A4A4}"/>
              </a:ext>
            </a:extLst>
          </p:cNvPr>
          <p:cNvSpPr txBox="1">
            <a:spLocks noChangeArrowheads="1"/>
          </p:cNvSpPr>
          <p:nvPr/>
        </p:nvSpPr>
        <p:spPr bwMode="auto">
          <a:xfrm>
            <a:off x="2209800" y="685800"/>
            <a:ext cx="1752600" cy="396875"/>
          </a:xfrm>
          <a:prstGeom prst="rect">
            <a:avLst/>
          </a:prstGeom>
          <a:noFill/>
          <a:ln w="9525">
            <a:noFill/>
            <a:miter lim="800000"/>
            <a:headEnd/>
            <a:tailEnd/>
          </a:ln>
          <a:effectLst/>
        </p:spPr>
        <p:txBody>
          <a:bodyPr wrap="none">
            <a:spAutoFit/>
          </a:bodyPr>
          <a:lstStyle/>
          <a:p>
            <a:pPr>
              <a:defRPr/>
            </a:pPr>
            <a:r>
              <a:rPr lang="en-GB">
                <a:solidFill>
                  <a:schemeClr val="tx1"/>
                </a:solidFill>
                <a:effectLst>
                  <a:outerShdw blurRad="38100" dist="38100" dir="2700000" algn="tl">
                    <a:srgbClr val="C0C0C0"/>
                  </a:outerShdw>
                </a:effectLst>
                <a:latin typeface="Arial" charset="0"/>
                <a:cs typeface="+mn-cs"/>
              </a:rPr>
              <a:t>CPU esegue:</a:t>
            </a:r>
            <a:endParaRPr lang="it-IT">
              <a:solidFill>
                <a:schemeClr val="tx1"/>
              </a:solidFill>
              <a:effectLst>
                <a:outerShdw blurRad="38100" dist="38100" dir="2700000" algn="tl">
                  <a:srgbClr val="C0C0C0"/>
                </a:outerShdw>
              </a:effectLst>
              <a:latin typeface="Arial" charset="0"/>
              <a:cs typeface="+mn-cs"/>
            </a:endParaRPr>
          </a:p>
        </p:txBody>
      </p:sp>
      <p:sp>
        <p:nvSpPr>
          <p:cNvPr id="285727" name="Text Box 31">
            <a:extLst>
              <a:ext uri="{FF2B5EF4-FFF2-40B4-BE49-F238E27FC236}">
                <a16:creationId xmlns="" xmlns:a16="http://schemas.microsoft.com/office/drawing/2014/main" id="{A4F1A625-6D84-4D51-B71A-961786EB0826}"/>
              </a:ext>
            </a:extLst>
          </p:cNvPr>
          <p:cNvSpPr txBox="1">
            <a:spLocks noChangeArrowheads="1"/>
          </p:cNvSpPr>
          <p:nvPr/>
        </p:nvSpPr>
        <p:spPr bwMode="auto">
          <a:xfrm rot="93421">
            <a:off x="4649788" y="2544763"/>
            <a:ext cx="1143000" cy="304800"/>
          </a:xfrm>
          <a:prstGeom prst="rect">
            <a:avLst/>
          </a:prstGeom>
          <a:noFill/>
          <a:ln w="9525">
            <a:noFill/>
            <a:miter lim="800000"/>
            <a:headEnd/>
            <a:tailEnd/>
          </a:ln>
          <a:effectLst/>
        </p:spPr>
        <p:txBody>
          <a:bodyPr>
            <a:spAutoFit/>
          </a:bodyPr>
          <a:lstStyle/>
          <a:p>
            <a:pPr>
              <a:defRPr/>
            </a:pPr>
            <a:r>
              <a:rPr lang="en-GB" sz="1400">
                <a:solidFill>
                  <a:srgbClr val="FF0000"/>
                </a:solidFill>
                <a:effectLst>
                  <a:outerShdw blurRad="38100" dist="38100" dir="2700000" algn="tl">
                    <a:srgbClr val="C0C0C0"/>
                  </a:outerShdw>
                </a:effectLst>
                <a:latin typeface="Arial Black" pitchFamily="34" charset="0"/>
                <a:cs typeface="+mn-cs"/>
              </a:rPr>
              <a:t>Interrupt</a:t>
            </a:r>
            <a:endParaRPr lang="it-IT" sz="1400">
              <a:solidFill>
                <a:srgbClr val="FF0000"/>
              </a:solidFill>
              <a:effectLst>
                <a:outerShdw blurRad="38100" dist="38100" dir="2700000" algn="tl">
                  <a:srgbClr val="C0C0C0"/>
                </a:outerShdw>
              </a:effectLst>
              <a:latin typeface="Arial Black" pitchFamily="34" charset="0"/>
              <a:cs typeface="+mn-cs"/>
            </a:endParaRPr>
          </a:p>
        </p:txBody>
      </p:sp>
      <p:sp>
        <p:nvSpPr>
          <p:cNvPr id="285728" name="Text Box 32">
            <a:extLst>
              <a:ext uri="{FF2B5EF4-FFF2-40B4-BE49-F238E27FC236}">
                <a16:creationId xmlns="" xmlns:a16="http://schemas.microsoft.com/office/drawing/2014/main" id="{AB60E529-6814-4EAC-8000-0C3400F7AB08}"/>
              </a:ext>
            </a:extLst>
          </p:cNvPr>
          <p:cNvSpPr txBox="1">
            <a:spLocks noChangeArrowheads="1"/>
          </p:cNvSpPr>
          <p:nvPr/>
        </p:nvSpPr>
        <p:spPr bwMode="auto">
          <a:xfrm rot="-5332">
            <a:off x="4343400" y="3886200"/>
            <a:ext cx="1047750" cy="304800"/>
          </a:xfrm>
          <a:prstGeom prst="rect">
            <a:avLst/>
          </a:prstGeom>
          <a:noFill/>
          <a:ln w="9525">
            <a:noFill/>
            <a:miter lim="800000"/>
            <a:headEnd/>
            <a:tailEnd/>
          </a:ln>
          <a:effectLst/>
        </p:spPr>
        <p:txBody>
          <a:bodyPr wrap="none">
            <a:spAutoFit/>
          </a:bodyPr>
          <a:lstStyle/>
          <a:p>
            <a:pPr>
              <a:defRPr/>
            </a:pPr>
            <a:r>
              <a:rPr lang="en-GB" sz="1400">
                <a:solidFill>
                  <a:srgbClr val="FF0000"/>
                </a:solidFill>
                <a:effectLst>
                  <a:outerShdw blurRad="38100" dist="38100" dir="2700000" algn="tl">
                    <a:srgbClr val="C0C0C0"/>
                  </a:outerShdw>
                </a:effectLst>
                <a:latin typeface="Arial Black" pitchFamily="34" charset="0"/>
                <a:cs typeface="+mn-cs"/>
              </a:rPr>
              <a:t>Interrupt</a:t>
            </a:r>
            <a:endParaRPr lang="it-IT" sz="1400">
              <a:solidFill>
                <a:srgbClr val="FF0000"/>
              </a:solidFill>
              <a:effectLst>
                <a:outerShdw blurRad="38100" dist="38100" dir="2700000" algn="tl">
                  <a:srgbClr val="C0C0C0"/>
                </a:outerShdw>
              </a:effectLst>
              <a:latin typeface="Arial Black" pitchFamily="34" charset="0"/>
              <a:cs typeface="+mn-cs"/>
            </a:endParaRPr>
          </a:p>
        </p:txBody>
      </p:sp>
      <p:sp>
        <p:nvSpPr>
          <p:cNvPr id="285729" name="Text Box 33">
            <a:extLst>
              <a:ext uri="{FF2B5EF4-FFF2-40B4-BE49-F238E27FC236}">
                <a16:creationId xmlns="" xmlns:a16="http://schemas.microsoft.com/office/drawing/2014/main" id="{65281EFB-CD25-49DC-9F38-3FF24412628B}"/>
              </a:ext>
            </a:extLst>
          </p:cNvPr>
          <p:cNvSpPr txBox="1">
            <a:spLocks noChangeArrowheads="1"/>
          </p:cNvSpPr>
          <p:nvPr/>
        </p:nvSpPr>
        <p:spPr bwMode="auto">
          <a:xfrm rot="-397346">
            <a:off x="4267200" y="5562600"/>
            <a:ext cx="1047750" cy="304800"/>
          </a:xfrm>
          <a:prstGeom prst="rect">
            <a:avLst/>
          </a:prstGeom>
          <a:noFill/>
          <a:ln w="9525">
            <a:noFill/>
            <a:miter lim="800000"/>
            <a:headEnd/>
            <a:tailEnd/>
          </a:ln>
          <a:effectLst/>
        </p:spPr>
        <p:txBody>
          <a:bodyPr wrap="none">
            <a:spAutoFit/>
          </a:bodyPr>
          <a:lstStyle/>
          <a:p>
            <a:pPr>
              <a:defRPr/>
            </a:pPr>
            <a:r>
              <a:rPr lang="en-GB" sz="1400">
                <a:solidFill>
                  <a:srgbClr val="FF0000"/>
                </a:solidFill>
                <a:effectLst>
                  <a:outerShdw blurRad="38100" dist="38100" dir="2700000" algn="tl">
                    <a:srgbClr val="C0C0C0"/>
                  </a:outerShdw>
                </a:effectLst>
                <a:latin typeface="Arial Black" pitchFamily="34" charset="0"/>
                <a:cs typeface="+mn-cs"/>
              </a:rPr>
              <a:t>Interrupt</a:t>
            </a:r>
            <a:endParaRPr lang="it-IT" sz="1400">
              <a:solidFill>
                <a:srgbClr val="FF0000"/>
              </a:solidFill>
              <a:effectLst>
                <a:outerShdw blurRad="38100" dist="38100" dir="2700000" algn="tl">
                  <a:srgbClr val="C0C0C0"/>
                </a:outerShdw>
              </a:effectLst>
              <a:latin typeface="Arial Black" pitchFamily="34" charset="0"/>
              <a:cs typeface="+mn-cs"/>
            </a:endParaRPr>
          </a:p>
        </p:txBody>
      </p:sp>
      <p:sp>
        <p:nvSpPr>
          <p:cNvPr id="285730" name="Text Box 34">
            <a:extLst>
              <a:ext uri="{FF2B5EF4-FFF2-40B4-BE49-F238E27FC236}">
                <a16:creationId xmlns="" xmlns:a16="http://schemas.microsoft.com/office/drawing/2014/main" id="{9C94B7C0-77A1-4F25-9F5A-FAC185935342}"/>
              </a:ext>
            </a:extLst>
          </p:cNvPr>
          <p:cNvSpPr txBox="1">
            <a:spLocks noChangeArrowheads="1"/>
          </p:cNvSpPr>
          <p:nvPr/>
        </p:nvSpPr>
        <p:spPr bwMode="auto">
          <a:xfrm>
            <a:off x="2873375" y="6080125"/>
            <a:ext cx="254000" cy="701675"/>
          </a:xfrm>
          <a:prstGeom prst="rect">
            <a:avLst/>
          </a:prstGeom>
          <a:noFill/>
          <a:ln w="9525">
            <a:noFill/>
            <a:miter lim="800000"/>
            <a:headEnd/>
            <a:tailEnd/>
          </a:ln>
          <a:effectLst/>
        </p:spPr>
        <p:txBody>
          <a:bodyPr wrap="none">
            <a:spAutoFit/>
          </a:bodyPr>
          <a:lstStyle/>
          <a:p>
            <a:pPr>
              <a:defRPr/>
            </a:pPr>
            <a:r>
              <a:rPr lang="en-GB">
                <a:solidFill>
                  <a:schemeClr val="tx1"/>
                </a:solidFill>
                <a:effectLst>
                  <a:outerShdw blurRad="38100" dist="38100" dir="2700000" algn="tl">
                    <a:srgbClr val="C0C0C0"/>
                  </a:outerShdw>
                </a:effectLst>
                <a:latin typeface="Arial" charset="0"/>
                <a:cs typeface="+mn-cs"/>
              </a:rPr>
              <a:t>.</a:t>
            </a:r>
          </a:p>
          <a:p>
            <a:pPr>
              <a:defRPr/>
            </a:pPr>
            <a:r>
              <a:rPr lang="en-GB">
                <a:solidFill>
                  <a:schemeClr val="tx1"/>
                </a:solidFill>
                <a:effectLst>
                  <a:outerShdw blurRad="38100" dist="38100" dir="2700000" algn="tl">
                    <a:srgbClr val="C0C0C0"/>
                  </a:outerShdw>
                </a:effectLst>
                <a:latin typeface="Arial" charset="0"/>
                <a:cs typeface="+mn-cs"/>
              </a:rPr>
              <a:t>.</a:t>
            </a:r>
            <a:endParaRPr lang="it-IT">
              <a:solidFill>
                <a:schemeClr val="tx1"/>
              </a:solidFill>
              <a:effectLst>
                <a:outerShdw blurRad="38100" dist="38100" dir="2700000" algn="tl">
                  <a:srgbClr val="C0C0C0"/>
                </a:outerShdw>
              </a:effectLst>
              <a:latin typeface="Arial" charset="0"/>
              <a:cs typeface="+mn-cs"/>
            </a:endParaRPr>
          </a:p>
        </p:txBody>
      </p:sp>
      <p:sp>
        <p:nvSpPr>
          <p:cNvPr id="285731" name="Line 35">
            <a:extLst>
              <a:ext uri="{FF2B5EF4-FFF2-40B4-BE49-F238E27FC236}">
                <a16:creationId xmlns="" xmlns:a16="http://schemas.microsoft.com/office/drawing/2014/main" id="{8D5AA5D6-D6B3-4A79-9DD6-403C6F198647}"/>
              </a:ext>
            </a:extLst>
          </p:cNvPr>
          <p:cNvSpPr>
            <a:spLocks noChangeShapeType="1"/>
          </p:cNvSpPr>
          <p:nvPr/>
        </p:nvSpPr>
        <p:spPr bwMode="auto">
          <a:xfrm flipH="1" flipV="1">
            <a:off x="3048000" y="2743200"/>
            <a:ext cx="3657600" cy="393700"/>
          </a:xfrm>
          <a:prstGeom prst="line">
            <a:avLst/>
          </a:prstGeom>
          <a:noFill/>
          <a:ln w="9525">
            <a:solidFill>
              <a:srgbClr val="FF0000"/>
            </a:solidFill>
            <a:round/>
            <a:headEnd type="triangle" w="med" len="me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32" name="Line 36">
            <a:extLst>
              <a:ext uri="{FF2B5EF4-FFF2-40B4-BE49-F238E27FC236}">
                <a16:creationId xmlns="" xmlns:a16="http://schemas.microsoft.com/office/drawing/2014/main" id="{C78651D8-3546-49B7-A58D-121898F0777F}"/>
              </a:ext>
            </a:extLst>
          </p:cNvPr>
          <p:cNvSpPr>
            <a:spLocks noChangeShapeType="1"/>
          </p:cNvSpPr>
          <p:nvPr/>
        </p:nvSpPr>
        <p:spPr bwMode="auto">
          <a:xfrm>
            <a:off x="2971800" y="2971800"/>
            <a:ext cx="0" cy="457200"/>
          </a:xfrm>
          <a:prstGeom prst="line">
            <a:avLst/>
          </a:prstGeom>
          <a:noFill/>
          <a:ln w="9525">
            <a:solidFill>
              <a:schemeClr val="tx1"/>
            </a:solidFill>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33" name="Line 37">
            <a:extLst>
              <a:ext uri="{FF2B5EF4-FFF2-40B4-BE49-F238E27FC236}">
                <a16:creationId xmlns="" xmlns:a16="http://schemas.microsoft.com/office/drawing/2014/main" id="{8EB1F104-B949-449B-BCBA-8548AD417675}"/>
              </a:ext>
            </a:extLst>
          </p:cNvPr>
          <p:cNvSpPr>
            <a:spLocks noChangeShapeType="1"/>
          </p:cNvSpPr>
          <p:nvPr/>
        </p:nvSpPr>
        <p:spPr bwMode="auto">
          <a:xfrm>
            <a:off x="2971800" y="2667000"/>
            <a:ext cx="0" cy="304800"/>
          </a:xfrm>
          <a:prstGeom prst="line">
            <a:avLst/>
          </a:prstGeom>
          <a:noFill/>
          <a:ln w="9525">
            <a:solidFill>
              <a:schemeClr val="tx1"/>
            </a:solidFill>
            <a:prstDash val="sysDot"/>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34" name="Line 38">
            <a:extLst>
              <a:ext uri="{FF2B5EF4-FFF2-40B4-BE49-F238E27FC236}">
                <a16:creationId xmlns="" xmlns:a16="http://schemas.microsoft.com/office/drawing/2014/main" id="{30160183-DF0E-4786-903A-69B0793A7CF9}"/>
              </a:ext>
            </a:extLst>
          </p:cNvPr>
          <p:cNvSpPr>
            <a:spLocks noChangeShapeType="1"/>
          </p:cNvSpPr>
          <p:nvPr/>
        </p:nvSpPr>
        <p:spPr bwMode="auto">
          <a:xfrm flipH="1" flipV="1">
            <a:off x="3048000" y="4267200"/>
            <a:ext cx="3657600" cy="228600"/>
          </a:xfrm>
          <a:prstGeom prst="line">
            <a:avLst/>
          </a:prstGeom>
          <a:noFill/>
          <a:ln w="9525">
            <a:solidFill>
              <a:srgbClr val="FF0000"/>
            </a:solidFill>
            <a:round/>
            <a:headEnd type="triangle" w="med" len="me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35" name="Line 39">
            <a:extLst>
              <a:ext uri="{FF2B5EF4-FFF2-40B4-BE49-F238E27FC236}">
                <a16:creationId xmlns="" xmlns:a16="http://schemas.microsoft.com/office/drawing/2014/main" id="{6E1497CA-C5A0-4524-8578-55250C700D8C}"/>
              </a:ext>
            </a:extLst>
          </p:cNvPr>
          <p:cNvSpPr>
            <a:spLocks noChangeShapeType="1"/>
          </p:cNvSpPr>
          <p:nvPr/>
        </p:nvSpPr>
        <p:spPr bwMode="auto">
          <a:xfrm>
            <a:off x="2971800" y="4572000"/>
            <a:ext cx="0" cy="381000"/>
          </a:xfrm>
          <a:prstGeom prst="line">
            <a:avLst/>
          </a:prstGeom>
          <a:noFill/>
          <a:ln w="9525">
            <a:solidFill>
              <a:schemeClr val="tx1"/>
            </a:solidFill>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36" name="Line 40">
            <a:extLst>
              <a:ext uri="{FF2B5EF4-FFF2-40B4-BE49-F238E27FC236}">
                <a16:creationId xmlns="" xmlns:a16="http://schemas.microsoft.com/office/drawing/2014/main" id="{62E84887-3BD4-4FB6-8956-74F6342726AD}"/>
              </a:ext>
            </a:extLst>
          </p:cNvPr>
          <p:cNvSpPr>
            <a:spLocks noChangeShapeType="1"/>
          </p:cNvSpPr>
          <p:nvPr/>
        </p:nvSpPr>
        <p:spPr bwMode="auto">
          <a:xfrm>
            <a:off x="2971800" y="4222750"/>
            <a:ext cx="0" cy="304800"/>
          </a:xfrm>
          <a:prstGeom prst="line">
            <a:avLst/>
          </a:prstGeom>
          <a:noFill/>
          <a:ln w="9525">
            <a:solidFill>
              <a:schemeClr val="tx1"/>
            </a:solidFill>
            <a:prstDash val="sysDot"/>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37" name="Line 41">
            <a:extLst>
              <a:ext uri="{FF2B5EF4-FFF2-40B4-BE49-F238E27FC236}">
                <a16:creationId xmlns="" xmlns:a16="http://schemas.microsoft.com/office/drawing/2014/main" id="{33051865-4154-4182-806D-D882EB3ED026}"/>
              </a:ext>
            </a:extLst>
          </p:cNvPr>
          <p:cNvSpPr>
            <a:spLocks noChangeShapeType="1"/>
          </p:cNvSpPr>
          <p:nvPr/>
        </p:nvSpPr>
        <p:spPr bwMode="auto">
          <a:xfrm flipH="1" flipV="1">
            <a:off x="2971800" y="2971800"/>
            <a:ext cx="3657600" cy="304800"/>
          </a:xfrm>
          <a:prstGeom prst="line">
            <a:avLst/>
          </a:prstGeom>
          <a:noFill/>
          <a:ln w="9525">
            <a:solidFill>
              <a:srgbClr val="FF0000"/>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38" name="Line 42">
            <a:extLst>
              <a:ext uri="{FF2B5EF4-FFF2-40B4-BE49-F238E27FC236}">
                <a16:creationId xmlns="" xmlns:a16="http://schemas.microsoft.com/office/drawing/2014/main" id="{504F8D02-1EBB-426E-B3B4-5C07777BE9A9}"/>
              </a:ext>
            </a:extLst>
          </p:cNvPr>
          <p:cNvSpPr>
            <a:spLocks noChangeShapeType="1"/>
          </p:cNvSpPr>
          <p:nvPr/>
        </p:nvSpPr>
        <p:spPr bwMode="auto">
          <a:xfrm flipH="1">
            <a:off x="2971800" y="4556125"/>
            <a:ext cx="3657600" cy="0"/>
          </a:xfrm>
          <a:prstGeom prst="line">
            <a:avLst/>
          </a:prstGeom>
          <a:noFill/>
          <a:ln w="9525">
            <a:solidFill>
              <a:srgbClr val="FF0000"/>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39" name="Line 43">
            <a:extLst>
              <a:ext uri="{FF2B5EF4-FFF2-40B4-BE49-F238E27FC236}">
                <a16:creationId xmlns="" xmlns:a16="http://schemas.microsoft.com/office/drawing/2014/main" id="{DE93185C-BD42-4EE3-9F42-A82954DFD589}"/>
              </a:ext>
            </a:extLst>
          </p:cNvPr>
          <p:cNvSpPr>
            <a:spLocks noChangeShapeType="1"/>
          </p:cNvSpPr>
          <p:nvPr/>
        </p:nvSpPr>
        <p:spPr bwMode="auto">
          <a:xfrm>
            <a:off x="6172200" y="2438400"/>
            <a:ext cx="584200" cy="0"/>
          </a:xfrm>
          <a:prstGeom prst="line">
            <a:avLst/>
          </a:prstGeom>
          <a:noFill/>
          <a:ln w="9525">
            <a:solidFill>
              <a:srgbClr val="FF0000"/>
            </a:solidFill>
            <a:round/>
            <a:headEnd type="triangle" w="med" len="me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40" name="Line 44">
            <a:extLst>
              <a:ext uri="{FF2B5EF4-FFF2-40B4-BE49-F238E27FC236}">
                <a16:creationId xmlns="" xmlns:a16="http://schemas.microsoft.com/office/drawing/2014/main" id="{B02C5165-100C-4516-B4A1-4215C565CBF7}"/>
              </a:ext>
            </a:extLst>
          </p:cNvPr>
          <p:cNvSpPr>
            <a:spLocks noChangeShapeType="1"/>
          </p:cNvSpPr>
          <p:nvPr/>
        </p:nvSpPr>
        <p:spPr bwMode="auto">
          <a:xfrm flipV="1">
            <a:off x="6172200" y="3822700"/>
            <a:ext cx="381000" cy="0"/>
          </a:xfrm>
          <a:prstGeom prst="line">
            <a:avLst/>
          </a:prstGeom>
          <a:noFill/>
          <a:ln w="9525">
            <a:solidFill>
              <a:srgbClr val="FF0000"/>
            </a:solidFill>
            <a:round/>
            <a:headEnd type="triangle" w="med" len="me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41" name="Line 45">
            <a:extLst>
              <a:ext uri="{FF2B5EF4-FFF2-40B4-BE49-F238E27FC236}">
                <a16:creationId xmlns="" xmlns:a16="http://schemas.microsoft.com/office/drawing/2014/main" id="{5643FA28-F77E-47ED-BBF1-9D0209EED045}"/>
              </a:ext>
            </a:extLst>
          </p:cNvPr>
          <p:cNvSpPr>
            <a:spLocks noChangeShapeType="1"/>
          </p:cNvSpPr>
          <p:nvPr/>
        </p:nvSpPr>
        <p:spPr bwMode="auto">
          <a:xfrm>
            <a:off x="6096000" y="5410200"/>
            <a:ext cx="533400" cy="0"/>
          </a:xfrm>
          <a:prstGeom prst="line">
            <a:avLst/>
          </a:prstGeom>
          <a:noFill/>
          <a:ln w="9525">
            <a:solidFill>
              <a:srgbClr val="FF0000"/>
            </a:solidFill>
            <a:round/>
            <a:headEnd type="triangle" w="med" len="me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42" name="Line 46">
            <a:extLst>
              <a:ext uri="{FF2B5EF4-FFF2-40B4-BE49-F238E27FC236}">
                <a16:creationId xmlns="" xmlns:a16="http://schemas.microsoft.com/office/drawing/2014/main" id="{FB0DF142-F717-4CE7-915B-6BF886F4C63E}"/>
              </a:ext>
            </a:extLst>
          </p:cNvPr>
          <p:cNvSpPr>
            <a:spLocks noChangeShapeType="1"/>
          </p:cNvSpPr>
          <p:nvPr/>
        </p:nvSpPr>
        <p:spPr bwMode="auto">
          <a:xfrm>
            <a:off x="2971800" y="5943600"/>
            <a:ext cx="0" cy="304800"/>
          </a:xfrm>
          <a:prstGeom prst="line">
            <a:avLst/>
          </a:prstGeom>
          <a:noFill/>
          <a:ln w="9525">
            <a:solidFill>
              <a:schemeClr val="tx1"/>
            </a:solidFill>
            <a:prstDash val="sysDot"/>
            <a:round/>
            <a:headEn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43" name="Line 47">
            <a:extLst>
              <a:ext uri="{FF2B5EF4-FFF2-40B4-BE49-F238E27FC236}">
                <a16:creationId xmlns="" xmlns:a16="http://schemas.microsoft.com/office/drawing/2014/main" id="{E13FB97C-F62D-4052-821F-667A7DD13D6C}"/>
              </a:ext>
            </a:extLst>
          </p:cNvPr>
          <p:cNvSpPr>
            <a:spLocks noChangeShapeType="1"/>
          </p:cNvSpPr>
          <p:nvPr/>
        </p:nvSpPr>
        <p:spPr bwMode="auto">
          <a:xfrm flipH="1">
            <a:off x="3048000" y="5867400"/>
            <a:ext cx="3657600" cy="228600"/>
          </a:xfrm>
          <a:prstGeom prst="line">
            <a:avLst/>
          </a:prstGeom>
          <a:noFill/>
          <a:ln w="9525">
            <a:solidFill>
              <a:srgbClr val="FF0000"/>
            </a:solidFill>
            <a:round/>
            <a:headEnd type="triangle" w="med" len="med"/>
            <a:tailEn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5744" name="Line 48">
            <a:extLst>
              <a:ext uri="{FF2B5EF4-FFF2-40B4-BE49-F238E27FC236}">
                <a16:creationId xmlns="" xmlns:a16="http://schemas.microsoft.com/office/drawing/2014/main" id="{F88E3181-B1EC-410D-A607-C21AEE25EE4F}"/>
              </a:ext>
            </a:extLst>
          </p:cNvPr>
          <p:cNvSpPr>
            <a:spLocks noChangeShapeType="1"/>
          </p:cNvSpPr>
          <p:nvPr/>
        </p:nvSpPr>
        <p:spPr bwMode="auto">
          <a:xfrm flipH="1">
            <a:off x="2971800" y="6096000"/>
            <a:ext cx="3581400" cy="228600"/>
          </a:xfrm>
          <a:prstGeom prst="line">
            <a:avLst/>
          </a:prstGeom>
          <a:noFill/>
          <a:ln w="9525">
            <a:solidFill>
              <a:srgbClr val="FF0000"/>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 name="Rettangolo 1">
            <a:extLst>
              <a:ext uri="{FF2B5EF4-FFF2-40B4-BE49-F238E27FC236}">
                <a16:creationId xmlns="" xmlns:a16="http://schemas.microsoft.com/office/drawing/2014/main" id="{4FA76D5B-D62F-4538-B906-411A7231883A}"/>
              </a:ext>
            </a:extLst>
          </p:cNvPr>
          <p:cNvSpPr/>
          <p:nvPr/>
        </p:nvSpPr>
        <p:spPr bwMode="auto">
          <a:xfrm>
            <a:off x="2911475" y="2727325"/>
            <a:ext cx="76200" cy="244475"/>
          </a:xfrm>
          <a:prstGeom prst="rect">
            <a:avLst/>
          </a:prstGeom>
          <a:solidFill>
            <a:schemeClr val="bg1">
              <a:lumMod val="65000"/>
            </a:schemeClr>
          </a:solidFill>
          <a:ln w="9525" cap="flat" cmpd="sng" algn="ctr">
            <a:solidFill>
              <a:schemeClr val="bg1">
                <a:lumMod val="75000"/>
              </a:schemeClr>
            </a:solidFill>
            <a:prstDash val="solid"/>
            <a:round/>
            <a:headEnd type="none" w="med" len="med"/>
            <a:tailEnd type="none" w="med" len="med"/>
          </a:ln>
          <a:effectLst/>
        </p:spPr>
        <p:txBody>
          <a:bodyPr>
            <a:spAutoFit/>
          </a:bodyPr>
          <a:lstStyle/>
          <a:p>
            <a:pPr>
              <a:defRPr/>
            </a:pPr>
            <a:endParaRPr lang="en-US">
              <a:effectLst>
                <a:outerShdw blurRad="38100" dist="38100" dir="2700000" algn="tl">
                  <a:srgbClr val="000000">
                    <a:alpha val="43137"/>
                  </a:srgbClr>
                </a:outerShdw>
              </a:effectLst>
              <a:latin typeface="Arial" charset="0"/>
            </a:endParaRPr>
          </a:p>
        </p:txBody>
      </p:sp>
      <p:sp>
        <p:nvSpPr>
          <p:cNvPr id="45" name="Rettangolo 44">
            <a:extLst>
              <a:ext uri="{FF2B5EF4-FFF2-40B4-BE49-F238E27FC236}">
                <a16:creationId xmlns="" xmlns:a16="http://schemas.microsoft.com/office/drawing/2014/main" id="{2CC0C0DD-6EA6-4FED-8E6A-054C19CC165E}"/>
              </a:ext>
            </a:extLst>
          </p:cNvPr>
          <p:cNvSpPr/>
          <p:nvPr/>
        </p:nvSpPr>
        <p:spPr bwMode="auto">
          <a:xfrm>
            <a:off x="2890838" y="4292600"/>
            <a:ext cx="76200" cy="244475"/>
          </a:xfrm>
          <a:prstGeom prst="rect">
            <a:avLst/>
          </a:prstGeom>
          <a:solidFill>
            <a:schemeClr val="bg1">
              <a:lumMod val="65000"/>
            </a:schemeClr>
          </a:solidFill>
          <a:ln w="9525" cap="flat" cmpd="sng" algn="ctr">
            <a:solidFill>
              <a:schemeClr val="bg1">
                <a:lumMod val="75000"/>
              </a:schemeClr>
            </a:solidFill>
            <a:prstDash val="solid"/>
            <a:round/>
            <a:headEnd type="none" w="med" len="med"/>
            <a:tailEnd type="none" w="med" len="med"/>
          </a:ln>
          <a:effectLst/>
        </p:spPr>
        <p:txBody>
          <a:bodyPr>
            <a:spAutoFit/>
          </a:bodyPr>
          <a:lstStyle/>
          <a:p>
            <a:pPr>
              <a:defRPr/>
            </a:pPr>
            <a:endParaRPr lang="en-US">
              <a:effectLst>
                <a:outerShdw blurRad="38100" dist="38100" dir="2700000" algn="tl">
                  <a:srgbClr val="000000">
                    <a:alpha val="43137"/>
                  </a:srgbClr>
                </a:outerShdw>
              </a:effectLst>
              <a:latin typeface="Arial" charset="0"/>
            </a:endParaRPr>
          </a:p>
        </p:txBody>
      </p:sp>
      <p:sp>
        <p:nvSpPr>
          <p:cNvPr id="46" name="Rettangolo 45">
            <a:extLst>
              <a:ext uri="{FF2B5EF4-FFF2-40B4-BE49-F238E27FC236}">
                <a16:creationId xmlns="" xmlns:a16="http://schemas.microsoft.com/office/drawing/2014/main" id="{AA525A8E-2AAF-4F3C-92FF-27FC0A989653}"/>
              </a:ext>
            </a:extLst>
          </p:cNvPr>
          <p:cNvSpPr/>
          <p:nvPr/>
        </p:nvSpPr>
        <p:spPr bwMode="auto">
          <a:xfrm>
            <a:off x="2911475" y="6064250"/>
            <a:ext cx="76200" cy="244475"/>
          </a:xfrm>
          <a:prstGeom prst="rect">
            <a:avLst/>
          </a:prstGeom>
          <a:solidFill>
            <a:schemeClr val="bg1">
              <a:lumMod val="65000"/>
            </a:schemeClr>
          </a:solidFill>
          <a:ln w="9525" cap="flat" cmpd="sng" algn="ctr">
            <a:solidFill>
              <a:schemeClr val="bg1">
                <a:lumMod val="75000"/>
              </a:schemeClr>
            </a:solidFill>
            <a:prstDash val="solid"/>
            <a:round/>
            <a:headEnd type="none" w="med" len="med"/>
            <a:tailEnd type="none" w="med" len="med"/>
          </a:ln>
          <a:effectLst/>
        </p:spPr>
        <p:txBody>
          <a:bodyPr>
            <a:spAutoFit/>
          </a:bodyPr>
          <a:lstStyle/>
          <a:p>
            <a:pPr>
              <a:defRPr/>
            </a:pPr>
            <a:endParaRPr lang="en-US">
              <a:effectLst>
                <a:outerShdw blurRad="38100" dist="38100" dir="2700000" algn="tl">
                  <a:srgbClr val="000000">
                    <a:alpha val="43137"/>
                  </a:srgbClr>
                </a:outerShdw>
              </a:effectLst>
              <a:latin typeface="Arial" charset="0"/>
            </a:endParaRPr>
          </a:p>
        </p:txBody>
      </p:sp>
      <p:sp>
        <p:nvSpPr>
          <p:cNvPr id="47" name="Rettangolo 46">
            <a:extLst>
              <a:ext uri="{FF2B5EF4-FFF2-40B4-BE49-F238E27FC236}">
                <a16:creationId xmlns="" xmlns:a16="http://schemas.microsoft.com/office/drawing/2014/main" id="{46D63216-DDF7-4770-8AF7-181033E2F78D}"/>
              </a:ext>
            </a:extLst>
          </p:cNvPr>
          <p:cNvSpPr/>
          <p:nvPr/>
        </p:nvSpPr>
        <p:spPr bwMode="auto">
          <a:xfrm>
            <a:off x="106363" y="6021388"/>
            <a:ext cx="76200" cy="338137"/>
          </a:xfrm>
          <a:prstGeom prst="rect">
            <a:avLst/>
          </a:prstGeom>
          <a:solidFill>
            <a:schemeClr val="bg1">
              <a:lumMod val="65000"/>
            </a:schemeClr>
          </a:solidFill>
          <a:ln w="9525" cap="flat" cmpd="sng" algn="ctr">
            <a:solidFill>
              <a:schemeClr val="bg1">
                <a:lumMod val="75000"/>
              </a:schemeClr>
            </a:solidFill>
            <a:prstDash val="solid"/>
            <a:round/>
            <a:headEnd type="none" w="med" len="med"/>
            <a:tailEnd type="none" w="med" len="med"/>
          </a:ln>
          <a:effectLst/>
        </p:spPr>
        <p:txBody>
          <a:bodyPr>
            <a:spAutoFit/>
          </a:bodyPr>
          <a:lstStyle/>
          <a:p>
            <a:pPr>
              <a:defRPr/>
            </a:pPr>
            <a:endParaRPr lang="en-US" sz="1600">
              <a:effectLst>
                <a:outerShdw blurRad="38100" dist="38100" dir="2700000" algn="tl">
                  <a:srgbClr val="000000">
                    <a:alpha val="43137"/>
                  </a:srgbClr>
                </a:outerShdw>
              </a:effectLst>
              <a:latin typeface="Arial" charset="0"/>
            </a:endParaRPr>
          </a:p>
        </p:txBody>
      </p:sp>
      <p:sp>
        <p:nvSpPr>
          <p:cNvPr id="80944" name="CasellaDiTesto 2">
            <a:extLst>
              <a:ext uri="{FF2B5EF4-FFF2-40B4-BE49-F238E27FC236}">
                <a16:creationId xmlns="" xmlns:a16="http://schemas.microsoft.com/office/drawing/2014/main" id="{342880E7-B70F-4577-BD6C-00164B351505}"/>
              </a:ext>
            </a:extLst>
          </p:cNvPr>
          <p:cNvSpPr txBox="1">
            <a:spLocks noChangeArrowheads="1"/>
          </p:cNvSpPr>
          <p:nvPr/>
        </p:nvSpPr>
        <p:spPr bwMode="auto">
          <a:xfrm>
            <a:off x="193675" y="6021388"/>
            <a:ext cx="2268538"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it-IT" altLang="en-US" sz="1600"/>
              <a:t>Sospensione Elabora</a:t>
            </a:r>
            <a:endParaRPr lang="en-US" altLang="en-US" sz="160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4008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22" name="Text Box 2">
            <a:extLst>
              <a:ext uri="{FF2B5EF4-FFF2-40B4-BE49-F238E27FC236}">
                <a16:creationId xmlns="" xmlns:a16="http://schemas.microsoft.com/office/drawing/2014/main" id="{867CFF06-BB25-4560-93CB-64659238BC2B}"/>
              </a:ext>
            </a:extLst>
          </p:cNvPr>
          <p:cNvSpPr txBox="1">
            <a:spLocks noChangeArrowheads="1"/>
          </p:cNvSpPr>
          <p:nvPr/>
        </p:nvSpPr>
        <p:spPr bwMode="auto">
          <a:xfrm>
            <a:off x="2873375" y="76200"/>
            <a:ext cx="2987675"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I/O guidato da Interrupt</a:t>
            </a:r>
            <a:endParaRPr lang="it-IT">
              <a:solidFill>
                <a:srgbClr val="000099"/>
              </a:solidFill>
              <a:effectLst>
                <a:outerShdw blurRad="38100" dist="38100" dir="2700000" algn="tl">
                  <a:srgbClr val="C0C0C0"/>
                </a:outerShdw>
              </a:effectLst>
              <a:latin typeface="Arial" charset="0"/>
              <a:cs typeface="+mn-cs"/>
            </a:endParaRPr>
          </a:p>
        </p:txBody>
      </p:sp>
      <p:sp>
        <p:nvSpPr>
          <p:cNvPr id="286724" name="Text Box 4">
            <a:extLst>
              <a:ext uri="{FF2B5EF4-FFF2-40B4-BE49-F238E27FC236}">
                <a16:creationId xmlns="" xmlns:a16="http://schemas.microsoft.com/office/drawing/2014/main" id="{447F29A6-DC27-47B3-8070-5A7B6AC4B1A2}"/>
              </a:ext>
            </a:extLst>
          </p:cNvPr>
          <p:cNvSpPr txBox="1">
            <a:spLocks noChangeArrowheads="1"/>
          </p:cNvSpPr>
          <p:nvPr/>
        </p:nvSpPr>
        <p:spPr bwMode="auto">
          <a:xfrm>
            <a:off x="139700" y="533400"/>
            <a:ext cx="8864600" cy="37496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Problemi:</a:t>
            </a:r>
          </a:p>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Come funziona nel caso ci siano pi</a:t>
            </a:r>
            <a:r>
              <a:rPr lang="en-GB">
                <a:effectLst>
                  <a:outerShdw blurRad="38100" dist="38100" dir="2700000" algn="tl">
                    <a:srgbClr val="C0C0C0"/>
                  </a:outerShdw>
                </a:effectLst>
                <a:latin typeface="Arial" charset="0"/>
                <a:cs typeface="Arial" charset="0"/>
              </a:rPr>
              <a:t>ù</a:t>
            </a:r>
            <a:r>
              <a:rPr lang="en-GB">
                <a:effectLst>
                  <a:outerShdw blurRad="38100" dist="38100" dir="2700000" algn="tl">
                    <a:srgbClr val="C0C0C0"/>
                  </a:outerShdw>
                </a:effectLst>
                <a:latin typeface="Arial" charset="0"/>
                <a:cs typeface="+mn-cs"/>
              </a:rPr>
              <a:t> dispositivi che possono inviare</a:t>
            </a:r>
          </a:p>
          <a:p>
            <a:pPr>
              <a:defRPr/>
            </a:pPr>
            <a:r>
              <a:rPr lang="en-GB">
                <a:effectLst>
                  <a:outerShdw blurRad="38100" dist="38100" dir="2700000" algn="tl">
                    <a:srgbClr val="C0C0C0"/>
                  </a:outerShdw>
                </a:effectLst>
                <a:latin typeface="Arial" charset="0"/>
                <a:cs typeface="+mn-cs"/>
              </a:rPr>
              <a:t>segnali di interrupt ?</a:t>
            </a:r>
          </a:p>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	i segnali provenienti dai diversi dispositivi vengono messi in OR</a:t>
            </a:r>
          </a:p>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	il dispositivo che ha causato interrupt viene individuato tramite</a:t>
            </a:r>
          </a:p>
          <a:p>
            <a:pPr>
              <a:defRPr/>
            </a:pPr>
            <a:r>
              <a:rPr lang="en-GB">
                <a:effectLst>
                  <a:outerShdw blurRad="38100" dist="38100" dir="2700000" algn="tl">
                    <a:srgbClr val="C0C0C0"/>
                  </a:outerShdw>
                </a:effectLst>
                <a:latin typeface="Arial" charset="0"/>
                <a:cs typeface="+mn-cs"/>
              </a:rPr>
              <a:t>	</a:t>
            </a:r>
            <a:r>
              <a:rPr lang="en-GB" i="1">
                <a:effectLst>
                  <a:outerShdw blurRad="38100" dist="38100" dir="2700000" algn="tl">
                    <a:srgbClr val="C0C0C0"/>
                  </a:outerShdw>
                </a:effectLst>
                <a:latin typeface="Arial" charset="0"/>
                <a:cs typeface="+mn-cs"/>
              </a:rPr>
              <a:t>Polling </a:t>
            </a:r>
            <a:r>
              <a:rPr lang="en-GB">
                <a:effectLst>
                  <a:outerShdw blurRad="38100" dist="38100" dir="2700000" algn="tl">
                    <a:srgbClr val="C0C0C0"/>
                  </a:outerShdw>
                </a:effectLst>
                <a:latin typeface="Arial" charset="0"/>
                <a:cs typeface="+mn-cs"/>
              </a:rPr>
              <a:t>oppure utilizzando la tecnica dell’</a:t>
            </a:r>
            <a:r>
              <a:rPr lang="en-GB" i="1">
                <a:effectLst>
                  <a:outerShdw blurRad="38100" dist="38100" dir="2700000" algn="tl">
                    <a:srgbClr val="C0C0C0"/>
                  </a:outerShdw>
                </a:effectLst>
                <a:latin typeface="Arial" charset="0"/>
                <a:cs typeface="+mn-cs"/>
              </a:rPr>
              <a:t>Interrupt Vettorizzato</a:t>
            </a:r>
          </a:p>
          <a:p>
            <a:pPr>
              <a:defRPr/>
            </a:pPr>
            <a:endParaRPr lang="en-GB" i="1">
              <a:effectLst>
                <a:outerShdw blurRad="38100" dist="38100" dir="2700000" algn="tl">
                  <a:srgbClr val="C0C0C0"/>
                </a:outerShdw>
              </a:effectLst>
              <a:latin typeface="Arial" charset="0"/>
              <a:cs typeface="+mn-cs"/>
            </a:endParaRPr>
          </a:p>
          <a:p>
            <a:pPr>
              <a:defRPr/>
            </a:pPr>
            <a:r>
              <a:rPr lang="en-GB" i="1">
                <a:effectLst>
                  <a:outerShdw blurRad="38100" dist="38100" dir="2700000" algn="tl">
                    <a:srgbClr val="C0C0C0"/>
                  </a:outerShdw>
                </a:effectLst>
                <a:latin typeface="Arial" charset="0"/>
                <a:cs typeface="+mn-cs"/>
              </a:rPr>
              <a:t>	</a:t>
            </a:r>
            <a:endParaRPr lang="en-GB">
              <a:effectLst>
                <a:outerShdw blurRad="38100" dist="38100" dir="2700000" algn="tl">
                  <a:srgbClr val="C0C0C0"/>
                </a:outerShdw>
              </a:effectLst>
              <a:latin typeface="Arial" charset="0"/>
              <a:cs typeface="+mn-cs"/>
            </a:endParaRPr>
          </a:p>
          <a:p>
            <a:pPr>
              <a:defRPr/>
            </a:pPr>
            <a:endParaRPr lang="it-IT">
              <a:effectLst>
                <a:outerShdw blurRad="38100" dist="38100" dir="2700000" algn="tl">
                  <a:srgbClr val="C0C0C0"/>
                </a:outerShdw>
              </a:effectLst>
              <a:latin typeface="Arial" charset="0"/>
              <a:cs typeface="+mn-cs"/>
            </a:endParaRPr>
          </a:p>
        </p:txBody>
      </p:sp>
      <p:sp>
        <p:nvSpPr>
          <p:cNvPr id="286726" name="Text Box 6">
            <a:extLst>
              <a:ext uri="{FF2B5EF4-FFF2-40B4-BE49-F238E27FC236}">
                <a16:creationId xmlns="" xmlns:a16="http://schemas.microsoft.com/office/drawing/2014/main" id="{A9D6B345-B7E2-4145-AF1A-DFE74547D360}"/>
              </a:ext>
            </a:extLst>
          </p:cNvPr>
          <p:cNvSpPr txBox="1">
            <a:spLocks noChangeArrowheads="1"/>
          </p:cNvSpPr>
          <p:nvPr/>
        </p:nvSpPr>
        <p:spPr bwMode="auto">
          <a:xfrm>
            <a:off x="1143000" y="4267200"/>
            <a:ext cx="1011238" cy="1016000"/>
          </a:xfrm>
          <a:prstGeom prst="rect">
            <a:avLst/>
          </a:prstGeom>
          <a:solidFill>
            <a:schemeClr val="bg1"/>
          </a:solidFill>
          <a:ln w="9525">
            <a:solidFill>
              <a:schemeClr val="tx1"/>
            </a:solidFill>
            <a:miter lim="800000"/>
            <a:headEnd/>
            <a:tailEnd/>
          </a:ln>
          <a:effectLst/>
        </p:spPr>
        <p:txBody>
          <a:bodyPr wrap="none">
            <a:spAutoFit/>
          </a:bodyPr>
          <a:lstStyle/>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  CPU  </a:t>
            </a:r>
          </a:p>
          <a:p>
            <a:pPr>
              <a:defRPr/>
            </a:pPr>
            <a:endParaRPr lang="it-IT">
              <a:effectLst>
                <a:outerShdw blurRad="38100" dist="38100" dir="2700000" algn="tl">
                  <a:srgbClr val="C0C0C0"/>
                </a:outerShdw>
              </a:effectLst>
              <a:latin typeface="Arial" charset="0"/>
              <a:cs typeface="+mn-cs"/>
            </a:endParaRPr>
          </a:p>
        </p:txBody>
      </p:sp>
      <p:sp>
        <p:nvSpPr>
          <p:cNvPr id="286727" name="Text Box 7">
            <a:extLst>
              <a:ext uri="{FF2B5EF4-FFF2-40B4-BE49-F238E27FC236}">
                <a16:creationId xmlns="" xmlns:a16="http://schemas.microsoft.com/office/drawing/2014/main" id="{C4267958-EEBC-48DF-909A-03E20127F7FC}"/>
              </a:ext>
            </a:extLst>
          </p:cNvPr>
          <p:cNvSpPr txBox="1">
            <a:spLocks noChangeArrowheads="1"/>
          </p:cNvSpPr>
          <p:nvPr/>
        </p:nvSpPr>
        <p:spPr bwMode="auto">
          <a:xfrm>
            <a:off x="3886200" y="4343400"/>
            <a:ext cx="1433513" cy="1016000"/>
          </a:xfrm>
          <a:prstGeom prst="rect">
            <a:avLst/>
          </a:prstGeom>
          <a:solidFill>
            <a:schemeClr val="bg1"/>
          </a:solidFill>
          <a:ln w="9525">
            <a:solidFill>
              <a:schemeClr val="tx1"/>
            </a:solidFill>
            <a:miter lim="800000"/>
            <a:headEnd/>
            <a:tailEnd/>
          </a:ln>
          <a:effectLst/>
        </p:spPr>
        <p:txBody>
          <a:bodyPr wrap="none">
            <a:spAutoFit/>
          </a:bodyPr>
          <a:lstStyle/>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  Device 1 </a:t>
            </a:r>
          </a:p>
          <a:p>
            <a:pPr>
              <a:defRPr/>
            </a:pPr>
            <a:endParaRPr lang="it-IT">
              <a:effectLst>
                <a:outerShdw blurRad="38100" dist="38100" dir="2700000" algn="tl">
                  <a:srgbClr val="C0C0C0"/>
                </a:outerShdw>
              </a:effectLst>
              <a:latin typeface="Arial" charset="0"/>
              <a:cs typeface="+mn-cs"/>
            </a:endParaRPr>
          </a:p>
        </p:txBody>
      </p:sp>
      <p:sp>
        <p:nvSpPr>
          <p:cNvPr id="286728" name="Text Box 8">
            <a:extLst>
              <a:ext uri="{FF2B5EF4-FFF2-40B4-BE49-F238E27FC236}">
                <a16:creationId xmlns="" xmlns:a16="http://schemas.microsoft.com/office/drawing/2014/main" id="{CEF71E49-0CDA-4987-A167-49750100B300}"/>
              </a:ext>
            </a:extLst>
          </p:cNvPr>
          <p:cNvSpPr txBox="1">
            <a:spLocks noChangeArrowheads="1"/>
          </p:cNvSpPr>
          <p:nvPr/>
        </p:nvSpPr>
        <p:spPr bwMode="auto">
          <a:xfrm>
            <a:off x="5943600" y="4343400"/>
            <a:ext cx="1447800" cy="1016000"/>
          </a:xfrm>
          <a:prstGeom prst="rect">
            <a:avLst/>
          </a:prstGeom>
          <a:solidFill>
            <a:schemeClr val="bg1"/>
          </a:solidFill>
          <a:ln w="9525">
            <a:solidFill>
              <a:schemeClr val="tx1"/>
            </a:solidFill>
            <a:miter lim="800000"/>
            <a:headEnd/>
            <a:tailEnd/>
          </a:ln>
          <a:effectLst/>
        </p:spPr>
        <p:txBody>
          <a:bodyPr wrap="none">
            <a:spAutoFit/>
          </a:bodyPr>
          <a:lstStyle/>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  Device n </a:t>
            </a:r>
          </a:p>
          <a:p>
            <a:pPr>
              <a:defRPr/>
            </a:pPr>
            <a:endParaRPr lang="it-IT">
              <a:effectLst>
                <a:outerShdw blurRad="38100" dist="38100" dir="2700000" algn="tl">
                  <a:srgbClr val="C0C0C0"/>
                </a:outerShdw>
              </a:effectLst>
              <a:latin typeface="Arial" charset="0"/>
              <a:cs typeface="+mn-cs"/>
            </a:endParaRPr>
          </a:p>
        </p:txBody>
      </p:sp>
      <p:sp>
        <p:nvSpPr>
          <p:cNvPr id="286729" name="AutoShape 9">
            <a:extLst>
              <a:ext uri="{FF2B5EF4-FFF2-40B4-BE49-F238E27FC236}">
                <a16:creationId xmlns="" xmlns:a16="http://schemas.microsoft.com/office/drawing/2014/main" id="{C1CE3EC1-88EE-4040-A1D5-F21A14FF35D4}"/>
              </a:ext>
            </a:extLst>
          </p:cNvPr>
          <p:cNvSpPr>
            <a:spLocks noChangeArrowheads="1"/>
          </p:cNvSpPr>
          <p:nvPr/>
        </p:nvSpPr>
        <p:spPr bwMode="auto">
          <a:xfrm>
            <a:off x="2362200" y="5791200"/>
            <a:ext cx="762000" cy="609600"/>
          </a:xfrm>
          <a:prstGeom prst="flowChartOnlineStorage">
            <a:avLst/>
          </a:prstGeom>
          <a:solidFill>
            <a:schemeClr val="bg1"/>
          </a:solidFill>
          <a:ln w="9525">
            <a:solidFill>
              <a:schemeClr val="tx1"/>
            </a:solidFill>
            <a:miter lim="800000"/>
            <a:headEnd/>
            <a:tailEnd/>
          </a:ln>
          <a:effectLst/>
        </p:spPr>
        <p:txBody>
          <a:bodyPr wrap="none"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6730" name="Line 10">
            <a:extLst>
              <a:ext uri="{FF2B5EF4-FFF2-40B4-BE49-F238E27FC236}">
                <a16:creationId xmlns="" xmlns:a16="http://schemas.microsoft.com/office/drawing/2014/main" id="{60D8264F-375B-46AC-AADF-8EF354743085}"/>
              </a:ext>
            </a:extLst>
          </p:cNvPr>
          <p:cNvSpPr>
            <a:spLocks noChangeShapeType="1"/>
          </p:cNvSpPr>
          <p:nvPr/>
        </p:nvSpPr>
        <p:spPr bwMode="auto">
          <a:xfrm flipH="1">
            <a:off x="3048000" y="5943600"/>
            <a:ext cx="1524000" cy="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6732" name="Line 12">
            <a:extLst>
              <a:ext uri="{FF2B5EF4-FFF2-40B4-BE49-F238E27FC236}">
                <a16:creationId xmlns="" xmlns:a16="http://schemas.microsoft.com/office/drawing/2014/main" id="{4C0555FB-7CB6-43F2-B22F-1450D2432DF0}"/>
              </a:ext>
            </a:extLst>
          </p:cNvPr>
          <p:cNvSpPr>
            <a:spLocks noChangeShapeType="1"/>
          </p:cNvSpPr>
          <p:nvPr/>
        </p:nvSpPr>
        <p:spPr bwMode="auto">
          <a:xfrm flipH="1">
            <a:off x="3048000" y="6248400"/>
            <a:ext cx="3657600" cy="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6733" name="Line 13">
            <a:extLst>
              <a:ext uri="{FF2B5EF4-FFF2-40B4-BE49-F238E27FC236}">
                <a16:creationId xmlns="" xmlns:a16="http://schemas.microsoft.com/office/drawing/2014/main" id="{6AFE6364-8F5A-43B8-A724-95683DF74082}"/>
              </a:ext>
            </a:extLst>
          </p:cNvPr>
          <p:cNvSpPr>
            <a:spLocks noChangeShapeType="1"/>
          </p:cNvSpPr>
          <p:nvPr/>
        </p:nvSpPr>
        <p:spPr bwMode="auto">
          <a:xfrm>
            <a:off x="4572000" y="5334000"/>
            <a:ext cx="0" cy="60960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6735" name="Line 15">
            <a:extLst>
              <a:ext uri="{FF2B5EF4-FFF2-40B4-BE49-F238E27FC236}">
                <a16:creationId xmlns="" xmlns:a16="http://schemas.microsoft.com/office/drawing/2014/main" id="{83346F61-6CF0-455C-A04C-9128C55664B3}"/>
              </a:ext>
            </a:extLst>
          </p:cNvPr>
          <p:cNvSpPr>
            <a:spLocks noChangeShapeType="1"/>
          </p:cNvSpPr>
          <p:nvPr/>
        </p:nvSpPr>
        <p:spPr bwMode="auto">
          <a:xfrm flipV="1">
            <a:off x="6705600" y="5334000"/>
            <a:ext cx="0" cy="91440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6736" name="Line 16">
            <a:extLst>
              <a:ext uri="{FF2B5EF4-FFF2-40B4-BE49-F238E27FC236}">
                <a16:creationId xmlns="" xmlns:a16="http://schemas.microsoft.com/office/drawing/2014/main" id="{6C7E903E-82A0-489A-89BB-94FA1C12F0F2}"/>
              </a:ext>
            </a:extLst>
          </p:cNvPr>
          <p:cNvSpPr>
            <a:spLocks noChangeShapeType="1"/>
          </p:cNvSpPr>
          <p:nvPr/>
        </p:nvSpPr>
        <p:spPr bwMode="auto">
          <a:xfrm flipH="1">
            <a:off x="1752600" y="6096000"/>
            <a:ext cx="6096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6737" name="Line 17">
            <a:extLst>
              <a:ext uri="{FF2B5EF4-FFF2-40B4-BE49-F238E27FC236}">
                <a16:creationId xmlns="" xmlns:a16="http://schemas.microsoft.com/office/drawing/2014/main" id="{4A8DB752-CF52-446C-B02A-0D02F8639413}"/>
              </a:ext>
            </a:extLst>
          </p:cNvPr>
          <p:cNvSpPr>
            <a:spLocks noChangeShapeType="1"/>
          </p:cNvSpPr>
          <p:nvPr/>
        </p:nvSpPr>
        <p:spPr bwMode="auto">
          <a:xfrm flipV="1">
            <a:off x="1752600" y="5257800"/>
            <a:ext cx="0" cy="8382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86738" name="Text Box 18">
            <a:extLst>
              <a:ext uri="{FF2B5EF4-FFF2-40B4-BE49-F238E27FC236}">
                <a16:creationId xmlns="" xmlns:a16="http://schemas.microsoft.com/office/drawing/2014/main" id="{A03BCB67-430F-4DF9-B396-66B7776C39DD}"/>
              </a:ext>
            </a:extLst>
          </p:cNvPr>
          <p:cNvSpPr txBox="1">
            <a:spLocks noChangeArrowheads="1"/>
          </p:cNvSpPr>
          <p:nvPr/>
        </p:nvSpPr>
        <p:spPr bwMode="auto">
          <a:xfrm>
            <a:off x="1219200" y="5318125"/>
            <a:ext cx="593725"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INT</a:t>
            </a:r>
            <a:endParaRPr lang="it-IT">
              <a:effectLst>
                <a:outerShdw blurRad="38100" dist="38100" dir="2700000" algn="tl">
                  <a:srgbClr val="C0C0C0"/>
                </a:outerShdw>
              </a:effectLst>
              <a:latin typeface="Arial" charset="0"/>
              <a:cs typeface="+mn-cs"/>
            </a:endParaRPr>
          </a:p>
        </p:txBody>
      </p:sp>
      <p:sp>
        <p:nvSpPr>
          <p:cNvPr id="286739" name="Text Box 19">
            <a:extLst>
              <a:ext uri="{FF2B5EF4-FFF2-40B4-BE49-F238E27FC236}">
                <a16:creationId xmlns="" xmlns:a16="http://schemas.microsoft.com/office/drawing/2014/main" id="{3334C2D9-F4EF-4C82-AE99-85358DF5F92B}"/>
              </a:ext>
            </a:extLst>
          </p:cNvPr>
          <p:cNvSpPr txBox="1">
            <a:spLocks noChangeArrowheads="1"/>
          </p:cNvSpPr>
          <p:nvPr/>
        </p:nvSpPr>
        <p:spPr bwMode="auto">
          <a:xfrm>
            <a:off x="2406650" y="5905500"/>
            <a:ext cx="565150"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OR</a:t>
            </a:r>
            <a:endParaRPr lang="it-IT">
              <a:effectLst>
                <a:outerShdw blurRad="38100" dist="38100" dir="2700000" algn="tl">
                  <a:srgbClr val="C0C0C0"/>
                </a:outerShdw>
              </a:effectLst>
              <a:latin typeface="Arial" charset="0"/>
              <a:cs typeface="+mn-cs"/>
            </a:endParaRPr>
          </a:p>
        </p:txBody>
      </p:sp>
    </p:spTree>
  </p:cSld>
  <p:clrMapOvr>
    <a:masterClrMapping/>
  </p:clrMapOvr>
  <p:transition advTm="5000"/>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4" name="Text Box 2">
            <a:extLst>
              <a:ext uri="{FF2B5EF4-FFF2-40B4-BE49-F238E27FC236}">
                <a16:creationId xmlns="" xmlns:a16="http://schemas.microsoft.com/office/drawing/2014/main" id="{E03702D8-EEEE-426A-932C-D9BF31E72706}"/>
              </a:ext>
            </a:extLst>
          </p:cNvPr>
          <p:cNvSpPr txBox="1">
            <a:spLocks noChangeArrowheads="1"/>
          </p:cNvSpPr>
          <p:nvPr/>
        </p:nvSpPr>
        <p:spPr bwMode="auto">
          <a:xfrm>
            <a:off x="2873375" y="76200"/>
            <a:ext cx="2987675"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I/O guidato da Interrupt</a:t>
            </a:r>
            <a:endParaRPr lang="it-IT">
              <a:solidFill>
                <a:srgbClr val="000099"/>
              </a:solidFill>
              <a:effectLst>
                <a:outerShdw blurRad="38100" dist="38100" dir="2700000" algn="tl">
                  <a:srgbClr val="C0C0C0"/>
                </a:outerShdw>
              </a:effectLst>
              <a:latin typeface="Arial" charset="0"/>
              <a:cs typeface="+mn-cs"/>
            </a:endParaRPr>
          </a:p>
        </p:txBody>
      </p:sp>
      <p:sp>
        <p:nvSpPr>
          <p:cNvPr id="289795" name="Text Box 3">
            <a:extLst>
              <a:ext uri="{FF2B5EF4-FFF2-40B4-BE49-F238E27FC236}">
                <a16:creationId xmlns="" xmlns:a16="http://schemas.microsoft.com/office/drawing/2014/main" id="{ABD627BF-B456-4159-ABFA-C28BC4A02B0B}"/>
              </a:ext>
            </a:extLst>
          </p:cNvPr>
          <p:cNvSpPr txBox="1">
            <a:spLocks noChangeArrowheads="1"/>
          </p:cNvSpPr>
          <p:nvPr/>
        </p:nvSpPr>
        <p:spPr bwMode="auto">
          <a:xfrm>
            <a:off x="139700" y="533400"/>
            <a:ext cx="8775700" cy="6556375"/>
          </a:xfrm>
          <a:prstGeom prst="rect">
            <a:avLst/>
          </a:prstGeom>
          <a:noFill/>
          <a:ln w="9525">
            <a:noFill/>
            <a:miter lim="800000"/>
            <a:headEnd/>
            <a:tailEnd/>
          </a:ln>
          <a:effectLst/>
        </p:spPr>
        <p:txBody>
          <a:bodyPr>
            <a:spAutoFit/>
          </a:bodyPr>
          <a:lstStyle/>
          <a:p>
            <a:pPr>
              <a:defRPr/>
            </a:pPr>
            <a:r>
              <a:rPr lang="en-GB" dirty="0" err="1">
                <a:effectLst>
                  <a:outerShdw blurRad="38100" dist="38100" dir="2700000" algn="tl">
                    <a:srgbClr val="C0C0C0"/>
                  </a:outerShdw>
                </a:effectLst>
                <a:latin typeface="Arial" charset="0"/>
                <a:cs typeface="+mn-cs"/>
              </a:rPr>
              <a:t>Problemi</a:t>
            </a:r>
            <a:r>
              <a:rPr lang="en-GB" dirty="0">
                <a:effectLst>
                  <a:outerShdw blurRad="38100" dist="38100" dir="2700000" algn="tl">
                    <a:srgbClr val="C0C0C0"/>
                  </a:outerShdw>
                </a:effectLst>
                <a:latin typeface="Arial" charset="0"/>
                <a:cs typeface="+mn-cs"/>
              </a:rPr>
              <a:t>:</a:t>
            </a:r>
          </a:p>
          <a:p>
            <a:pPr>
              <a:defRPr/>
            </a:pPr>
            <a:endParaRPr lang="en-GB" dirty="0">
              <a:effectLst>
                <a:outerShdw blurRad="38100" dist="38100" dir="2700000" algn="tl">
                  <a:srgbClr val="C0C0C0"/>
                </a:outerShdw>
              </a:effectLst>
              <a:latin typeface="Arial" charset="0"/>
              <a:cs typeface="+mn-cs"/>
            </a:endParaRPr>
          </a:p>
          <a:p>
            <a:pPr>
              <a:defRPr/>
            </a:pPr>
            <a:r>
              <a:rPr lang="en-GB" dirty="0" err="1">
                <a:effectLst>
                  <a:outerShdw blurRad="38100" dist="38100" dir="2700000" algn="tl">
                    <a:srgbClr val="C0C0C0"/>
                  </a:outerShdw>
                </a:effectLst>
                <a:latin typeface="Arial" charset="0"/>
                <a:cs typeface="+mn-cs"/>
              </a:rPr>
              <a:t>Cosa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accade</a:t>
            </a:r>
            <a:r>
              <a:rPr lang="en-GB" dirty="0">
                <a:effectLst>
                  <a:outerShdw blurRad="38100" dist="38100" dir="2700000" algn="tl">
                    <a:srgbClr val="C0C0C0"/>
                  </a:outerShdw>
                </a:effectLst>
                <a:latin typeface="Arial" charset="0"/>
                <a:cs typeface="+mn-cs"/>
              </a:rPr>
              <a:t> se </a:t>
            </a:r>
            <a:r>
              <a:rPr lang="en-GB" dirty="0" err="1">
                <a:effectLst>
                  <a:outerShdw blurRad="38100" dist="38100" dir="2700000" algn="tl">
                    <a:srgbClr val="C0C0C0"/>
                  </a:outerShdw>
                </a:effectLst>
                <a:latin typeface="Arial" charset="0"/>
                <a:cs typeface="+mn-cs"/>
              </a:rPr>
              <a:t>arriva</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secondo</a:t>
            </a:r>
            <a:r>
              <a:rPr lang="en-GB" dirty="0">
                <a:effectLst>
                  <a:outerShdw blurRad="38100" dist="38100" dir="2700000" algn="tl">
                    <a:srgbClr val="C0C0C0"/>
                  </a:outerShdw>
                </a:effectLst>
                <a:latin typeface="Arial" charset="0"/>
                <a:cs typeface="+mn-cs"/>
              </a:rPr>
              <a:t> interrupt  </a:t>
            </a:r>
            <a:r>
              <a:rPr lang="en-GB" dirty="0" err="1">
                <a:effectLst>
                  <a:outerShdw blurRad="38100" dist="38100" dir="2700000" algn="tl">
                    <a:srgbClr val="C0C0C0"/>
                  </a:outerShdw>
                </a:effectLst>
                <a:latin typeface="Arial" charset="0"/>
                <a:cs typeface="+mn-cs"/>
              </a:rPr>
              <a:t>mentre</a:t>
            </a:r>
            <a:r>
              <a:rPr lang="en-GB" dirty="0">
                <a:effectLst>
                  <a:outerShdw blurRad="38100" dist="38100" dir="2700000" algn="tl">
                    <a:srgbClr val="C0C0C0"/>
                  </a:outerShdw>
                </a:effectLst>
                <a:latin typeface="Arial" charset="0"/>
                <a:cs typeface="+mn-cs"/>
              </a:rPr>
              <a:t> e’ in </a:t>
            </a:r>
            <a:r>
              <a:rPr lang="en-GB" dirty="0" err="1">
                <a:effectLst>
                  <a:outerShdw blurRad="38100" dist="38100" dir="2700000" algn="tl">
                    <a:srgbClr val="C0C0C0"/>
                  </a:outerShdw>
                </a:effectLst>
                <a:latin typeface="Arial" charset="0"/>
                <a:cs typeface="+mn-cs"/>
              </a:rPr>
              <a:t>esecuzione</a:t>
            </a:r>
            <a:r>
              <a:rPr lang="en-GB" dirty="0">
                <a:effectLst>
                  <a:outerShdw blurRad="38100" dist="38100" dir="2700000" algn="tl">
                    <a:srgbClr val="C0C0C0"/>
                  </a:outerShdw>
                </a:effectLst>
                <a:latin typeface="Arial" charset="0"/>
                <a:cs typeface="+mn-cs"/>
              </a:rPr>
              <a:t> la </a:t>
            </a:r>
            <a:r>
              <a:rPr lang="en-GB" dirty="0" err="1">
                <a:effectLst>
                  <a:outerShdw blurRad="38100" dist="38100" dir="2700000" algn="tl">
                    <a:srgbClr val="C0C0C0"/>
                  </a:outerShdw>
                </a:effectLst>
                <a:latin typeface="Arial" charset="0"/>
                <a:cs typeface="+mn-cs"/>
              </a:rPr>
              <a:t>procedura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trattamento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un (primo) interrupt ?</a:t>
            </a:r>
          </a:p>
          <a:p>
            <a:pPr>
              <a:defRPr/>
            </a:pPr>
            <a:endParaRPr lang="en-GB" dirty="0">
              <a:effectLst>
                <a:outerShdw blurRad="38100" dist="38100" dir="2700000" algn="tl">
                  <a:srgbClr val="C0C0C0"/>
                </a:outerShdw>
              </a:effectLst>
              <a:latin typeface="Arial" charset="0"/>
              <a:cs typeface="+mn-cs"/>
            </a:endParaRPr>
          </a:p>
          <a:p>
            <a:pPr>
              <a:defRPr/>
            </a:pP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deve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essere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possibile</a:t>
            </a:r>
            <a:r>
              <a:rPr lang="en-GB"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disabilitare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gli</a:t>
            </a:r>
            <a:r>
              <a:rPr lang="en-GB" dirty="0">
                <a:effectLst>
                  <a:outerShdw blurRad="38100" dist="38100" dir="2700000" algn="tl">
                    <a:srgbClr val="C0C0C0"/>
                  </a:outerShdw>
                </a:effectLst>
                <a:latin typeface="Arial" charset="0"/>
                <a:cs typeface="+mn-cs"/>
              </a:rPr>
              <a:t> interrupt</a:t>
            </a:r>
          </a:p>
          <a:p>
            <a:pPr>
              <a:defRPr/>
            </a:pPr>
            <a:endParaRPr lang="en-GB" dirty="0">
              <a:effectLst>
                <a:outerShdw blurRad="38100" dist="38100" dir="2700000" algn="tl">
                  <a:srgbClr val="C0C0C0"/>
                </a:outerShdw>
              </a:effectLst>
              <a:latin typeface="Arial" charset="0"/>
              <a:cs typeface="+mn-cs"/>
            </a:endParaRPr>
          </a:p>
          <a:p>
            <a:pPr>
              <a:defRPr/>
            </a:pPr>
            <a:r>
              <a:rPr lang="en-GB" dirty="0">
                <a:effectLst>
                  <a:outerShdw blurRad="38100" dist="38100" dir="2700000" algn="tl">
                    <a:srgbClr val="C0C0C0"/>
                  </a:outerShdw>
                </a:effectLst>
                <a:latin typeface="Arial" charset="0"/>
                <a:cs typeface="+mn-cs"/>
              </a:rPr>
              <a:t>	se vi </a:t>
            </a:r>
            <a:r>
              <a:rPr lang="en-GB" dirty="0" err="1">
                <a:effectLst>
                  <a:outerShdw blurRad="38100" dist="38100" dir="2700000" algn="tl">
                    <a:srgbClr val="C0C0C0"/>
                  </a:outerShdw>
                </a:effectLst>
                <a:latin typeface="Arial" charset="0"/>
                <a:cs typeface="+mn-cs"/>
              </a:rPr>
              <a:t>sono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segnali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interrupt con </a:t>
            </a:r>
            <a:r>
              <a:rPr lang="en-GB" dirty="0" err="1">
                <a:effectLst>
                  <a:outerShdw blurRad="38100" dist="38100" dir="2700000" algn="tl">
                    <a:srgbClr val="C0C0C0"/>
                  </a:outerShdw>
                </a:effectLst>
                <a:latin typeface="Arial" charset="0"/>
                <a:cs typeface="+mn-cs"/>
              </a:rPr>
              <a:t>vincoli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stringenti</a:t>
            </a:r>
            <a:r>
              <a:rPr lang="en-GB" dirty="0">
                <a:effectLst>
                  <a:outerShdw blurRad="38100" dist="38100" dir="2700000" algn="tl">
                    <a:srgbClr val="C0C0C0"/>
                  </a:outerShdw>
                </a:effectLst>
                <a:latin typeface="Arial" charset="0"/>
                <a:cs typeface="+mn-cs"/>
              </a:rPr>
              <a:t> sui tempi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risposta</a:t>
            </a:r>
            <a:r>
              <a:rPr lang="en-GB" dirty="0">
                <a:effectLst>
                  <a:outerShdw blurRad="38100" dist="38100" dir="2700000" algn="tl">
                    <a:srgbClr val="C0C0C0"/>
                  </a:outerShdw>
                </a:effectLst>
                <a:latin typeface="Arial" charset="0"/>
                <a:cs typeface="+mn-cs"/>
              </a:rPr>
              <a:t>, e’ </a:t>
            </a:r>
            <a:r>
              <a:rPr lang="en-GB" dirty="0" err="1">
                <a:effectLst>
                  <a:outerShdw blurRad="38100" dist="38100" dir="2700000" algn="tl">
                    <a:srgbClr val="C0C0C0"/>
                  </a:outerShdw>
                </a:effectLst>
                <a:latin typeface="Arial" charset="0"/>
                <a:cs typeface="+mn-cs"/>
              </a:rPr>
              <a:t>opportuno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poter</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definire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diversi</a:t>
            </a:r>
            <a:r>
              <a:rPr lang="en-GB"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livelli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di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priorita</a:t>
            </a:r>
            <a:r>
              <a:rPr lang="en-GB" i="1" dirty="0">
                <a:effectLst>
                  <a:outerShdw blurRad="38100" dist="38100" dir="2700000" algn="tl">
                    <a:srgbClr val="C0C0C0"/>
                  </a:outerShdw>
                </a:effectLst>
                <a:latin typeface="Arial" charset="0"/>
                <a:cs typeface="+mn-cs"/>
              </a:rPr>
              <a:t>’</a:t>
            </a:r>
            <a:r>
              <a:rPr lang="en-GB" dirty="0">
                <a:effectLst>
                  <a:outerShdw blurRad="38100" dist="38100" dir="2700000" algn="tl">
                    <a:srgbClr val="C0C0C0"/>
                  </a:outerShdw>
                </a:effectLst>
                <a:latin typeface="Arial" charset="0"/>
                <a:cs typeface="+mn-cs"/>
              </a:rPr>
              <a:t> 	e </a:t>
            </a:r>
            <a:r>
              <a:rPr lang="en-GB" dirty="0" err="1">
                <a:effectLst>
                  <a:outerShdw blurRad="38100" dist="38100" dir="2700000" algn="tl">
                    <a:srgbClr val="C0C0C0"/>
                  </a:outerShdw>
                </a:effectLst>
                <a:latin typeface="Arial" charset="0"/>
                <a:cs typeface="+mn-cs"/>
              </a:rPr>
              <a:t>permettere</a:t>
            </a:r>
            <a:r>
              <a:rPr lang="en-GB" dirty="0">
                <a:effectLst>
                  <a:outerShdw blurRad="38100" dist="38100" dir="2700000" algn="tl">
                    <a:srgbClr val="C0C0C0"/>
                  </a:outerShdw>
                </a:effectLst>
                <a:latin typeface="Arial" charset="0"/>
                <a:cs typeface="+mn-cs"/>
              </a:rPr>
              <a:t> ad un interrupt ad </a:t>
            </a:r>
            <a:r>
              <a:rPr lang="en-GB" dirty="0" err="1">
                <a:effectLst>
                  <a:outerShdw blurRad="38100" dist="38100" dir="2700000" algn="tl">
                    <a:srgbClr val="C0C0C0"/>
                  </a:outerShdw>
                </a:effectLst>
                <a:latin typeface="Arial" charset="0"/>
                <a:cs typeface="+mn-cs"/>
              </a:rPr>
              <a:t>alta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priorita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essere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gestito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anche</a:t>
            </a:r>
            <a:r>
              <a:rPr lang="en-GB" dirty="0">
                <a:effectLst>
                  <a:outerShdw blurRad="38100" dist="38100" dir="2700000" algn="tl">
                    <a:srgbClr val="C0C0C0"/>
                  </a:outerShdw>
                </a:effectLst>
                <a:latin typeface="Arial" charset="0"/>
                <a:cs typeface="+mn-cs"/>
              </a:rPr>
              <a:t> se e’ in </a:t>
            </a:r>
            <a:r>
              <a:rPr lang="en-GB" dirty="0" err="1">
                <a:effectLst>
                  <a:outerShdw blurRad="38100" dist="38100" dir="2700000" algn="tl">
                    <a:srgbClr val="C0C0C0"/>
                  </a:outerShdw>
                </a:effectLst>
                <a:latin typeface="Arial" charset="0"/>
                <a:cs typeface="+mn-cs"/>
              </a:rPr>
              <a:t>esecuzione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una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procedura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gestione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un </a:t>
            </a:r>
            <a:r>
              <a:rPr lang="en-GB" dirty="0" err="1">
                <a:effectLst>
                  <a:outerShdw blurRad="38100" dist="38100" dir="2700000" algn="tl">
                    <a:srgbClr val="C0C0C0"/>
                  </a:outerShdw>
                </a:effectLst>
                <a:latin typeface="Arial" charset="0"/>
                <a:cs typeface="+mn-cs"/>
              </a:rPr>
              <a:t>altro</a:t>
            </a:r>
            <a:r>
              <a:rPr lang="en-GB" dirty="0">
                <a:effectLst>
                  <a:outerShdw blurRad="38100" dist="38100" dir="2700000" algn="tl">
                    <a:srgbClr val="C0C0C0"/>
                  </a:outerShdw>
                </a:effectLst>
                <a:latin typeface="Arial" charset="0"/>
                <a:cs typeface="+mn-cs"/>
              </a:rPr>
              <a:t> 	interrupt (a </a:t>
            </a:r>
            <a:r>
              <a:rPr lang="en-GB" dirty="0" err="1">
                <a:effectLst>
                  <a:outerShdw blurRad="38100" dist="38100" dir="2700000" algn="tl">
                    <a:srgbClr val="C0C0C0"/>
                  </a:outerShdw>
                </a:effectLst>
                <a:latin typeface="Arial" charset="0"/>
                <a:cs typeface="+mn-cs"/>
              </a:rPr>
              <a:t>piu</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bassa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priorita</a:t>
            </a:r>
            <a:r>
              <a:rPr lang="en-GB" dirty="0">
                <a:effectLst>
                  <a:outerShdw blurRad="38100" dist="38100" dir="2700000" algn="tl">
                    <a:srgbClr val="C0C0C0"/>
                  </a:outerShdw>
                </a:effectLst>
                <a:latin typeface="Arial" charset="0"/>
                <a:cs typeface="+mn-cs"/>
              </a:rPr>
              <a:t>’) – </a:t>
            </a:r>
            <a:r>
              <a:rPr lang="en-GB" dirty="0" err="1">
                <a:effectLst>
                  <a:outerShdw blurRad="38100" dist="38100" dir="2700000" algn="tl">
                    <a:srgbClr val="C0C0C0"/>
                  </a:outerShdw>
                </a:effectLst>
                <a:latin typeface="Arial" charset="0"/>
                <a:cs typeface="+mn-cs"/>
              </a:rPr>
              <a:t>si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possono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quindi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avere</a:t>
            </a:r>
            <a:r>
              <a:rPr lang="en-GB" dirty="0">
                <a:effectLst>
                  <a:outerShdw blurRad="38100" dist="38100" dir="2700000" algn="tl">
                    <a:srgbClr val="C0C0C0"/>
                  </a:outerShdw>
                </a:effectLst>
                <a:latin typeface="Arial" charset="0"/>
                <a:cs typeface="+mn-cs"/>
              </a:rPr>
              <a:t> 	</a:t>
            </a:r>
            <a:r>
              <a:rPr lang="en-GB" i="1" dirty="0">
                <a:effectLst>
                  <a:outerShdw blurRad="38100" dist="38100" dir="2700000" algn="tl">
                    <a:srgbClr val="C0C0C0"/>
                  </a:outerShdw>
                </a:effectLst>
                <a:latin typeface="Arial" charset="0"/>
                <a:cs typeface="+mn-cs"/>
              </a:rPr>
              <a:t>interrupt </a:t>
            </a:r>
            <a:r>
              <a:rPr lang="en-GB" i="1" dirty="0" err="1">
                <a:effectLst>
                  <a:outerShdw blurRad="38100" dist="38100" dir="2700000" algn="tl">
                    <a:srgbClr val="C0C0C0"/>
                  </a:outerShdw>
                </a:effectLst>
                <a:latin typeface="Arial" charset="0"/>
                <a:cs typeface="+mn-cs"/>
              </a:rPr>
              <a:t>annidati</a:t>
            </a:r>
            <a:endParaRPr lang="en-GB" i="1" dirty="0">
              <a:effectLst>
                <a:outerShdw blurRad="38100" dist="38100" dir="2700000" algn="tl">
                  <a:srgbClr val="C0C0C0"/>
                </a:outerShdw>
              </a:effectLst>
              <a:latin typeface="Arial" charset="0"/>
              <a:cs typeface="+mn-cs"/>
            </a:endParaRPr>
          </a:p>
          <a:p>
            <a:pPr>
              <a:defRPr/>
            </a:pPr>
            <a:endParaRPr lang="en-GB" i="1" dirty="0">
              <a:effectLst>
                <a:outerShdw blurRad="38100" dist="38100" dir="2700000" algn="tl">
                  <a:srgbClr val="C0C0C0"/>
                </a:outerShdw>
              </a:effectLst>
              <a:latin typeface="Arial" charset="0"/>
              <a:cs typeface="+mn-cs"/>
            </a:endParaRPr>
          </a:p>
          <a:p>
            <a:pPr lvl="2">
              <a:defRPr/>
            </a:pPr>
            <a:r>
              <a:rPr lang="en-GB" i="1" dirty="0">
                <a:effectLst>
                  <a:outerShdw blurRad="38100" dist="38100" dir="2700000" algn="tl">
                    <a:srgbClr val="C0C0C0"/>
                  </a:outerShdw>
                </a:effectLst>
                <a:latin typeface="Arial" charset="0"/>
                <a:cs typeface="+mn-cs"/>
              </a:rPr>
              <a:t>In </a:t>
            </a:r>
            <a:r>
              <a:rPr lang="en-GB" i="1" dirty="0" err="1">
                <a:effectLst>
                  <a:outerShdw blurRad="38100" dist="38100" dir="2700000" algn="tl">
                    <a:srgbClr val="C0C0C0"/>
                  </a:outerShdw>
                </a:effectLst>
                <a:latin typeface="Arial" charset="0"/>
                <a:cs typeface="+mn-cs"/>
              </a:rPr>
              <a:t>certi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casi</a:t>
            </a:r>
            <a:r>
              <a:rPr lang="en-GB" i="1" dirty="0">
                <a:effectLst>
                  <a:outerShdw blurRad="38100" dist="38100" dir="2700000" algn="tl">
                    <a:srgbClr val="C0C0C0"/>
                  </a:outerShdw>
                </a:effectLst>
                <a:latin typeface="Arial" charset="0"/>
                <a:cs typeface="+mn-cs"/>
              </a:rPr>
              <a:t> la CPU non è in </a:t>
            </a:r>
            <a:r>
              <a:rPr lang="en-GB" i="1" dirty="0" err="1">
                <a:effectLst>
                  <a:outerShdw blurRad="38100" dist="38100" dir="2700000" algn="tl">
                    <a:srgbClr val="C0C0C0"/>
                  </a:outerShdw>
                </a:effectLst>
                <a:latin typeface="Arial" charset="0"/>
                <a:cs typeface="+mn-cs"/>
              </a:rPr>
              <a:t>grado</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di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gestire</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autonomamente</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diversi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livelli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di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priorità</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tra</a:t>
            </a:r>
            <a:r>
              <a:rPr lang="en-GB" i="1" dirty="0">
                <a:effectLst>
                  <a:outerShdw blurRad="38100" dist="38100" dir="2700000" algn="tl">
                    <a:srgbClr val="C0C0C0"/>
                  </a:outerShdw>
                </a:effectLst>
                <a:latin typeface="Arial" charset="0"/>
                <a:cs typeface="+mn-cs"/>
              </a:rPr>
              <a:t> interrupt, e </a:t>
            </a:r>
            <a:r>
              <a:rPr lang="en-GB" i="1" dirty="0" err="1">
                <a:effectLst>
                  <a:outerShdw blurRad="38100" dist="38100" dir="2700000" algn="tl">
                    <a:srgbClr val="C0C0C0"/>
                  </a:outerShdw>
                </a:effectLst>
                <a:latin typeface="Arial" charset="0"/>
                <a:cs typeface="+mn-cs"/>
              </a:rPr>
              <a:t>quindi</a:t>
            </a:r>
            <a:r>
              <a:rPr lang="en-GB" i="1" dirty="0">
                <a:effectLst>
                  <a:outerShdw blurRad="38100" dist="38100" dir="2700000" algn="tl">
                    <a:srgbClr val="C0C0C0"/>
                  </a:outerShdw>
                </a:effectLst>
                <a:latin typeface="Arial" charset="0"/>
                <a:cs typeface="+mn-cs"/>
              </a:rPr>
              <a:t> è </a:t>
            </a:r>
            <a:r>
              <a:rPr lang="en-GB" i="1" dirty="0" err="1">
                <a:effectLst>
                  <a:outerShdw blurRad="38100" dist="38100" dir="2700000" algn="tl">
                    <a:srgbClr val="C0C0C0"/>
                  </a:outerShdw>
                </a:effectLst>
                <a:latin typeface="Arial" charset="0"/>
                <a:cs typeface="+mn-cs"/>
              </a:rPr>
              <a:t>necessario</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aggiungere</a:t>
            </a:r>
            <a:r>
              <a:rPr lang="en-GB" i="1" dirty="0">
                <a:effectLst>
                  <a:outerShdw blurRad="38100" dist="38100" dir="2700000" algn="tl">
                    <a:srgbClr val="C0C0C0"/>
                  </a:outerShdw>
                </a:effectLst>
                <a:latin typeface="Arial" charset="0"/>
                <a:cs typeface="+mn-cs"/>
              </a:rPr>
              <a:t> un </a:t>
            </a:r>
            <a:r>
              <a:rPr lang="en-GB" i="1" dirty="0" err="1">
                <a:effectLst>
                  <a:outerShdw blurRad="38100" dist="38100" dir="2700000" algn="tl">
                    <a:srgbClr val="C0C0C0"/>
                  </a:outerShdw>
                </a:effectLst>
                <a:latin typeface="Arial" charset="0"/>
                <a:cs typeface="+mn-cs"/>
              </a:rPr>
              <a:t>controllore</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esterno</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che</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filtri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segnali</a:t>
            </a:r>
            <a:r>
              <a:rPr lang="en-GB" i="1" dirty="0">
                <a:effectLst>
                  <a:outerShdw blurRad="38100" dist="38100" dir="2700000" algn="tl">
                    <a:srgbClr val="C0C0C0"/>
                  </a:outerShdw>
                </a:effectLst>
                <a:latin typeface="Arial" charset="0"/>
                <a:cs typeface="+mn-cs"/>
              </a:rPr>
              <a:t> e </a:t>
            </a:r>
            <a:r>
              <a:rPr lang="en-GB" i="1" dirty="0" err="1">
                <a:effectLst>
                  <a:outerShdw blurRad="38100" dist="38100" dir="2700000" algn="tl">
                    <a:srgbClr val="C0C0C0"/>
                  </a:outerShdw>
                </a:effectLst>
                <a:latin typeface="Arial" charset="0"/>
                <a:cs typeface="+mn-cs"/>
              </a:rPr>
              <a:t>li</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propaghi</a:t>
            </a:r>
            <a:r>
              <a:rPr lang="en-GB" i="1" dirty="0">
                <a:effectLst>
                  <a:outerShdw blurRad="38100" dist="38100" dir="2700000" algn="tl">
                    <a:srgbClr val="C0C0C0"/>
                  </a:outerShdw>
                </a:effectLst>
                <a:latin typeface="Arial" charset="0"/>
                <a:cs typeface="+mn-cs"/>
              </a:rPr>
              <a:t> o </a:t>
            </a:r>
            <a:r>
              <a:rPr lang="en-GB" i="1" dirty="0" err="1">
                <a:effectLst>
                  <a:outerShdw blurRad="38100" dist="38100" dir="2700000" algn="tl">
                    <a:srgbClr val="C0C0C0"/>
                  </a:outerShdw>
                </a:effectLst>
                <a:latin typeface="Arial" charset="0"/>
                <a:cs typeface="+mn-cs"/>
              </a:rPr>
              <a:t>meno</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alla</a:t>
            </a:r>
            <a:r>
              <a:rPr lang="en-GB" i="1" dirty="0">
                <a:effectLst>
                  <a:outerShdw blurRad="38100" dist="38100" dir="2700000" algn="tl">
                    <a:srgbClr val="C0C0C0"/>
                  </a:outerShdw>
                </a:effectLst>
                <a:latin typeface="Arial" charset="0"/>
                <a:cs typeface="+mn-cs"/>
              </a:rPr>
              <a:t> CPU in base </a:t>
            </a:r>
            <a:r>
              <a:rPr lang="en-GB" i="1" dirty="0" err="1">
                <a:effectLst>
                  <a:outerShdw blurRad="38100" dist="38100" dir="2700000" algn="tl">
                    <a:srgbClr val="C0C0C0"/>
                  </a:outerShdw>
                </a:effectLst>
                <a:latin typeface="Arial" charset="0"/>
                <a:cs typeface="+mn-cs"/>
              </a:rPr>
              <a:t>alla</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loro</a:t>
            </a:r>
            <a:r>
              <a:rPr lang="en-GB" i="1" dirty="0">
                <a:effectLst>
                  <a:outerShdw blurRad="38100" dist="38100" dir="2700000" algn="tl">
                    <a:srgbClr val="C0C0C0"/>
                  </a:outerShdw>
                </a:effectLst>
                <a:latin typeface="Arial" charset="0"/>
                <a:cs typeface="+mn-cs"/>
              </a:rPr>
              <a:t> </a:t>
            </a:r>
            <a:r>
              <a:rPr lang="en-GB" i="1" dirty="0" err="1">
                <a:effectLst>
                  <a:outerShdw blurRad="38100" dist="38100" dir="2700000" algn="tl">
                    <a:srgbClr val="C0C0C0"/>
                  </a:outerShdw>
                </a:effectLst>
                <a:latin typeface="Arial" charset="0"/>
                <a:cs typeface="+mn-cs"/>
              </a:rPr>
              <a:t>priorità</a:t>
            </a:r>
            <a:endParaRPr lang="en-GB" i="1" dirty="0">
              <a:effectLst>
                <a:outerShdw blurRad="38100" dist="38100" dir="2700000" algn="tl">
                  <a:srgbClr val="C0C0C0"/>
                </a:outerShdw>
              </a:effectLst>
              <a:latin typeface="Arial" charset="0"/>
              <a:cs typeface="+mn-cs"/>
            </a:endParaRPr>
          </a:p>
          <a:p>
            <a:pPr>
              <a:defRPr/>
            </a:pPr>
            <a:endParaRPr lang="en-GB" i="1" dirty="0">
              <a:effectLst>
                <a:outerShdw blurRad="38100" dist="38100" dir="2700000" algn="tl">
                  <a:srgbClr val="C0C0C0"/>
                </a:outerShdw>
              </a:effectLst>
              <a:latin typeface="Arial" charset="0"/>
              <a:cs typeface="+mn-cs"/>
            </a:endParaRPr>
          </a:p>
          <a:p>
            <a:pPr>
              <a:defRPr/>
            </a:pPr>
            <a:r>
              <a:rPr lang="en-GB" i="1" dirty="0">
                <a:effectLst>
                  <a:outerShdw blurRad="38100" dist="38100" dir="2700000" algn="tl">
                    <a:srgbClr val="C0C0C0"/>
                  </a:outerShdw>
                </a:effectLst>
                <a:latin typeface="Arial" charset="0"/>
                <a:cs typeface="+mn-cs"/>
              </a:rPr>
              <a:t>	</a:t>
            </a:r>
            <a:endParaRPr lang="en-GB" dirty="0">
              <a:effectLst>
                <a:outerShdw blurRad="38100" dist="38100" dir="2700000" algn="tl">
                  <a:srgbClr val="C0C0C0"/>
                </a:outerShdw>
              </a:effectLst>
              <a:latin typeface="Arial" charset="0"/>
              <a:cs typeface="+mn-cs"/>
            </a:endParaRPr>
          </a:p>
          <a:p>
            <a:pPr>
              <a:defRPr/>
            </a:pPr>
            <a:endParaRPr lang="it-IT" dirty="0">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5683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Text Box 2">
            <a:extLst>
              <a:ext uri="{FF2B5EF4-FFF2-40B4-BE49-F238E27FC236}">
                <a16:creationId xmlns="" xmlns:a16="http://schemas.microsoft.com/office/drawing/2014/main" id="{90D4D9E5-1AEA-434D-96A4-4305488EF853}"/>
              </a:ext>
            </a:extLst>
          </p:cNvPr>
          <p:cNvSpPr txBox="1">
            <a:spLocks noChangeArrowheads="1"/>
          </p:cNvSpPr>
          <p:nvPr/>
        </p:nvSpPr>
        <p:spPr bwMode="auto">
          <a:xfrm>
            <a:off x="2873375" y="76200"/>
            <a:ext cx="2987675"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I/O guidato da Interrupt</a:t>
            </a:r>
            <a:endParaRPr lang="it-IT">
              <a:solidFill>
                <a:srgbClr val="000099"/>
              </a:solidFill>
              <a:effectLst>
                <a:outerShdw blurRad="38100" dist="38100" dir="2700000" algn="tl">
                  <a:srgbClr val="C0C0C0"/>
                </a:outerShdw>
              </a:effectLst>
              <a:latin typeface="Arial" charset="0"/>
              <a:cs typeface="+mn-cs"/>
            </a:endParaRPr>
          </a:p>
        </p:txBody>
      </p:sp>
      <p:sp>
        <p:nvSpPr>
          <p:cNvPr id="293891" name="Text Box 3">
            <a:extLst>
              <a:ext uri="{FF2B5EF4-FFF2-40B4-BE49-F238E27FC236}">
                <a16:creationId xmlns="" xmlns:a16="http://schemas.microsoft.com/office/drawing/2014/main" id="{D3527424-6549-41D0-AB62-EC91EC47B1A0}"/>
              </a:ext>
            </a:extLst>
          </p:cNvPr>
          <p:cNvSpPr txBox="1">
            <a:spLocks noChangeArrowheads="1"/>
          </p:cNvSpPr>
          <p:nvPr/>
        </p:nvSpPr>
        <p:spPr bwMode="auto">
          <a:xfrm>
            <a:off x="139700" y="533400"/>
            <a:ext cx="8775700" cy="701675"/>
          </a:xfrm>
          <a:prstGeom prst="rect">
            <a:avLst/>
          </a:prstGeom>
          <a:noFill/>
          <a:ln w="9525">
            <a:noFill/>
            <a:miter lim="800000"/>
            <a:headEnd/>
            <a:tailEnd/>
          </a:ln>
          <a:effectLst/>
        </p:spPr>
        <p:txBody>
          <a:bodyPr>
            <a:spAutoFit/>
          </a:bodyPr>
          <a:lstStyle/>
          <a:p>
            <a:pPr>
              <a:defRPr/>
            </a:pPr>
            <a:r>
              <a:rPr lang="en-GB">
                <a:effectLst>
                  <a:outerShdw blurRad="38100" dist="38100" dir="2700000" algn="tl">
                    <a:srgbClr val="C0C0C0"/>
                  </a:outerShdw>
                </a:effectLst>
                <a:latin typeface="Arial" charset="0"/>
                <a:cs typeface="+mn-cs"/>
              </a:rPr>
              <a:t>Esempio di utilizzo di diversi </a:t>
            </a:r>
            <a:r>
              <a:rPr lang="en-GB" i="1">
                <a:effectLst>
                  <a:outerShdw blurRad="38100" dist="38100" dir="2700000" algn="tl">
                    <a:srgbClr val="C0C0C0"/>
                  </a:outerShdw>
                </a:effectLst>
                <a:latin typeface="Arial" charset="0"/>
                <a:cs typeface="+mn-cs"/>
              </a:rPr>
              <a:t>livelli di priorita’</a:t>
            </a:r>
            <a:r>
              <a:rPr lang="en-GB">
                <a:effectLst>
                  <a:outerShdw blurRad="38100" dist="38100" dir="2700000" algn="tl">
                    <a:srgbClr val="C0C0C0"/>
                  </a:outerShdw>
                </a:effectLst>
                <a:latin typeface="Arial" charset="0"/>
                <a:cs typeface="+mn-cs"/>
              </a:rPr>
              <a:t>  per gli interrupt</a:t>
            </a:r>
          </a:p>
          <a:p>
            <a:pPr>
              <a:defRPr/>
            </a:pPr>
            <a:endParaRPr lang="it-IT">
              <a:effectLst>
                <a:outerShdw blurRad="38100" dist="38100" dir="2700000" algn="tl">
                  <a:srgbClr val="C0C0C0"/>
                </a:outerShdw>
              </a:effectLst>
              <a:latin typeface="Arial" charset="0"/>
              <a:cs typeface="+mn-cs"/>
            </a:endParaRPr>
          </a:p>
        </p:txBody>
      </p:sp>
      <p:pic>
        <p:nvPicPr>
          <p:cNvPr id="83972" name="Picture 5" descr="InterruptPriority">
            <a:extLst>
              <a:ext uri="{FF2B5EF4-FFF2-40B4-BE49-F238E27FC236}">
                <a16:creationId xmlns="" xmlns:a16="http://schemas.microsoft.com/office/drawing/2014/main" id="{81DFC78F-1E66-42C8-921F-A45A477FE1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90625" y="1081088"/>
            <a:ext cx="6762750" cy="469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3894" name="Text Box 6">
            <a:extLst>
              <a:ext uri="{FF2B5EF4-FFF2-40B4-BE49-F238E27FC236}">
                <a16:creationId xmlns="" xmlns:a16="http://schemas.microsoft.com/office/drawing/2014/main" id="{6B19ADBF-8C7A-44B2-864A-C8B769F0375F}"/>
              </a:ext>
            </a:extLst>
          </p:cNvPr>
          <p:cNvSpPr txBox="1">
            <a:spLocks noChangeArrowheads="1"/>
          </p:cNvSpPr>
          <p:nvPr/>
        </p:nvSpPr>
        <p:spPr bwMode="auto">
          <a:xfrm>
            <a:off x="593725" y="5954713"/>
            <a:ext cx="6651625"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Stampante: Livello 2, RS232: Livello 5, Disco: livello 4</a:t>
            </a:r>
            <a:endParaRPr lang="it-IT">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cSld>
  <p:clrMapOvr>
    <a:masterClrMapping/>
  </p:clrMapOvr>
  <p:transition advTm="453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a:extLst>
              <a:ext uri="{FF2B5EF4-FFF2-40B4-BE49-F238E27FC236}">
                <a16:creationId xmlns="" xmlns:a16="http://schemas.microsoft.com/office/drawing/2014/main" id="{961DE417-1529-40BD-8023-B36400A7D4E9}"/>
              </a:ext>
            </a:extLst>
          </p:cNvPr>
          <p:cNvSpPr txBox="1">
            <a:spLocks noChangeArrowheads="1"/>
          </p:cNvSpPr>
          <p:nvPr/>
        </p:nvSpPr>
        <p:spPr bwMode="auto">
          <a:xfrm>
            <a:off x="2071688" y="71438"/>
            <a:ext cx="4510087" cy="396875"/>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I/O </a:t>
            </a:r>
            <a:r>
              <a:rPr lang="en-GB" dirty="0" err="1">
                <a:solidFill>
                  <a:srgbClr val="000099"/>
                </a:solidFill>
                <a:effectLst>
                  <a:outerShdw blurRad="38100" dist="38100" dir="2700000" algn="tl">
                    <a:srgbClr val="C0C0C0"/>
                  </a:outerShdw>
                </a:effectLst>
                <a:latin typeface="Arial" charset="0"/>
                <a:cs typeface="+mn-cs"/>
              </a:rPr>
              <a:t>gestito</a:t>
            </a:r>
            <a:r>
              <a:rPr lang="en-GB" dirty="0">
                <a:solidFill>
                  <a:srgbClr val="000099"/>
                </a:solidFill>
                <a:effectLst>
                  <a:outerShdw blurRad="38100" dist="38100" dir="2700000" algn="tl">
                    <a:srgbClr val="C0C0C0"/>
                  </a:outerShdw>
                </a:effectLst>
                <a:latin typeface="Arial" charset="0"/>
                <a:cs typeface="+mn-cs"/>
              </a:rPr>
              <a:t> in Direct Memory Access</a:t>
            </a:r>
            <a:endParaRPr lang="it-IT" dirty="0">
              <a:solidFill>
                <a:srgbClr val="000099"/>
              </a:solidFill>
              <a:effectLst>
                <a:outerShdw blurRad="38100" dist="38100" dir="2700000" algn="tl">
                  <a:srgbClr val="C0C0C0"/>
                </a:outerShdw>
              </a:effectLst>
              <a:latin typeface="Arial" charset="0"/>
              <a:cs typeface="+mn-cs"/>
            </a:endParaRPr>
          </a:p>
        </p:txBody>
      </p:sp>
      <p:sp>
        <p:nvSpPr>
          <p:cNvPr id="84996" name="Text Box 3">
            <a:extLst>
              <a:ext uri="{FF2B5EF4-FFF2-40B4-BE49-F238E27FC236}">
                <a16:creationId xmlns="" xmlns:a16="http://schemas.microsoft.com/office/drawing/2014/main" id="{458591F5-4443-4CEF-806A-D0D5FA91155E}"/>
              </a:ext>
            </a:extLst>
          </p:cNvPr>
          <p:cNvSpPr txBox="1">
            <a:spLocks noChangeArrowheads="1"/>
          </p:cNvSpPr>
          <p:nvPr/>
        </p:nvSpPr>
        <p:spPr bwMode="auto">
          <a:xfrm>
            <a:off x="214313" y="1498600"/>
            <a:ext cx="8702675" cy="319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just">
              <a:lnSpc>
                <a:spcPct val="120000"/>
              </a:lnSpc>
            </a:pPr>
            <a:r>
              <a:rPr lang="en-GB" altLang="it-IT" i="1">
                <a:solidFill>
                  <a:srgbClr val="0000FF"/>
                </a:solidFill>
              </a:rPr>
              <a:t>Scopo</a:t>
            </a:r>
            <a:r>
              <a:rPr lang="en-GB" altLang="it-IT">
                <a:solidFill>
                  <a:srgbClr val="0000FF"/>
                </a:solidFill>
              </a:rPr>
              <a:t>: ridurre il numero di interruzioni inviate alla CPU</a:t>
            </a:r>
          </a:p>
          <a:p>
            <a:pPr algn="just">
              <a:lnSpc>
                <a:spcPct val="120000"/>
              </a:lnSpc>
            </a:pPr>
            <a:r>
              <a:rPr lang="en-GB" altLang="it-IT" i="1">
                <a:solidFill>
                  <a:srgbClr val="0000FF"/>
                </a:solidFill>
              </a:rPr>
              <a:t>Soluzione</a:t>
            </a:r>
            <a:r>
              <a:rPr lang="en-GB" altLang="it-IT">
                <a:solidFill>
                  <a:srgbClr val="0000FF"/>
                </a:solidFill>
              </a:rPr>
              <a:t>: disporre di un controller “intelligente” capace di accedere direttamente alla memoria, a cui la CPU può demandare il compito di eseguire una sequenza di operazioni di I/O indicando quanti byte (o blocchi) devono essere trasferiti, l’indirizzo di partenza della parte di di memoria che li contiene (o li dovrà contenere), se il dispositivo in questione è il disco anche il numero del blocco di partenza sul disco dove si trovano (o devono essere memorizzati) i dati.</a:t>
            </a:r>
          </a:p>
          <a:p>
            <a:pPr algn="just">
              <a:lnSpc>
                <a:spcPct val="120000"/>
              </a:lnSpc>
            </a:pPr>
            <a:endParaRPr lang="en-GB" altLang="it-IT" sz="800">
              <a:solidFill>
                <a:srgbClr val="0000FF"/>
              </a:solidFil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5211"/>
    </mc:Choice>
    <mc:Fallback>
      <p:transition spd="slow" advTm="65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Rectangle 2">
            <a:extLst>
              <a:ext uri="{FF2B5EF4-FFF2-40B4-BE49-F238E27FC236}">
                <a16:creationId xmlns="" xmlns:a16="http://schemas.microsoft.com/office/drawing/2014/main" id="{74BE5C5F-FA0A-473A-974A-AF025F6F0B7A}"/>
              </a:ext>
            </a:extLst>
          </p:cNvPr>
          <p:cNvSpPr>
            <a:spLocks noChangeArrowheads="1"/>
          </p:cNvSpPr>
          <p:nvPr/>
        </p:nvSpPr>
        <p:spPr bwMode="auto">
          <a:xfrm>
            <a:off x="2232025" y="1917700"/>
            <a:ext cx="1358900" cy="1739900"/>
          </a:xfrm>
          <a:prstGeom prst="rect">
            <a:avLst/>
          </a:prstGeom>
          <a:solidFill>
            <a:schemeClr val="accent2"/>
          </a:solidFill>
          <a:ln w="12700">
            <a:solidFill>
              <a:schemeClr val="tx1"/>
            </a:solidFill>
            <a:miter lim="800000"/>
            <a:headEnd/>
            <a:tailEn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67" name="Oval 3">
            <a:extLst>
              <a:ext uri="{FF2B5EF4-FFF2-40B4-BE49-F238E27FC236}">
                <a16:creationId xmlns="" xmlns:a16="http://schemas.microsoft.com/office/drawing/2014/main" id="{8ADCB69A-EDEF-4780-9ED0-30083D41BF12}"/>
              </a:ext>
            </a:extLst>
          </p:cNvPr>
          <p:cNvSpPr>
            <a:spLocks noChangeArrowheads="1"/>
          </p:cNvSpPr>
          <p:nvPr/>
        </p:nvSpPr>
        <p:spPr bwMode="auto">
          <a:xfrm>
            <a:off x="5965825" y="1536700"/>
            <a:ext cx="1663700" cy="1816100"/>
          </a:xfrm>
          <a:prstGeom prst="ellipse">
            <a:avLst/>
          </a:prstGeom>
          <a:solidFill>
            <a:schemeClr val="accent2"/>
          </a:solidFill>
          <a:ln w="12700">
            <a:solidFill>
              <a:schemeClr val="tx1"/>
            </a:solidFill>
            <a:round/>
            <a:headEnd/>
            <a:tailEn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68" name="Rectangle 4">
            <a:extLst>
              <a:ext uri="{FF2B5EF4-FFF2-40B4-BE49-F238E27FC236}">
                <a16:creationId xmlns="" xmlns:a16="http://schemas.microsoft.com/office/drawing/2014/main" id="{8B608820-E9AD-4BF6-840D-087441858B66}"/>
              </a:ext>
            </a:extLst>
          </p:cNvPr>
          <p:cNvSpPr>
            <a:spLocks noChangeArrowheads="1"/>
          </p:cNvSpPr>
          <p:nvPr/>
        </p:nvSpPr>
        <p:spPr bwMode="auto">
          <a:xfrm>
            <a:off x="2765425" y="4584700"/>
            <a:ext cx="1054100" cy="2044700"/>
          </a:xfrm>
          <a:prstGeom prst="rect">
            <a:avLst/>
          </a:prstGeom>
          <a:solidFill>
            <a:schemeClr val="accent2"/>
          </a:solidFill>
          <a:ln w="12700">
            <a:solidFill>
              <a:schemeClr val="tx1"/>
            </a:solidFill>
            <a:miter lim="800000"/>
            <a:headEnd/>
            <a:tailEn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69" name="Rectangle 5">
            <a:extLst>
              <a:ext uri="{FF2B5EF4-FFF2-40B4-BE49-F238E27FC236}">
                <a16:creationId xmlns="" xmlns:a16="http://schemas.microsoft.com/office/drawing/2014/main" id="{C838F8FE-81B6-4039-8698-C63C94E66B08}"/>
              </a:ext>
            </a:extLst>
          </p:cNvPr>
          <p:cNvSpPr>
            <a:spLocks noChangeArrowheads="1"/>
          </p:cNvSpPr>
          <p:nvPr/>
        </p:nvSpPr>
        <p:spPr bwMode="auto">
          <a:xfrm>
            <a:off x="5813425" y="3670300"/>
            <a:ext cx="1892300" cy="825500"/>
          </a:xfrm>
          <a:prstGeom prst="rect">
            <a:avLst/>
          </a:prstGeom>
          <a:solidFill>
            <a:schemeClr val="accent2"/>
          </a:solidFill>
          <a:ln w="12700">
            <a:solidFill>
              <a:schemeClr val="tx1"/>
            </a:solidFill>
            <a:miter lim="800000"/>
            <a:headEnd/>
            <a:tailEn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70" name="Line 6">
            <a:extLst>
              <a:ext uri="{FF2B5EF4-FFF2-40B4-BE49-F238E27FC236}">
                <a16:creationId xmlns="" xmlns:a16="http://schemas.microsoft.com/office/drawing/2014/main" id="{D998908F-5DAF-450F-B299-78BF9A4414E3}"/>
              </a:ext>
            </a:extLst>
          </p:cNvPr>
          <p:cNvSpPr>
            <a:spLocks noChangeShapeType="1"/>
          </p:cNvSpPr>
          <p:nvPr/>
        </p:nvSpPr>
        <p:spPr bwMode="auto">
          <a:xfrm>
            <a:off x="3140075" y="3663950"/>
            <a:ext cx="0" cy="914400"/>
          </a:xfrm>
          <a:prstGeom prst="line">
            <a:avLst/>
          </a:prstGeom>
          <a:noFill/>
          <a:ln w="50800">
            <a:solidFill>
              <a:schemeClr val="tx1"/>
            </a:solidFill>
            <a:round/>
            <a:headEnd type="stealth" w="med" len="lg"/>
            <a:tailEnd type="stealth" w="med" len="lg"/>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71" name="Line 7">
            <a:extLst>
              <a:ext uri="{FF2B5EF4-FFF2-40B4-BE49-F238E27FC236}">
                <a16:creationId xmlns="" xmlns:a16="http://schemas.microsoft.com/office/drawing/2014/main" id="{1FC9B11D-A811-4BAC-9F5E-8181915C5CC5}"/>
              </a:ext>
            </a:extLst>
          </p:cNvPr>
          <p:cNvSpPr>
            <a:spLocks noChangeShapeType="1"/>
          </p:cNvSpPr>
          <p:nvPr/>
        </p:nvSpPr>
        <p:spPr bwMode="auto">
          <a:xfrm>
            <a:off x="3140075" y="4121150"/>
            <a:ext cx="2667000" cy="0"/>
          </a:xfrm>
          <a:prstGeom prst="line">
            <a:avLst/>
          </a:prstGeom>
          <a:noFill/>
          <a:ln w="50800">
            <a:solidFill>
              <a:schemeClr val="tx1"/>
            </a:solidFill>
            <a:round/>
            <a:headEnd type="none" w="sm" len="sm"/>
            <a:tailEnd type="stealth" w="med" len="me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72" name="Line 8">
            <a:extLst>
              <a:ext uri="{FF2B5EF4-FFF2-40B4-BE49-F238E27FC236}">
                <a16:creationId xmlns="" xmlns:a16="http://schemas.microsoft.com/office/drawing/2014/main" id="{EA23F815-2D47-435E-8575-68C201708A1D}"/>
              </a:ext>
            </a:extLst>
          </p:cNvPr>
          <p:cNvSpPr>
            <a:spLocks noChangeShapeType="1"/>
          </p:cNvSpPr>
          <p:nvPr/>
        </p:nvSpPr>
        <p:spPr bwMode="auto">
          <a:xfrm>
            <a:off x="6797675" y="3359150"/>
            <a:ext cx="0" cy="304800"/>
          </a:xfrm>
          <a:prstGeom prst="line">
            <a:avLst/>
          </a:prstGeom>
          <a:noFill/>
          <a:ln w="12700">
            <a:solidFill>
              <a:schemeClr val="tx1"/>
            </a:solidFill>
            <a:round/>
            <a:headEnd type="none" w="sm" len="sm"/>
            <a:tailEnd type="none" w="sm" len="sm"/>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86025" name="Rectangle 9">
            <a:extLst>
              <a:ext uri="{FF2B5EF4-FFF2-40B4-BE49-F238E27FC236}">
                <a16:creationId xmlns="" xmlns:a16="http://schemas.microsoft.com/office/drawing/2014/main" id="{9D4D0AAB-9373-491F-A2BF-615B653DD7E3}"/>
              </a:ext>
            </a:extLst>
          </p:cNvPr>
          <p:cNvSpPr>
            <a:spLocks noChangeArrowheads="1"/>
          </p:cNvSpPr>
          <p:nvPr/>
        </p:nvSpPr>
        <p:spPr bwMode="auto">
          <a:xfrm>
            <a:off x="2514600" y="2276475"/>
            <a:ext cx="828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defTabSz="762000">
              <a:defRPr sz="2000" b="1">
                <a:solidFill>
                  <a:srgbClr val="333399"/>
                </a:solidFill>
                <a:latin typeface="Arial" panose="020B0604020202020204" pitchFamily="34" charset="0"/>
                <a:cs typeface="Arial" panose="020B0604020202020204" pitchFamily="34" charset="0"/>
              </a:defRPr>
            </a:lvl1pPr>
            <a:lvl2pPr marL="742950" indent="-285750" defTabSz="762000">
              <a:defRPr sz="2000" b="1">
                <a:solidFill>
                  <a:srgbClr val="333399"/>
                </a:solidFill>
                <a:latin typeface="Arial" panose="020B0604020202020204" pitchFamily="34" charset="0"/>
                <a:cs typeface="Arial" panose="020B0604020202020204" pitchFamily="34" charset="0"/>
              </a:defRPr>
            </a:lvl2pPr>
            <a:lvl3pPr marL="1143000" indent="-228600" defTabSz="762000">
              <a:defRPr sz="2000" b="1">
                <a:solidFill>
                  <a:srgbClr val="333399"/>
                </a:solidFill>
                <a:latin typeface="Arial" panose="020B0604020202020204" pitchFamily="34" charset="0"/>
                <a:cs typeface="Arial" panose="020B0604020202020204" pitchFamily="34" charset="0"/>
              </a:defRPr>
            </a:lvl3pPr>
            <a:lvl4pPr marL="1600200" indent="-228600" defTabSz="762000">
              <a:defRPr sz="2000" b="1">
                <a:solidFill>
                  <a:srgbClr val="333399"/>
                </a:solidFill>
                <a:latin typeface="Arial" panose="020B0604020202020204" pitchFamily="34" charset="0"/>
                <a:cs typeface="Arial" panose="020B0604020202020204" pitchFamily="34" charset="0"/>
              </a:defRPr>
            </a:lvl4pPr>
            <a:lvl5pPr marL="2057400" indent="-228600" defTabSz="762000">
              <a:defRPr sz="2000" b="1">
                <a:solidFill>
                  <a:srgbClr val="333399"/>
                </a:solidFill>
                <a:latin typeface="Arial" panose="020B0604020202020204" pitchFamily="34" charset="0"/>
                <a:cs typeface="Arial" panose="020B0604020202020204" pitchFamily="34" charset="0"/>
              </a:defRPr>
            </a:lvl5pPr>
            <a:lvl6pPr marL="25146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US" altLang="it-IT" sz="2400">
                <a:solidFill>
                  <a:srgbClr val="FFFFCC"/>
                </a:solidFill>
              </a:rPr>
              <a:t>CPU</a:t>
            </a:r>
          </a:p>
        </p:txBody>
      </p:sp>
      <p:sp>
        <p:nvSpPr>
          <p:cNvPr id="86026" name="Rectangle 10">
            <a:extLst>
              <a:ext uri="{FF2B5EF4-FFF2-40B4-BE49-F238E27FC236}">
                <a16:creationId xmlns="" xmlns:a16="http://schemas.microsoft.com/office/drawing/2014/main" id="{E0CCF039-764E-4BE0-9687-DB8F6EA9F00C}"/>
              </a:ext>
            </a:extLst>
          </p:cNvPr>
          <p:cNvSpPr>
            <a:spLocks noChangeArrowheads="1"/>
          </p:cNvSpPr>
          <p:nvPr/>
        </p:nvSpPr>
        <p:spPr bwMode="auto">
          <a:xfrm>
            <a:off x="5943600" y="3657600"/>
            <a:ext cx="1639888"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defTabSz="762000">
              <a:defRPr sz="2000" b="1">
                <a:solidFill>
                  <a:srgbClr val="333399"/>
                </a:solidFill>
                <a:latin typeface="Arial" panose="020B0604020202020204" pitchFamily="34" charset="0"/>
                <a:cs typeface="Arial" panose="020B0604020202020204" pitchFamily="34" charset="0"/>
              </a:defRPr>
            </a:lvl1pPr>
            <a:lvl2pPr marL="742950" indent="-285750" defTabSz="762000">
              <a:defRPr sz="2000" b="1">
                <a:solidFill>
                  <a:srgbClr val="333399"/>
                </a:solidFill>
                <a:latin typeface="Arial" panose="020B0604020202020204" pitchFamily="34" charset="0"/>
                <a:cs typeface="Arial" panose="020B0604020202020204" pitchFamily="34" charset="0"/>
              </a:defRPr>
            </a:lvl2pPr>
            <a:lvl3pPr marL="1143000" indent="-228600" defTabSz="762000">
              <a:defRPr sz="2000" b="1">
                <a:solidFill>
                  <a:srgbClr val="333399"/>
                </a:solidFill>
                <a:latin typeface="Arial" panose="020B0604020202020204" pitchFamily="34" charset="0"/>
                <a:cs typeface="Arial" panose="020B0604020202020204" pitchFamily="34" charset="0"/>
              </a:defRPr>
            </a:lvl3pPr>
            <a:lvl4pPr marL="1600200" indent="-228600" defTabSz="762000">
              <a:defRPr sz="2000" b="1">
                <a:solidFill>
                  <a:srgbClr val="333399"/>
                </a:solidFill>
                <a:latin typeface="Arial" panose="020B0604020202020204" pitchFamily="34" charset="0"/>
                <a:cs typeface="Arial" panose="020B0604020202020204" pitchFamily="34" charset="0"/>
              </a:defRPr>
            </a:lvl4pPr>
            <a:lvl5pPr marL="2057400" indent="-228600" defTabSz="762000">
              <a:defRPr sz="2000" b="1">
                <a:solidFill>
                  <a:srgbClr val="333399"/>
                </a:solidFill>
                <a:latin typeface="Arial" panose="020B0604020202020204" pitchFamily="34" charset="0"/>
                <a:cs typeface="Arial" panose="020B0604020202020204" pitchFamily="34" charset="0"/>
              </a:defRPr>
            </a:lvl5pPr>
            <a:lvl6pPr marL="25146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ctr"/>
            <a:r>
              <a:rPr lang="en-US" altLang="it-IT" sz="2400">
                <a:solidFill>
                  <a:srgbClr val="FFFFCC"/>
                </a:solidFill>
              </a:rPr>
              <a:t>Controller</a:t>
            </a:r>
          </a:p>
          <a:p>
            <a:pPr algn="ctr"/>
            <a:r>
              <a:rPr lang="en-US" altLang="it-IT" sz="2400">
                <a:solidFill>
                  <a:srgbClr val="FFFFCC"/>
                </a:solidFill>
              </a:rPr>
              <a:t>DMA</a:t>
            </a:r>
            <a:endParaRPr lang="en-US" altLang="it-IT" sz="2400">
              <a:solidFill>
                <a:schemeClr val="tx1"/>
              </a:solidFill>
            </a:endParaRPr>
          </a:p>
        </p:txBody>
      </p:sp>
      <p:sp>
        <p:nvSpPr>
          <p:cNvPr id="86027" name="Rectangle 11">
            <a:extLst>
              <a:ext uri="{FF2B5EF4-FFF2-40B4-BE49-F238E27FC236}">
                <a16:creationId xmlns="" xmlns:a16="http://schemas.microsoft.com/office/drawing/2014/main" id="{CC50A77C-7414-48AE-B064-D35E96BC7D94}"/>
              </a:ext>
            </a:extLst>
          </p:cNvPr>
          <p:cNvSpPr>
            <a:spLocks noChangeArrowheads="1"/>
          </p:cNvSpPr>
          <p:nvPr/>
        </p:nvSpPr>
        <p:spPr bwMode="auto">
          <a:xfrm>
            <a:off x="1828800" y="4562475"/>
            <a:ext cx="8794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defTabSz="762000">
              <a:defRPr sz="2000" b="1">
                <a:solidFill>
                  <a:srgbClr val="333399"/>
                </a:solidFill>
                <a:latin typeface="Arial" panose="020B0604020202020204" pitchFamily="34" charset="0"/>
                <a:cs typeface="Arial" panose="020B0604020202020204" pitchFamily="34" charset="0"/>
              </a:defRPr>
            </a:lvl1pPr>
            <a:lvl2pPr marL="742950" indent="-285750" defTabSz="762000">
              <a:defRPr sz="2000" b="1">
                <a:solidFill>
                  <a:srgbClr val="333399"/>
                </a:solidFill>
                <a:latin typeface="Arial" panose="020B0604020202020204" pitchFamily="34" charset="0"/>
                <a:cs typeface="Arial" panose="020B0604020202020204" pitchFamily="34" charset="0"/>
              </a:defRPr>
            </a:lvl2pPr>
            <a:lvl3pPr marL="1143000" indent="-228600" defTabSz="762000">
              <a:defRPr sz="2000" b="1">
                <a:solidFill>
                  <a:srgbClr val="333399"/>
                </a:solidFill>
                <a:latin typeface="Arial" panose="020B0604020202020204" pitchFamily="34" charset="0"/>
                <a:cs typeface="Arial" panose="020B0604020202020204" pitchFamily="34" charset="0"/>
              </a:defRPr>
            </a:lvl3pPr>
            <a:lvl4pPr marL="1600200" indent="-228600" defTabSz="762000">
              <a:defRPr sz="2000" b="1">
                <a:solidFill>
                  <a:srgbClr val="333399"/>
                </a:solidFill>
                <a:latin typeface="Arial" panose="020B0604020202020204" pitchFamily="34" charset="0"/>
                <a:cs typeface="Arial" panose="020B0604020202020204" pitchFamily="34" charset="0"/>
              </a:defRPr>
            </a:lvl4pPr>
            <a:lvl5pPr marL="2057400" indent="-228600" defTabSz="762000">
              <a:defRPr sz="2000" b="1">
                <a:solidFill>
                  <a:srgbClr val="333399"/>
                </a:solidFill>
                <a:latin typeface="Arial" panose="020B0604020202020204" pitchFamily="34" charset="0"/>
                <a:cs typeface="Arial" panose="020B0604020202020204" pitchFamily="34" charset="0"/>
              </a:defRPr>
            </a:lvl5pPr>
            <a:lvl6pPr marL="25146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US" altLang="it-IT" sz="2400">
                <a:solidFill>
                  <a:schemeClr val="tx1"/>
                </a:solidFill>
              </a:rPr>
              <a:t>RAM</a:t>
            </a:r>
          </a:p>
        </p:txBody>
      </p:sp>
      <p:sp>
        <p:nvSpPr>
          <p:cNvPr id="292876" name="Oval 12">
            <a:extLst>
              <a:ext uri="{FF2B5EF4-FFF2-40B4-BE49-F238E27FC236}">
                <a16:creationId xmlns="" xmlns:a16="http://schemas.microsoft.com/office/drawing/2014/main" id="{26D271AE-7B25-440D-A594-61C2B6120E6E}"/>
              </a:ext>
            </a:extLst>
          </p:cNvPr>
          <p:cNvSpPr>
            <a:spLocks noChangeArrowheads="1"/>
          </p:cNvSpPr>
          <p:nvPr/>
        </p:nvSpPr>
        <p:spPr bwMode="auto">
          <a:xfrm>
            <a:off x="6276975" y="1847850"/>
            <a:ext cx="1041400" cy="1193800"/>
          </a:xfrm>
          <a:prstGeom prst="ellipse">
            <a:avLst/>
          </a:prstGeom>
          <a:solidFill>
            <a:schemeClr val="accent1"/>
          </a:solidFill>
          <a:ln w="25400">
            <a:solidFill>
              <a:schemeClr val="tx1"/>
            </a:solidFill>
            <a:round/>
            <a:headEnd/>
            <a:tailEn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77" name="Line 13">
            <a:extLst>
              <a:ext uri="{FF2B5EF4-FFF2-40B4-BE49-F238E27FC236}">
                <a16:creationId xmlns="" xmlns:a16="http://schemas.microsoft.com/office/drawing/2014/main" id="{8FE78EDD-557F-41D8-875C-63E9E1C025BD}"/>
              </a:ext>
            </a:extLst>
          </p:cNvPr>
          <p:cNvSpPr>
            <a:spLocks noChangeShapeType="1"/>
          </p:cNvSpPr>
          <p:nvPr/>
        </p:nvSpPr>
        <p:spPr bwMode="auto">
          <a:xfrm>
            <a:off x="6188075" y="2444750"/>
            <a:ext cx="152400" cy="0"/>
          </a:xfrm>
          <a:prstGeom prst="line">
            <a:avLst/>
          </a:prstGeom>
          <a:noFill/>
          <a:ln w="50800">
            <a:solidFill>
              <a:schemeClr val="tx1"/>
            </a:solidFill>
            <a:round/>
            <a:headEnd type="none" w="sm" len="sm"/>
            <a:tailEnd type="none" w="sm" len="sm"/>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78" name="Line 14">
            <a:extLst>
              <a:ext uri="{FF2B5EF4-FFF2-40B4-BE49-F238E27FC236}">
                <a16:creationId xmlns="" xmlns:a16="http://schemas.microsoft.com/office/drawing/2014/main" id="{8D5C03C3-903B-41A5-AF1D-A7FEE728E9E4}"/>
              </a:ext>
            </a:extLst>
          </p:cNvPr>
          <p:cNvSpPr>
            <a:spLocks noChangeShapeType="1"/>
          </p:cNvSpPr>
          <p:nvPr/>
        </p:nvSpPr>
        <p:spPr bwMode="auto">
          <a:xfrm flipH="1">
            <a:off x="6569075" y="2901950"/>
            <a:ext cx="76200" cy="152400"/>
          </a:xfrm>
          <a:prstGeom prst="line">
            <a:avLst/>
          </a:prstGeom>
          <a:noFill/>
          <a:ln w="50800">
            <a:solidFill>
              <a:schemeClr val="tx1"/>
            </a:solidFill>
            <a:round/>
            <a:headEnd type="none" w="sm" len="sm"/>
            <a:tailEnd type="none" w="sm" len="sm"/>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79" name="Arc 15">
            <a:extLst>
              <a:ext uri="{FF2B5EF4-FFF2-40B4-BE49-F238E27FC236}">
                <a16:creationId xmlns="" xmlns:a16="http://schemas.microsoft.com/office/drawing/2014/main" id="{ACB12034-E6F9-4721-AD05-A8D199303750}"/>
              </a:ext>
            </a:extLst>
          </p:cNvPr>
          <p:cNvSpPr>
            <a:spLocks/>
          </p:cNvSpPr>
          <p:nvPr/>
        </p:nvSpPr>
        <p:spPr bwMode="auto">
          <a:xfrm>
            <a:off x="6265863" y="2444750"/>
            <a:ext cx="381000" cy="609600"/>
          </a:xfrm>
          <a:custGeom>
            <a:avLst/>
            <a:gdLst>
              <a:gd name="G0" fmla="+- 21600 0 0"/>
              <a:gd name="G1" fmla="+- 0 0 0"/>
              <a:gd name="G2" fmla="+- 21600 0 0"/>
              <a:gd name="T0" fmla="*/ 21600 w 21600"/>
              <a:gd name="T1" fmla="*/ 21600 h 21600"/>
              <a:gd name="T2" fmla="*/ 0 w 21600"/>
              <a:gd name="T3" fmla="*/ 0 h 21600"/>
              <a:gd name="T4" fmla="*/ 21600 w 21600"/>
              <a:gd name="T5" fmla="*/ 0 h 21600"/>
            </a:gdLst>
            <a:ahLst/>
            <a:cxnLst>
              <a:cxn ang="0">
                <a:pos x="T0" y="T1"/>
              </a:cxn>
              <a:cxn ang="0">
                <a:pos x="T2" y="T3"/>
              </a:cxn>
              <a:cxn ang="0">
                <a:pos x="T4" y="T5"/>
              </a:cxn>
            </a:cxnLst>
            <a:rect l="0" t="0" r="r" b="b"/>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50800" cap="rnd">
            <a:solidFill>
              <a:srgbClr val="FFCC00"/>
            </a:solidFill>
            <a:round/>
            <a:headEnd type="none" w="sm" len="sm"/>
            <a:tailEnd type="none" w="sm" len="sm"/>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grpSp>
        <p:nvGrpSpPr>
          <p:cNvPr id="2" name="Group 16">
            <a:extLst>
              <a:ext uri="{FF2B5EF4-FFF2-40B4-BE49-F238E27FC236}">
                <a16:creationId xmlns="" xmlns:a16="http://schemas.microsoft.com/office/drawing/2014/main" id="{DE495F66-DE63-4C5E-A7EE-5BDDEB05F3AC}"/>
              </a:ext>
            </a:extLst>
          </p:cNvPr>
          <p:cNvGrpSpPr>
            <a:grpSpLocks/>
          </p:cNvGrpSpPr>
          <p:nvPr/>
        </p:nvGrpSpPr>
        <p:grpSpPr bwMode="auto">
          <a:xfrm>
            <a:off x="3581400" y="3267075"/>
            <a:ext cx="2416175" cy="625475"/>
            <a:chOff x="2678" y="1958"/>
            <a:chExt cx="1522" cy="394"/>
          </a:xfrm>
        </p:grpSpPr>
        <p:sp>
          <p:nvSpPr>
            <p:cNvPr id="292881" name="Line 17">
              <a:extLst>
                <a:ext uri="{FF2B5EF4-FFF2-40B4-BE49-F238E27FC236}">
                  <a16:creationId xmlns="" xmlns:a16="http://schemas.microsoft.com/office/drawing/2014/main" id="{803DE122-77B0-4069-9B5D-59CF1289F019}"/>
                </a:ext>
              </a:extLst>
            </p:cNvPr>
            <p:cNvSpPr>
              <a:spLocks noChangeShapeType="1"/>
            </p:cNvSpPr>
            <p:nvPr/>
          </p:nvSpPr>
          <p:spPr bwMode="auto">
            <a:xfrm>
              <a:off x="2784" y="2352"/>
              <a:ext cx="864" cy="0"/>
            </a:xfrm>
            <a:prstGeom prst="line">
              <a:avLst/>
            </a:prstGeom>
            <a:noFill/>
            <a:ln w="50800">
              <a:solidFill>
                <a:srgbClr val="FF6633"/>
              </a:solidFill>
              <a:round/>
              <a:headEnd type="none" w="sm" len="sm"/>
              <a:tailEnd type="stealth" w="med" len="me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86046" name="Rectangle 18">
              <a:extLst>
                <a:ext uri="{FF2B5EF4-FFF2-40B4-BE49-F238E27FC236}">
                  <a16:creationId xmlns="" xmlns:a16="http://schemas.microsoft.com/office/drawing/2014/main" id="{D75E8E40-027E-41C7-9E37-40A1B6CEC09F}"/>
                </a:ext>
              </a:extLst>
            </p:cNvPr>
            <p:cNvSpPr>
              <a:spLocks noChangeArrowheads="1"/>
            </p:cNvSpPr>
            <p:nvPr/>
          </p:nvSpPr>
          <p:spPr bwMode="auto">
            <a:xfrm>
              <a:off x="2678" y="1958"/>
              <a:ext cx="152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defTabSz="762000">
                <a:defRPr sz="2000" b="1">
                  <a:solidFill>
                    <a:srgbClr val="333399"/>
                  </a:solidFill>
                  <a:latin typeface="Arial" panose="020B0604020202020204" pitchFamily="34" charset="0"/>
                  <a:cs typeface="Arial" panose="020B0604020202020204" pitchFamily="34" charset="0"/>
                </a:defRPr>
              </a:lvl1pPr>
              <a:lvl2pPr marL="742950" indent="-285750" defTabSz="762000">
                <a:defRPr sz="2000" b="1">
                  <a:solidFill>
                    <a:srgbClr val="333399"/>
                  </a:solidFill>
                  <a:latin typeface="Arial" panose="020B0604020202020204" pitchFamily="34" charset="0"/>
                  <a:cs typeface="Arial" panose="020B0604020202020204" pitchFamily="34" charset="0"/>
                </a:defRPr>
              </a:lvl2pPr>
              <a:lvl3pPr marL="1143000" indent="-228600" defTabSz="762000">
                <a:defRPr sz="2000" b="1">
                  <a:solidFill>
                    <a:srgbClr val="333399"/>
                  </a:solidFill>
                  <a:latin typeface="Arial" panose="020B0604020202020204" pitchFamily="34" charset="0"/>
                  <a:cs typeface="Arial" panose="020B0604020202020204" pitchFamily="34" charset="0"/>
                </a:defRPr>
              </a:lvl3pPr>
              <a:lvl4pPr marL="1600200" indent="-228600" defTabSz="762000">
                <a:defRPr sz="2000" b="1">
                  <a:solidFill>
                    <a:srgbClr val="333399"/>
                  </a:solidFill>
                  <a:latin typeface="Arial" panose="020B0604020202020204" pitchFamily="34" charset="0"/>
                  <a:cs typeface="Arial" panose="020B0604020202020204" pitchFamily="34" charset="0"/>
                </a:defRPr>
              </a:lvl4pPr>
              <a:lvl5pPr marL="2057400" indent="-228600" defTabSz="762000">
                <a:defRPr sz="2000" b="1">
                  <a:solidFill>
                    <a:srgbClr val="333399"/>
                  </a:solidFill>
                  <a:latin typeface="Arial" panose="020B0604020202020204" pitchFamily="34" charset="0"/>
                  <a:cs typeface="Arial" panose="020B0604020202020204" pitchFamily="34" charset="0"/>
                </a:defRPr>
              </a:lvl5pPr>
              <a:lvl6pPr marL="25146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US" altLang="it-IT" sz="2400">
                  <a:solidFill>
                    <a:schemeClr val="tx1"/>
                  </a:solidFill>
                </a:rPr>
                <a:t>Comando Input</a:t>
              </a:r>
              <a:endParaRPr lang="en-US" altLang="it-IT" sz="2400">
                <a:solidFill>
                  <a:srgbClr val="FF6633"/>
                </a:solidFill>
              </a:endParaRPr>
            </a:p>
          </p:txBody>
        </p:sp>
      </p:grpSp>
      <p:grpSp>
        <p:nvGrpSpPr>
          <p:cNvPr id="3" name="Group 19">
            <a:extLst>
              <a:ext uri="{FF2B5EF4-FFF2-40B4-BE49-F238E27FC236}">
                <a16:creationId xmlns="" xmlns:a16="http://schemas.microsoft.com/office/drawing/2014/main" id="{0D483C15-09C6-4075-898A-6F17BCA6D212}"/>
              </a:ext>
            </a:extLst>
          </p:cNvPr>
          <p:cNvGrpSpPr>
            <a:grpSpLocks/>
          </p:cNvGrpSpPr>
          <p:nvPr/>
        </p:nvGrpSpPr>
        <p:grpSpPr bwMode="auto">
          <a:xfrm>
            <a:off x="3962400" y="4349750"/>
            <a:ext cx="2859088" cy="1247775"/>
            <a:chOff x="2918" y="2640"/>
            <a:chExt cx="1801" cy="786"/>
          </a:xfrm>
        </p:grpSpPr>
        <p:sp>
          <p:nvSpPr>
            <p:cNvPr id="292884" name="Line 20">
              <a:extLst>
                <a:ext uri="{FF2B5EF4-FFF2-40B4-BE49-F238E27FC236}">
                  <a16:creationId xmlns="" xmlns:a16="http://schemas.microsoft.com/office/drawing/2014/main" id="{4A917BAC-802B-4192-A55D-AB6C1D2B32E8}"/>
                </a:ext>
              </a:extLst>
            </p:cNvPr>
            <p:cNvSpPr>
              <a:spLocks noChangeShapeType="1"/>
            </p:cNvSpPr>
            <p:nvPr/>
          </p:nvSpPr>
          <p:spPr bwMode="auto">
            <a:xfrm flipH="1">
              <a:off x="2928" y="2640"/>
              <a:ext cx="720" cy="0"/>
            </a:xfrm>
            <a:prstGeom prst="line">
              <a:avLst/>
            </a:prstGeom>
            <a:noFill/>
            <a:ln w="50800">
              <a:solidFill>
                <a:srgbClr val="FFCC00"/>
              </a:solidFill>
              <a:round/>
              <a:headEnd type="none" w="sm" len="sm"/>
              <a:tailEnd type="stealth" w="med" len="me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86044" name="Rectangle 21">
              <a:extLst>
                <a:ext uri="{FF2B5EF4-FFF2-40B4-BE49-F238E27FC236}">
                  <a16:creationId xmlns="" xmlns:a16="http://schemas.microsoft.com/office/drawing/2014/main" id="{8A4D3B2C-0A3D-43AB-84D4-DE07B1B2D0FB}"/>
                </a:ext>
              </a:extLst>
            </p:cNvPr>
            <p:cNvSpPr>
              <a:spLocks noChangeArrowheads="1"/>
            </p:cNvSpPr>
            <p:nvPr/>
          </p:nvSpPr>
          <p:spPr bwMode="auto">
            <a:xfrm>
              <a:off x="2918" y="2678"/>
              <a:ext cx="1801" cy="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defTabSz="762000">
                <a:defRPr sz="2000" b="1">
                  <a:solidFill>
                    <a:srgbClr val="333399"/>
                  </a:solidFill>
                  <a:latin typeface="Arial" panose="020B0604020202020204" pitchFamily="34" charset="0"/>
                  <a:cs typeface="Arial" panose="020B0604020202020204" pitchFamily="34" charset="0"/>
                </a:defRPr>
              </a:lvl1pPr>
              <a:lvl2pPr marL="742950" indent="-285750" defTabSz="762000">
                <a:defRPr sz="2000" b="1">
                  <a:solidFill>
                    <a:srgbClr val="333399"/>
                  </a:solidFill>
                  <a:latin typeface="Arial" panose="020B0604020202020204" pitchFamily="34" charset="0"/>
                  <a:cs typeface="Arial" panose="020B0604020202020204" pitchFamily="34" charset="0"/>
                </a:defRPr>
              </a:lvl2pPr>
              <a:lvl3pPr marL="1143000" indent="-228600" defTabSz="762000">
                <a:defRPr sz="2000" b="1">
                  <a:solidFill>
                    <a:srgbClr val="333399"/>
                  </a:solidFill>
                  <a:latin typeface="Arial" panose="020B0604020202020204" pitchFamily="34" charset="0"/>
                  <a:cs typeface="Arial" panose="020B0604020202020204" pitchFamily="34" charset="0"/>
                </a:defRPr>
              </a:lvl3pPr>
              <a:lvl4pPr marL="1600200" indent="-228600" defTabSz="762000">
                <a:defRPr sz="2000" b="1">
                  <a:solidFill>
                    <a:srgbClr val="333399"/>
                  </a:solidFill>
                  <a:latin typeface="Arial" panose="020B0604020202020204" pitchFamily="34" charset="0"/>
                  <a:cs typeface="Arial" panose="020B0604020202020204" pitchFamily="34" charset="0"/>
                </a:defRPr>
              </a:lvl4pPr>
              <a:lvl5pPr marL="2057400" indent="-228600" defTabSz="762000">
                <a:defRPr sz="2000" b="1">
                  <a:solidFill>
                    <a:srgbClr val="333399"/>
                  </a:solidFill>
                  <a:latin typeface="Arial" panose="020B0604020202020204" pitchFamily="34" charset="0"/>
                  <a:cs typeface="Arial" panose="020B0604020202020204" pitchFamily="34" charset="0"/>
                </a:defRPr>
              </a:lvl5pPr>
              <a:lvl6pPr marL="25146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US" altLang="it-IT" sz="2400">
                  <a:solidFill>
                    <a:schemeClr val="tx1"/>
                  </a:solidFill>
                </a:rPr>
                <a:t>Copia Blocco</a:t>
              </a:r>
            </a:p>
            <a:p>
              <a:r>
                <a:rPr lang="en-US" altLang="it-IT" sz="2400">
                  <a:solidFill>
                    <a:schemeClr val="tx1"/>
                  </a:solidFill>
                </a:rPr>
                <a:t>(senza l’intervento</a:t>
              </a:r>
            </a:p>
            <a:p>
              <a:r>
                <a:rPr lang="en-US" altLang="it-IT" sz="2400">
                  <a:solidFill>
                    <a:schemeClr val="tx1"/>
                  </a:solidFill>
                </a:rPr>
                <a:t>della CPU)</a:t>
              </a:r>
              <a:endParaRPr lang="en-US" altLang="it-IT" sz="2400">
                <a:solidFill>
                  <a:srgbClr val="FFCC00"/>
                </a:solidFill>
              </a:endParaRPr>
            </a:p>
          </p:txBody>
        </p:sp>
      </p:grpSp>
      <p:sp>
        <p:nvSpPr>
          <p:cNvPr id="292886" name="Rectangle 22">
            <a:extLst>
              <a:ext uri="{FF2B5EF4-FFF2-40B4-BE49-F238E27FC236}">
                <a16:creationId xmlns="" xmlns:a16="http://schemas.microsoft.com/office/drawing/2014/main" id="{7210CE3C-1B51-4896-8851-0EBB1F539811}"/>
              </a:ext>
            </a:extLst>
          </p:cNvPr>
          <p:cNvSpPr>
            <a:spLocks noChangeArrowheads="1"/>
          </p:cNvSpPr>
          <p:nvPr/>
        </p:nvSpPr>
        <p:spPr bwMode="auto">
          <a:xfrm>
            <a:off x="2765425" y="5041900"/>
            <a:ext cx="1054100" cy="520700"/>
          </a:xfrm>
          <a:prstGeom prst="rect">
            <a:avLst/>
          </a:prstGeom>
          <a:solidFill>
            <a:srgbClr val="FFCC00"/>
          </a:solidFill>
          <a:ln w="12700">
            <a:solidFill>
              <a:schemeClr val="tx1"/>
            </a:solidFill>
            <a:miter lim="800000"/>
            <a:headEnd/>
            <a:tailEn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87" name="Line 23">
            <a:extLst>
              <a:ext uri="{FF2B5EF4-FFF2-40B4-BE49-F238E27FC236}">
                <a16:creationId xmlns="" xmlns:a16="http://schemas.microsoft.com/office/drawing/2014/main" id="{9441D24E-0101-4F3E-AEC3-67860AD3340B}"/>
              </a:ext>
            </a:extLst>
          </p:cNvPr>
          <p:cNvSpPr>
            <a:spLocks noChangeShapeType="1"/>
          </p:cNvSpPr>
          <p:nvPr/>
        </p:nvSpPr>
        <p:spPr bwMode="auto">
          <a:xfrm flipV="1">
            <a:off x="5959475" y="3054350"/>
            <a:ext cx="0" cy="609600"/>
          </a:xfrm>
          <a:prstGeom prst="line">
            <a:avLst/>
          </a:prstGeom>
          <a:noFill/>
          <a:ln w="12700">
            <a:solidFill>
              <a:schemeClr val="tx1"/>
            </a:solidFill>
            <a:round/>
            <a:headEnd type="none" w="sm" len="sm"/>
            <a:tailEnd type="none" w="sm" len="sm"/>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2888" name="Line 24">
            <a:extLst>
              <a:ext uri="{FF2B5EF4-FFF2-40B4-BE49-F238E27FC236}">
                <a16:creationId xmlns="" xmlns:a16="http://schemas.microsoft.com/office/drawing/2014/main" id="{8217F20C-4FCC-4DA0-B591-A6AD5E2CEFD7}"/>
              </a:ext>
            </a:extLst>
          </p:cNvPr>
          <p:cNvSpPr>
            <a:spLocks noChangeShapeType="1"/>
          </p:cNvSpPr>
          <p:nvPr/>
        </p:nvSpPr>
        <p:spPr bwMode="auto">
          <a:xfrm flipH="1">
            <a:off x="3597275" y="3054350"/>
            <a:ext cx="2362200" cy="0"/>
          </a:xfrm>
          <a:prstGeom prst="line">
            <a:avLst/>
          </a:prstGeom>
          <a:noFill/>
          <a:ln w="12700">
            <a:solidFill>
              <a:schemeClr val="tx1"/>
            </a:solidFill>
            <a:round/>
            <a:headEnd type="none" w="sm" len="sm"/>
            <a:tailEnd type="stealth" w="med" len="me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grpSp>
        <p:nvGrpSpPr>
          <p:cNvPr id="4" name="Group 25">
            <a:extLst>
              <a:ext uri="{FF2B5EF4-FFF2-40B4-BE49-F238E27FC236}">
                <a16:creationId xmlns="" xmlns:a16="http://schemas.microsoft.com/office/drawing/2014/main" id="{8A2A4863-9CC4-4A25-9E55-EC2E4C22E9CB}"/>
              </a:ext>
            </a:extLst>
          </p:cNvPr>
          <p:cNvGrpSpPr>
            <a:grpSpLocks/>
          </p:cNvGrpSpPr>
          <p:nvPr/>
        </p:nvGrpSpPr>
        <p:grpSpPr bwMode="auto">
          <a:xfrm>
            <a:off x="4267200" y="2276475"/>
            <a:ext cx="1436688" cy="549275"/>
            <a:chOff x="3110" y="1334"/>
            <a:chExt cx="905" cy="346"/>
          </a:xfrm>
        </p:grpSpPr>
        <p:sp>
          <p:nvSpPr>
            <p:cNvPr id="292890" name="Line 26">
              <a:extLst>
                <a:ext uri="{FF2B5EF4-FFF2-40B4-BE49-F238E27FC236}">
                  <a16:creationId xmlns="" xmlns:a16="http://schemas.microsoft.com/office/drawing/2014/main" id="{0ED5D9E2-624D-4C8E-8C39-3D9175DC512A}"/>
                </a:ext>
              </a:extLst>
            </p:cNvPr>
            <p:cNvSpPr>
              <a:spLocks noChangeShapeType="1"/>
            </p:cNvSpPr>
            <p:nvPr/>
          </p:nvSpPr>
          <p:spPr bwMode="auto">
            <a:xfrm flipH="1">
              <a:off x="3168" y="1680"/>
              <a:ext cx="576" cy="0"/>
            </a:xfrm>
            <a:prstGeom prst="line">
              <a:avLst/>
            </a:prstGeom>
            <a:noFill/>
            <a:ln w="50800">
              <a:solidFill>
                <a:srgbClr val="FF6633"/>
              </a:solidFill>
              <a:round/>
              <a:headEnd type="none" w="sm" len="sm"/>
              <a:tailEnd type="stealth" w="med" len="med"/>
            </a:ln>
            <a:effectLst/>
          </p:spPr>
          <p:txBody>
            <a:bodyPr wrap="none" anchor="ctr"/>
            <a:lstStyle/>
            <a:p>
              <a:pPr>
                <a:defRPr/>
              </a:pPr>
              <a:endParaRPr lang="it-IT">
                <a:effectLst>
                  <a:outerShdw blurRad="38100" dist="38100" dir="2700000" algn="tl">
                    <a:srgbClr val="000000">
                      <a:alpha val="43137"/>
                    </a:srgbClr>
                  </a:outerShdw>
                </a:effectLst>
                <a:latin typeface="Arial" charset="0"/>
                <a:cs typeface="+mn-cs"/>
              </a:endParaRPr>
            </a:p>
          </p:txBody>
        </p:sp>
        <p:sp>
          <p:nvSpPr>
            <p:cNvPr id="86042" name="Rectangle 27">
              <a:extLst>
                <a:ext uri="{FF2B5EF4-FFF2-40B4-BE49-F238E27FC236}">
                  <a16:creationId xmlns="" xmlns:a16="http://schemas.microsoft.com/office/drawing/2014/main" id="{49322F1D-622B-437E-BABD-F9BE55FC298A}"/>
                </a:ext>
              </a:extLst>
            </p:cNvPr>
            <p:cNvSpPr>
              <a:spLocks noChangeArrowheads="1"/>
            </p:cNvSpPr>
            <p:nvPr/>
          </p:nvSpPr>
          <p:spPr bwMode="auto">
            <a:xfrm>
              <a:off x="3110" y="1334"/>
              <a:ext cx="90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defTabSz="762000">
                <a:defRPr sz="2000" b="1">
                  <a:solidFill>
                    <a:srgbClr val="333399"/>
                  </a:solidFill>
                  <a:latin typeface="Arial" panose="020B0604020202020204" pitchFamily="34" charset="0"/>
                  <a:cs typeface="Arial" panose="020B0604020202020204" pitchFamily="34" charset="0"/>
                </a:defRPr>
              </a:lvl1pPr>
              <a:lvl2pPr marL="742950" indent="-285750" defTabSz="762000">
                <a:defRPr sz="2000" b="1">
                  <a:solidFill>
                    <a:srgbClr val="333399"/>
                  </a:solidFill>
                  <a:latin typeface="Arial" panose="020B0604020202020204" pitchFamily="34" charset="0"/>
                  <a:cs typeface="Arial" panose="020B0604020202020204" pitchFamily="34" charset="0"/>
                </a:defRPr>
              </a:lvl2pPr>
              <a:lvl3pPr marL="1143000" indent="-228600" defTabSz="762000">
                <a:defRPr sz="2000" b="1">
                  <a:solidFill>
                    <a:srgbClr val="333399"/>
                  </a:solidFill>
                  <a:latin typeface="Arial" panose="020B0604020202020204" pitchFamily="34" charset="0"/>
                  <a:cs typeface="Arial" panose="020B0604020202020204" pitchFamily="34" charset="0"/>
                </a:defRPr>
              </a:lvl3pPr>
              <a:lvl4pPr marL="1600200" indent="-228600" defTabSz="762000">
                <a:defRPr sz="2000" b="1">
                  <a:solidFill>
                    <a:srgbClr val="333399"/>
                  </a:solidFill>
                  <a:latin typeface="Arial" panose="020B0604020202020204" pitchFamily="34" charset="0"/>
                  <a:cs typeface="Arial" panose="020B0604020202020204" pitchFamily="34" charset="0"/>
                </a:defRPr>
              </a:lvl4pPr>
              <a:lvl5pPr marL="2057400" indent="-228600" defTabSz="762000">
                <a:defRPr sz="2000" b="1">
                  <a:solidFill>
                    <a:srgbClr val="333399"/>
                  </a:solidFill>
                  <a:latin typeface="Arial" panose="020B0604020202020204" pitchFamily="34" charset="0"/>
                  <a:cs typeface="Arial" panose="020B0604020202020204" pitchFamily="34" charset="0"/>
                </a:defRPr>
              </a:lvl5pPr>
              <a:lvl6pPr marL="25146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defTabSz="7620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US" altLang="it-IT" sz="2400">
                  <a:solidFill>
                    <a:schemeClr val="tx1"/>
                  </a:solidFill>
                </a:rPr>
                <a:t>Interrupt</a:t>
              </a:r>
              <a:endParaRPr lang="en-US" altLang="it-IT" sz="2400">
                <a:solidFill>
                  <a:srgbClr val="FF6633"/>
                </a:solidFill>
              </a:endParaRPr>
            </a:p>
          </p:txBody>
        </p:sp>
      </p:grpSp>
      <p:sp>
        <p:nvSpPr>
          <p:cNvPr id="292893" name="Rectangle 29">
            <a:extLst>
              <a:ext uri="{FF2B5EF4-FFF2-40B4-BE49-F238E27FC236}">
                <a16:creationId xmlns="" xmlns:a16="http://schemas.microsoft.com/office/drawing/2014/main" id="{7C7B7534-8210-47BD-A559-BA7C2DB6AA28}"/>
              </a:ext>
            </a:extLst>
          </p:cNvPr>
          <p:cNvSpPr>
            <a:spLocks noChangeArrowheads="1"/>
          </p:cNvSpPr>
          <p:nvPr/>
        </p:nvSpPr>
        <p:spPr bwMode="auto">
          <a:xfrm>
            <a:off x="2347913" y="60325"/>
            <a:ext cx="5368925" cy="400050"/>
          </a:xfrm>
          <a:prstGeom prst="rect">
            <a:avLst/>
          </a:prstGeom>
          <a:noFill/>
          <a:ln w="9525">
            <a:noFill/>
            <a:miter lim="800000"/>
            <a:headEnd/>
            <a:tailEnd/>
          </a:ln>
          <a:effectLst/>
        </p:spPr>
        <p:txBody>
          <a:bodyPr wrap="none">
            <a:spAutoFit/>
          </a:bodyPr>
          <a:lstStyle/>
          <a:p>
            <a:pPr>
              <a:defRPr/>
            </a:pPr>
            <a:r>
              <a:rPr lang="en-GB" dirty="0">
                <a:solidFill>
                  <a:srgbClr val="000099"/>
                </a:solidFill>
                <a:effectLst>
                  <a:outerShdw blurRad="38100" dist="38100" dir="2700000" algn="tl">
                    <a:srgbClr val="C0C0C0"/>
                  </a:outerShdw>
                </a:effectLst>
                <a:latin typeface="Arial" charset="0"/>
                <a:cs typeface="+mn-cs"/>
              </a:rPr>
              <a:t>I/O </a:t>
            </a:r>
            <a:r>
              <a:rPr lang="en-GB" dirty="0" err="1">
                <a:solidFill>
                  <a:srgbClr val="000099"/>
                </a:solidFill>
                <a:effectLst>
                  <a:outerShdw blurRad="38100" dist="38100" dir="2700000" algn="tl">
                    <a:srgbClr val="C0C0C0"/>
                  </a:outerShdw>
                </a:effectLst>
                <a:latin typeface="Arial" charset="0"/>
                <a:cs typeface="+mn-cs"/>
              </a:rPr>
              <a:t>gestito</a:t>
            </a:r>
            <a:r>
              <a:rPr lang="en-GB" dirty="0">
                <a:solidFill>
                  <a:srgbClr val="000099"/>
                </a:solidFill>
                <a:effectLst>
                  <a:outerShdw blurRad="38100" dist="38100" dir="2700000" algn="tl">
                    <a:srgbClr val="C0C0C0"/>
                  </a:outerShdw>
                </a:effectLst>
                <a:latin typeface="Arial" charset="0"/>
                <a:cs typeface="+mn-cs"/>
              </a:rPr>
              <a:t> in Direct Memory Access (DMA)</a:t>
            </a:r>
            <a:endParaRPr lang="it-IT" dirty="0">
              <a:solidFill>
                <a:srgbClr val="000099"/>
              </a:solidFill>
              <a:effectLst>
                <a:outerShdw blurRad="38100" dist="38100" dir="2700000" algn="tl">
                  <a:srgbClr val="C0C0C0"/>
                </a:outerShdw>
              </a:effectLst>
              <a:latin typeface="Arial" charset="0"/>
              <a:cs typeface="+mn-cs"/>
            </a:endParaRPr>
          </a:p>
        </p:txBody>
      </p:sp>
      <p:sp>
        <p:nvSpPr>
          <p:cNvPr id="86040" name="CasellaDiTesto 4">
            <a:extLst>
              <a:ext uri="{FF2B5EF4-FFF2-40B4-BE49-F238E27FC236}">
                <a16:creationId xmlns="" xmlns:a16="http://schemas.microsoft.com/office/drawing/2014/main" id="{4E931545-549C-4300-AEDA-024295FC787F}"/>
              </a:ext>
            </a:extLst>
          </p:cNvPr>
          <p:cNvSpPr txBox="1">
            <a:spLocks noChangeArrowheads="1"/>
          </p:cNvSpPr>
          <p:nvPr/>
        </p:nvSpPr>
        <p:spPr bwMode="auto">
          <a:xfrm>
            <a:off x="141288" y="695325"/>
            <a:ext cx="1947862" cy="593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it-IT" altLang="en-US"/>
              <a:t>La CPU avvia l’operazione che può coinvolgere più blocchi consecutivi, e il controller DMA svolge il lavoro completo (incluso il trasferimento dei dati in memoria) ; solo alla fine invia un segnale di interrupt alla CPU</a:t>
            </a:r>
            <a:endParaRPr lang="en-US" altLang="en-US"/>
          </a:p>
        </p:txBody>
      </p:sp>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440738" y="61547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1454"/>
    </mc:Choice>
    <mc:Fallback>
      <p:transition spd="slow" advTm="61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5" fill="hold" nodeType="clickPar">
                      <p:stCondLst>
                        <p:cond delay="indefinite"/>
                      </p:stCondLst>
                      <p:childTnLst>
                        <p:par>
                          <p:cTn id="16" fill="hold" nodeType="withGroup">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292886"/>
                                        </p:tgtEl>
                                        <p:attrNameLst>
                                          <p:attrName>style.visibility</p:attrName>
                                        </p:attrNameLst>
                                      </p:cBhvr>
                                      <p:to>
                                        <p:strVal val="visible"/>
                                      </p:to>
                                    </p:set>
                                    <p:animEffect transition="in" filter="wipe(up)">
                                      <p:cBhvr>
                                        <p:cTn id="19" dur="500"/>
                                        <p:tgtEl>
                                          <p:spTgt spid="292886"/>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 presetClass="entr" presetSubtype="0" fill="hold" nodeType="clickEffect">
                                  <p:stCondLst>
                                    <p:cond delay="0"/>
                                  </p:stCondLst>
                                  <p:childTnLst>
                                    <p:set>
                                      <p:cBhvr>
                                        <p:cTn id="23" dur="1" fill="hold">
                                          <p:stCondLst>
                                            <p:cond delay="499"/>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4" fill="hold" display="0">
                  <p:stCondLst>
                    <p:cond delay="indefinite"/>
                  </p:stCondLst>
                  <p:endCondLst>
                    <p:cond evt="onStopAudio" delay="0">
                      <p:tgtEl>
                        <p:sldTgt/>
                      </p:tgtEl>
                    </p:cond>
                  </p:endCondLst>
                </p:cTn>
                <p:tgtEl>
                  <p:spTgt spid="5"/>
                </p:tgtEl>
              </p:cMediaNode>
            </p:audio>
          </p:childTnLst>
        </p:cTn>
      </p:par>
    </p:tnLst>
    <p:bldLst>
      <p:bldP spid="292886"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042" name="Picture 3" descr="DMA">
            <a:extLst>
              <a:ext uri="{FF2B5EF4-FFF2-40B4-BE49-F238E27FC236}">
                <a16:creationId xmlns="" xmlns:a16="http://schemas.microsoft.com/office/drawing/2014/main" id="{32FB5D56-4484-4824-9115-4D8F4242CC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11215" r="1215"/>
          <a:stretch>
            <a:fillRect/>
          </a:stretch>
        </p:blipFill>
        <p:spPr bwMode="auto">
          <a:xfrm>
            <a:off x="857250" y="642938"/>
            <a:ext cx="7358063"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9012" name="Text Box 4">
            <a:extLst>
              <a:ext uri="{FF2B5EF4-FFF2-40B4-BE49-F238E27FC236}">
                <a16:creationId xmlns="" xmlns:a16="http://schemas.microsoft.com/office/drawing/2014/main" id="{F66B5D7E-C7B9-4B4E-8E56-41F345BB5D12}"/>
              </a:ext>
            </a:extLst>
          </p:cNvPr>
          <p:cNvSpPr txBox="1">
            <a:spLocks noChangeArrowheads="1"/>
          </p:cNvSpPr>
          <p:nvPr/>
        </p:nvSpPr>
        <p:spPr bwMode="auto">
          <a:xfrm>
            <a:off x="695325" y="5221288"/>
            <a:ext cx="8056563" cy="1631950"/>
          </a:xfrm>
          <a:prstGeom prst="rect">
            <a:avLst/>
          </a:prstGeom>
          <a:noFill/>
          <a:ln w="9525">
            <a:noFill/>
            <a:miter lim="800000"/>
            <a:headEnd/>
            <a:tailEnd/>
          </a:ln>
          <a:effectLst/>
        </p:spPr>
        <p:txBody>
          <a:bodyPr>
            <a:spAutoFit/>
          </a:bodyPr>
          <a:lstStyle/>
          <a:p>
            <a:pPr>
              <a:defRPr/>
            </a:pPr>
            <a:r>
              <a:rPr lang="en-GB" dirty="0">
                <a:solidFill>
                  <a:srgbClr val="000099"/>
                </a:solidFill>
                <a:effectLst>
                  <a:outerShdw blurRad="38100" dist="38100" dir="2700000" algn="tl">
                    <a:srgbClr val="C0C0C0"/>
                  </a:outerShdw>
                </a:effectLst>
                <a:latin typeface="Arial" charset="0"/>
                <a:cs typeface="+mn-cs"/>
              </a:rPr>
              <a:t>Il controller DMA e’ in </a:t>
            </a:r>
            <a:r>
              <a:rPr lang="en-GB" dirty="0" err="1">
                <a:solidFill>
                  <a:srgbClr val="000099"/>
                </a:solidFill>
                <a:effectLst>
                  <a:outerShdw blurRad="38100" dist="38100" dir="2700000" algn="tl">
                    <a:srgbClr val="C0C0C0"/>
                  </a:outerShdw>
                </a:effectLst>
                <a:latin typeface="Arial" charset="0"/>
                <a:cs typeface="+mn-cs"/>
              </a:rPr>
              <a:t>grado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gestire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autonomamente</a:t>
            </a:r>
            <a:r>
              <a:rPr lang="en-GB" dirty="0">
                <a:solidFill>
                  <a:srgbClr val="000099"/>
                </a:solidFill>
                <a:effectLst>
                  <a:outerShdw blurRad="38100" dist="38100" dir="2700000" algn="tl">
                    <a:srgbClr val="C0C0C0"/>
                  </a:outerShdw>
                </a:effectLst>
                <a:latin typeface="Arial" charset="0"/>
                <a:cs typeface="+mn-cs"/>
              </a:rPr>
              <a:t> lo </a:t>
            </a:r>
          </a:p>
          <a:p>
            <a:pPr>
              <a:defRPr/>
            </a:pPr>
            <a:r>
              <a:rPr lang="en-GB" dirty="0" err="1">
                <a:solidFill>
                  <a:srgbClr val="000099"/>
                </a:solidFill>
                <a:effectLst>
                  <a:outerShdw blurRad="38100" dist="38100" dir="2700000" algn="tl">
                    <a:srgbClr val="C0C0C0"/>
                  </a:outerShdw>
                </a:effectLst>
                <a:latin typeface="Arial" charset="0"/>
                <a:cs typeface="+mn-cs"/>
              </a:rPr>
              <a:t>spostamento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dati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dalla</a:t>
            </a:r>
            <a:r>
              <a:rPr lang="en-GB" dirty="0">
                <a:solidFill>
                  <a:srgbClr val="000099"/>
                </a:solidFill>
                <a:effectLst>
                  <a:outerShdw blurRad="38100" dist="38100" dir="2700000" algn="tl">
                    <a:srgbClr val="C0C0C0"/>
                  </a:outerShdw>
                </a:effectLst>
                <a:latin typeface="Arial" charset="0"/>
                <a:cs typeface="+mn-cs"/>
              </a:rPr>
              <a:t>/</a:t>
            </a:r>
            <a:r>
              <a:rPr lang="en-GB" dirty="0" err="1">
                <a:solidFill>
                  <a:srgbClr val="000099"/>
                </a:solidFill>
                <a:effectLst>
                  <a:outerShdw blurRad="38100" dist="38100" dir="2700000" algn="tl">
                    <a:srgbClr val="C0C0C0"/>
                  </a:outerShdw>
                </a:effectLst>
                <a:latin typeface="Arial" charset="0"/>
                <a:cs typeface="+mn-cs"/>
              </a:rPr>
              <a:t>alla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memoria</a:t>
            </a:r>
            <a:r>
              <a:rPr lang="en-GB" dirty="0">
                <a:solidFill>
                  <a:srgbClr val="000099"/>
                </a:solidFill>
                <a:effectLst>
                  <a:outerShdw blurRad="38100" dist="38100" dir="2700000" algn="tl">
                    <a:srgbClr val="C0C0C0"/>
                  </a:outerShdw>
                </a:effectLst>
                <a:latin typeface="Arial" charset="0"/>
                <a:cs typeface="+mn-cs"/>
              </a:rPr>
              <a:t> al/</a:t>
            </a:r>
            <a:r>
              <a:rPr lang="en-GB" dirty="0" err="1">
                <a:solidFill>
                  <a:srgbClr val="000099"/>
                </a:solidFill>
                <a:effectLst>
                  <a:outerShdw blurRad="38100" dist="38100" dir="2700000" algn="tl">
                    <a:srgbClr val="C0C0C0"/>
                  </a:outerShdw>
                </a:effectLst>
                <a:latin typeface="Arial" charset="0"/>
                <a:cs typeface="+mn-cs"/>
              </a:rPr>
              <a:t>dal</a:t>
            </a:r>
            <a:r>
              <a:rPr lang="en-GB" dirty="0">
                <a:solidFill>
                  <a:srgbClr val="000099"/>
                </a:solidFill>
                <a:effectLst>
                  <a:outerShdw blurRad="38100" dist="38100" dir="2700000" algn="tl">
                    <a:srgbClr val="C0C0C0"/>
                  </a:outerShdw>
                </a:effectLst>
                <a:latin typeface="Arial" charset="0"/>
                <a:cs typeface="+mn-cs"/>
              </a:rPr>
              <a:t> buffer </a:t>
            </a:r>
            <a:r>
              <a:rPr lang="en-GB" dirty="0" err="1">
                <a:solidFill>
                  <a:srgbClr val="000099"/>
                </a:solidFill>
                <a:effectLst>
                  <a:outerShdw blurRad="38100" dist="38100" dir="2700000" algn="tl">
                    <a:srgbClr val="C0C0C0"/>
                  </a:outerShdw>
                </a:effectLst>
                <a:latin typeface="Arial" charset="0"/>
                <a:cs typeface="+mn-cs"/>
              </a:rPr>
              <a:t>dati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interno</a:t>
            </a:r>
            <a:r>
              <a:rPr lang="en-GB" dirty="0">
                <a:solidFill>
                  <a:srgbClr val="000099"/>
                </a:solidFill>
                <a:effectLst>
                  <a:outerShdw blurRad="38100" dist="38100" dir="2700000" algn="tl">
                    <a:srgbClr val="C0C0C0"/>
                  </a:outerShdw>
                </a:effectLst>
                <a:latin typeface="Arial" charset="0"/>
                <a:cs typeface="+mn-cs"/>
              </a:rPr>
              <a:t>.</a:t>
            </a:r>
          </a:p>
          <a:p>
            <a:pPr>
              <a:defRPr/>
            </a:pPr>
            <a:r>
              <a:rPr lang="en-GB" dirty="0" err="1">
                <a:solidFill>
                  <a:srgbClr val="000099"/>
                </a:solidFill>
                <a:effectLst>
                  <a:outerShdw blurRad="38100" dist="38100" dir="2700000" algn="tl">
                    <a:srgbClr val="C0C0C0"/>
                  </a:outerShdw>
                </a:effectLst>
                <a:latin typeface="Arial" charset="0"/>
                <a:cs typeface="+mn-cs"/>
              </a:rPr>
              <a:t>Poiche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Bus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collegamento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alla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memoria</a:t>
            </a:r>
            <a:r>
              <a:rPr lang="en-GB" dirty="0">
                <a:solidFill>
                  <a:srgbClr val="000099"/>
                </a:solidFill>
                <a:effectLst>
                  <a:outerShdw blurRad="38100" dist="38100" dir="2700000" algn="tl">
                    <a:srgbClr val="C0C0C0"/>
                  </a:outerShdw>
                </a:effectLst>
                <a:latin typeface="Arial" charset="0"/>
                <a:cs typeface="+mn-cs"/>
              </a:rPr>
              <a:t> e’ </a:t>
            </a:r>
            <a:r>
              <a:rPr lang="en-GB" dirty="0" err="1">
                <a:solidFill>
                  <a:srgbClr val="000099"/>
                </a:solidFill>
                <a:effectLst>
                  <a:outerShdw blurRad="38100" dist="38100" dir="2700000" algn="tl">
                    <a:srgbClr val="C0C0C0"/>
                  </a:outerShdw>
                </a:effectLst>
                <a:latin typeface="Arial" charset="0"/>
                <a:cs typeface="+mn-cs"/>
              </a:rPr>
              <a:t>condiviso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occorre</a:t>
            </a:r>
            <a:endParaRPr lang="en-GB" dirty="0">
              <a:solidFill>
                <a:srgbClr val="000099"/>
              </a:solidFill>
              <a:effectLst>
                <a:outerShdw blurRad="38100" dist="38100" dir="2700000" algn="tl">
                  <a:srgbClr val="C0C0C0"/>
                </a:outerShdw>
              </a:effectLst>
              <a:latin typeface="Arial" charset="0"/>
              <a:cs typeface="+mn-cs"/>
            </a:endParaRPr>
          </a:p>
          <a:p>
            <a:pPr>
              <a:defRPr/>
            </a:pPr>
            <a:r>
              <a:rPr lang="en-GB" dirty="0">
                <a:solidFill>
                  <a:srgbClr val="000099"/>
                </a:solidFill>
                <a:effectLst>
                  <a:outerShdw blurRad="38100" dist="38100" dir="2700000" algn="tl">
                    <a:srgbClr val="C0C0C0"/>
                  </a:outerShdw>
                </a:effectLst>
                <a:latin typeface="Arial" charset="0"/>
                <a:cs typeface="+mn-cs"/>
              </a:rPr>
              <a:t>un </a:t>
            </a:r>
            <a:r>
              <a:rPr lang="en-GB" dirty="0" err="1">
                <a:solidFill>
                  <a:srgbClr val="000099"/>
                </a:solidFill>
                <a:effectLst>
                  <a:outerShdw blurRad="38100" dist="38100" dir="2700000" algn="tl">
                    <a:srgbClr val="C0C0C0"/>
                  </a:outerShdw>
                </a:effectLst>
                <a:latin typeface="Arial" charset="0"/>
                <a:cs typeface="+mn-cs"/>
              </a:rPr>
              <a:t>arbirtro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gestisca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conflitti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Fenomeno</a:t>
            </a:r>
            <a:r>
              <a:rPr lang="en-GB" dirty="0">
                <a:solidFill>
                  <a:srgbClr val="000099"/>
                </a:solidFill>
                <a:effectLst>
                  <a:outerShdw blurRad="38100" dist="38100" dir="2700000" algn="tl">
                    <a:srgbClr val="C0C0C0"/>
                  </a:outerShdw>
                </a:effectLst>
                <a:latin typeface="Arial" charset="0"/>
                <a:cs typeface="+mn-cs"/>
              </a:rPr>
              <a:t> del </a:t>
            </a:r>
            <a:r>
              <a:rPr lang="en-GB" i="1" dirty="0">
                <a:solidFill>
                  <a:srgbClr val="000099"/>
                </a:solidFill>
                <a:effectLst>
                  <a:outerShdw blurRad="38100" dist="38100" dir="2700000" algn="tl">
                    <a:srgbClr val="C0C0C0"/>
                  </a:outerShdw>
                </a:effectLst>
                <a:latin typeface="Arial" charset="0"/>
                <a:cs typeface="+mn-cs"/>
              </a:rPr>
              <a:t>Cycle Stealing</a:t>
            </a:r>
            <a:r>
              <a:rPr lang="en-GB" dirty="0">
                <a:solidFill>
                  <a:srgbClr val="000099"/>
                </a:solidFill>
                <a:effectLst>
                  <a:outerShdw blurRad="38100" dist="38100" dir="2700000" algn="tl">
                    <a:srgbClr val="C0C0C0"/>
                  </a:outerShdw>
                </a:effectLst>
                <a:latin typeface="Arial" charset="0"/>
                <a:cs typeface="+mn-cs"/>
              </a:rPr>
              <a:t> </a:t>
            </a:r>
            <a:endParaRPr lang="it-IT" dirty="0">
              <a:solidFill>
                <a:srgbClr val="000099"/>
              </a:solidFill>
              <a:effectLst>
                <a:outerShdw blurRad="38100" dist="38100" dir="2700000" algn="tl">
                  <a:srgbClr val="C0C0C0"/>
                </a:outerShdw>
              </a:effectLst>
              <a:latin typeface="Arial" charset="0"/>
              <a:cs typeface="+mn-cs"/>
            </a:endParaRPr>
          </a:p>
          <a:p>
            <a:pPr>
              <a:defRPr/>
            </a:pPr>
            <a:endParaRPr lang="it-IT" dirty="0">
              <a:solidFill>
                <a:srgbClr val="000099"/>
              </a:solidFill>
              <a:effectLst>
                <a:outerShdw blurRad="38100" dist="38100" dir="2700000" algn="tl">
                  <a:srgbClr val="C0C0C0"/>
                </a:outerShdw>
              </a:effectLst>
              <a:latin typeface="Arial" charset="0"/>
              <a:cs typeface="+mn-cs"/>
            </a:endParaRPr>
          </a:p>
        </p:txBody>
      </p:sp>
      <p:sp>
        <p:nvSpPr>
          <p:cNvPr id="299010" name="Text Box 2">
            <a:extLst>
              <a:ext uri="{FF2B5EF4-FFF2-40B4-BE49-F238E27FC236}">
                <a16:creationId xmlns="" xmlns:a16="http://schemas.microsoft.com/office/drawing/2014/main" id="{7B0B0F85-CAA1-4D0E-8100-2E9BE903D073}"/>
              </a:ext>
            </a:extLst>
          </p:cNvPr>
          <p:cNvSpPr txBox="1">
            <a:spLocks noChangeArrowheads="1"/>
          </p:cNvSpPr>
          <p:nvPr/>
        </p:nvSpPr>
        <p:spPr bwMode="auto">
          <a:xfrm>
            <a:off x="2071688" y="71438"/>
            <a:ext cx="4510087" cy="396875"/>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I/O </a:t>
            </a:r>
            <a:r>
              <a:rPr lang="en-GB" dirty="0" err="1">
                <a:solidFill>
                  <a:srgbClr val="000099"/>
                </a:solidFill>
                <a:effectLst>
                  <a:outerShdw blurRad="38100" dist="38100" dir="2700000" algn="tl">
                    <a:srgbClr val="C0C0C0"/>
                  </a:outerShdw>
                </a:effectLst>
                <a:latin typeface="Arial" charset="0"/>
                <a:cs typeface="+mn-cs"/>
              </a:rPr>
              <a:t>gestito</a:t>
            </a:r>
            <a:r>
              <a:rPr lang="en-GB" dirty="0">
                <a:solidFill>
                  <a:srgbClr val="000099"/>
                </a:solidFill>
                <a:effectLst>
                  <a:outerShdw blurRad="38100" dist="38100" dir="2700000" algn="tl">
                    <a:srgbClr val="C0C0C0"/>
                  </a:outerShdw>
                </a:effectLst>
                <a:latin typeface="Arial" charset="0"/>
                <a:cs typeface="+mn-cs"/>
              </a:rPr>
              <a:t> in Direct Memory Access</a:t>
            </a:r>
            <a:endParaRPr lang="it-IT" dirty="0">
              <a:solidFill>
                <a:srgbClr val="000099"/>
              </a:solidFill>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cSld>
  <p:clrMapOvr>
    <a:masterClrMapping/>
  </p:clrMapOvr>
  <p:transition advTm="2832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Text Box 2">
            <a:extLst>
              <a:ext uri="{FF2B5EF4-FFF2-40B4-BE49-F238E27FC236}">
                <a16:creationId xmlns="" xmlns:a16="http://schemas.microsoft.com/office/drawing/2014/main" id="{87C9EFF0-31EB-4002-AC58-09BBCDFFAE96}"/>
              </a:ext>
            </a:extLst>
          </p:cNvPr>
          <p:cNvSpPr txBox="1">
            <a:spLocks noChangeArrowheads="1"/>
          </p:cNvSpPr>
          <p:nvPr/>
        </p:nvSpPr>
        <p:spPr bwMode="auto">
          <a:xfrm>
            <a:off x="2873375" y="76200"/>
            <a:ext cx="2987675"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I/O guidato da Interrupt</a:t>
            </a:r>
            <a:endParaRPr lang="it-IT">
              <a:solidFill>
                <a:srgbClr val="000099"/>
              </a:solidFill>
              <a:effectLst>
                <a:outerShdw blurRad="38100" dist="38100" dir="2700000" algn="tl">
                  <a:srgbClr val="C0C0C0"/>
                </a:outerShdw>
              </a:effectLst>
              <a:latin typeface="Arial" charset="0"/>
              <a:cs typeface="+mn-cs"/>
            </a:endParaRPr>
          </a:p>
        </p:txBody>
      </p:sp>
      <p:sp>
        <p:nvSpPr>
          <p:cNvPr id="290819" name="Text Box 3">
            <a:extLst>
              <a:ext uri="{FF2B5EF4-FFF2-40B4-BE49-F238E27FC236}">
                <a16:creationId xmlns="" xmlns:a16="http://schemas.microsoft.com/office/drawing/2014/main" id="{C3B44688-23B5-4608-AAC3-F6054B02CE7F}"/>
              </a:ext>
            </a:extLst>
          </p:cNvPr>
          <p:cNvSpPr txBox="1">
            <a:spLocks noChangeArrowheads="1"/>
          </p:cNvSpPr>
          <p:nvPr/>
        </p:nvSpPr>
        <p:spPr bwMode="auto">
          <a:xfrm>
            <a:off x="228600" y="457200"/>
            <a:ext cx="8610600" cy="6797675"/>
          </a:xfrm>
          <a:prstGeom prst="rect">
            <a:avLst/>
          </a:prstGeom>
          <a:noFill/>
          <a:ln w="9525">
            <a:noFill/>
            <a:miter lim="800000"/>
            <a:headEnd/>
            <a:tailEnd/>
          </a:ln>
          <a:effectLst/>
        </p:spPr>
        <p:txBody>
          <a:bodyPr>
            <a:spAutoFit/>
          </a:bodyPr>
          <a:lstStyle/>
          <a:p>
            <a:pPr algn="just">
              <a:defRPr/>
            </a:pPr>
            <a:r>
              <a:rPr lang="en-GB">
                <a:effectLst>
                  <a:outerShdw blurRad="38100" dist="38100" dir="2700000" algn="tl">
                    <a:srgbClr val="C0C0C0"/>
                  </a:outerShdw>
                </a:effectLst>
                <a:latin typeface="Arial" charset="0"/>
                <a:cs typeface="+mn-cs"/>
              </a:rPr>
              <a:t>Problemi:</a:t>
            </a:r>
          </a:p>
          <a:p>
            <a:pPr algn="just">
              <a:defRPr/>
            </a:pPr>
            <a:endParaRPr lang="en-GB">
              <a:effectLst>
                <a:outerShdw blurRad="38100" dist="38100" dir="2700000" algn="tl">
                  <a:srgbClr val="C0C0C0"/>
                </a:outerShdw>
              </a:effectLst>
              <a:latin typeface="Arial" charset="0"/>
              <a:cs typeface="+mn-cs"/>
            </a:endParaRPr>
          </a:p>
          <a:p>
            <a:pPr algn="just">
              <a:defRPr/>
            </a:pPr>
            <a:r>
              <a:rPr lang="en-GB">
                <a:effectLst>
                  <a:outerShdw blurRad="38100" dist="38100" dir="2700000" algn="tl">
                    <a:srgbClr val="C0C0C0"/>
                  </a:outerShdw>
                </a:effectLst>
                <a:latin typeface="Arial" charset="0"/>
                <a:cs typeface="+mn-cs"/>
              </a:rPr>
              <a:t>Cosa accade se arrivano piu’ interrupt contemporaneamente?</a:t>
            </a:r>
          </a:p>
          <a:p>
            <a:pPr algn="just">
              <a:defRPr/>
            </a:pPr>
            <a:endParaRPr lang="en-GB">
              <a:effectLst>
                <a:outerShdw blurRad="38100" dist="38100" dir="2700000" algn="tl">
                  <a:srgbClr val="C0C0C0"/>
                </a:outerShdw>
              </a:effectLst>
              <a:latin typeface="Arial" charset="0"/>
              <a:cs typeface="+mn-cs"/>
            </a:endParaRPr>
          </a:p>
          <a:p>
            <a:pPr algn="just">
              <a:defRPr/>
            </a:pPr>
            <a:r>
              <a:rPr lang="en-GB">
                <a:effectLst>
                  <a:outerShdw blurRad="38100" dist="38100" dir="2700000" algn="tl">
                    <a:srgbClr val="C0C0C0"/>
                  </a:outerShdw>
                </a:effectLst>
                <a:latin typeface="Arial" charset="0"/>
                <a:cs typeface="+mn-cs"/>
              </a:rPr>
              <a:t>	la CPU avverte un solo segnale (OR di tutti i segnali di int.)</a:t>
            </a:r>
          </a:p>
          <a:p>
            <a:pPr algn="just">
              <a:defRPr/>
            </a:pPr>
            <a:endParaRPr lang="en-GB">
              <a:effectLst>
                <a:outerShdw blurRad="38100" dist="38100" dir="2700000" algn="tl">
                  <a:srgbClr val="C0C0C0"/>
                </a:outerShdw>
              </a:effectLst>
              <a:latin typeface="Arial" charset="0"/>
              <a:cs typeface="+mn-cs"/>
            </a:endParaRPr>
          </a:p>
          <a:p>
            <a:pPr algn="just">
              <a:defRPr/>
            </a:pPr>
            <a:r>
              <a:rPr lang="en-GB">
                <a:effectLst>
                  <a:outerShdw blurRad="38100" dist="38100" dir="2700000" algn="tl">
                    <a:srgbClr val="C0C0C0"/>
                  </a:outerShdw>
                </a:effectLst>
                <a:latin typeface="Arial" charset="0"/>
                <a:cs typeface="+mn-cs"/>
              </a:rPr>
              <a:t>	1) se si usa il Polling, l’ordine di scansione determina un 	ordinamento implicito tra i dispositivi</a:t>
            </a:r>
          </a:p>
          <a:p>
            <a:pPr algn="just">
              <a:defRPr/>
            </a:pPr>
            <a:endParaRPr lang="en-GB">
              <a:effectLst>
                <a:outerShdw blurRad="38100" dist="38100" dir="2700000" algn="tl">
                  <a:srgbClr val="C0C0C0"/>
                </a:outerShdw>
              </a:effectLst>
              <a:latin typeface="Arial" charset="0"/>
              <a:cs typeface="+mn-cs"/>
            </a:endParaRPr>
          </a:p>
          <a:p>
            <a:pPr algn="just">
              <a:defRPr/>
            </a:pPr>
            <a:r>
              <a:rPr lang="en-GB">
                <a:effectLst>
                  <a:outerShdw blurRad="38100" dist="38100" dir="2700000" algn="tl">
                    <a:srgbClr val="C0C0C0"/>
                  </a:outerShdw>
                </a:effectLst>
                <a:latin typeface="Arial" charset="0"/>
                <a:cs typeface="+mn-cs"/>
              </a:rPr>
              <a:t>	2) se si usa l’Interrupt vettorizzato, occorre impostare un 	protocollo di comunicazione tra CPU e dispositivi: quando la 	CPU ha ricevuto l’interrupt ed e’ pronta a gestirlo, invia un 	segnale di Acknowledge (INTA). Quando il controller riceve il 	segnale invia l’identificatore del dispositivo (vettore di 	interrupt) sul bus dati. Se il segnale di INTA viene propagato 	sequenzialmente dai controllori dei dispositivi (collegamento 	</a:t>
            </a:r>
            <a:r>
              <a:rPr lang="en-GB" i="1">
                <a:effectLst>
                  <a:outerShdw blurRad="38100" dist="38100" dir="2700000" algn="tl">
                    <a:srgbClr val="C0C0C0"/>
                  </a:outerShdw>
                </a:effectLst>
                <a:latin typeface="Arial" charset="0"/>
                <a:cs typeface="+mn-cs"/>
              </a:rPr>
              <a:t>daisy chain</a:t>
            </a:r>
            <a:r>
              <a:rPr lang="en-GB">
                <a:effectLst>
                  <a:outerShdw blurRad="38100" dist="38100" dir="2700000" algn="tl">
                    <a:srgbClr val="C0C0C0"/>
                  </a:outerShdw>
                </a:effectLst>
                <a:latin typeface="Arial" charset="0"/>
                <a:cs typeface="+mn-cs"/>
              </a:rPr>
              <a:t>) e assorbito dal primo controller che aveva un 	interrupt pendente, si ha un ordinamento implicito tra i 	dispositivi determinato dal collegamento in daisy chain degli 	stessi</a:t>
            </a:r>
            <a:endParaRPr lang="en-GB" i="1">
              <a:effectLst>
                <a:outerShdw blurRad="38100" dist="38100" dir="2700000" algn="tl">
                  <a:srgbClr val="C0C0C0"/>
                </a:outerShdw>
              </a:effectLst>
              <a:latin typeface="Arial" charset="0"/>
              <a:cs typeface="+mn-cs"/>
            </a:endParaRPr>
          </a:p>
          <a:p>
            <a:pPr algn="just">
              <a:defRPr/>
            </a:pPr>
            <a:r>
              <a:rPr lang="en-GB" i="1">
                <a:effectLst>
                  <a:outerShdw blurRad="38100" dist="38100" dir="2700000" algn="tl">
                    <a:srgbClr val="C0C0C0"/>
                  </a:outerShdw>
                </a:effectLst>
                <a:latin typeface="Arial" charset="0"/>
                <a:cs typeface="+mn-cs"/>
              </a:rPr>
              <a:t>	</a:t>
            </a:r>
            <a:endParaRPr lang="en-GB">
              <a:effectLst>
                <a:outerShdw blurRad="38100" dist="38100" dir="2700000" algn="tl">
                  <a:srgbClr val="C0C0C0"/>
                </a:outerShdw>
              </a:effectLst>
              <a:latin typeface="Arial" charset="0"/>
              <a:cs typeface="+mn-cs"/>
            </a:endParaRPr>
          </a:p>
          <a:p>
            <a:pPr algn="just">
              <a:defRPr/>
            </a:pPr>
            <a:endParaRPr lang="it-IT">
              <a:effectLst>
                <a:outerShdw blurRad="38100" dist="38100" dir="2700000" algn="tl">
                  <a:srgbClr val="C0C0C0"/>
                </a:outerShdw>
              </a:effectLst>
              <a:latin typeface="Arial" charset="0"/>
              <a:cs typeface="+mn-cs"/>
            </a:endParaRPr>
          </a:p>
        </p:txBody>
      </p:sp>
      <p:sp>
        <p:nvSpPr>
          <p:cNvPr id="5" name="Segnaposto piè di pagina 3">
            <a:extLst>
              <a:ext uri="{FF2B5EF4-FFF2-40B4-BE49-F238E27FC236}">
                <a16:creationId xmlns="" xmlns:a16="http://schemas.microsoft.com/office/drawing/2014/main" id="{41303872-036B-40FF-96E8-40DDB06E8CAE}"/>
              </a:ext>
            </a:extLst>
          </p:cNvPr>
          <p:cNvSpPr>
            <a:spLocks noGrp="1"/>
          </p:cNvSpPr>
          <p:nvPr>
            <p:ph type="ftr" sz="quarter" idx="4294967295"/>
          </p:nvPr>
        </p:nvSpPr>
        <p:spPr>
          <a:xfrm>
            <a:off x="3505200" y="6523038"/>
            <a:ext cx="5976938" cy="204787"/>
          </a:xfrm>
        </p:spPr>
        <p:txBody>
          <a:bodyPr/>
          <a:lstStyle/>
          <a:p>
            <a:pPr>
              <a:defRPr/>
            </a:pPr>
            <a:r>
              <a:rPr lang="it-IT" dirty="0"/>
              <a:t>Architettura degli Elaboratori II, </a:t>
            </a:r>
            <a:r>
              <a:rPr lang="en-GB" dirty="0" smtClean="0"/>
              <a:t>S.R. </a:t>
            </a:r>
            <a:r>
              <a:rPr lang="en-GB" dirty="0" err="1" smtClean="0"/>
              <a:t>Poccia</a:t>
            </a:r>
            <a:r>
              <a:rPr lang="en-GB" dirty="0" smtClean="0"/>
              <a:t> 2020</a:t>
            </a:r>
            <a:endParaRPr lang="it-IT"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6840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Text Box 2">
            <a:extLst>
              <a:ext uri="{FF2B5EF4-FFF2-40B4-BE49-F238E27FC236}">
                <a16:creationId xmlns="" xmlns:a16="http://schemas.microsoft.com/office/drawing/2014/main" id="{5683FC8C-6371-44B3-B7F7-1638D006386A}"/>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sp>
        <p:nvSpPr>
          <p:cNvPr id="272387" name="Text Box 3">
            <a:extLst>
              <a:ext uri="{FF2B5EF4-FFF2-40B4-BE49-F238E27FC236}">
                <a16:creationId xmlns="" xmlns:a16="http://schemas.microsoft.com/office/drawing/2014/main" id="{36CE5810-EC3E-4BAF-B02A-4A07153FA298}"/>
              </a:ext>
            </a:extLst>
          </p:cNvPr>
          <p:cNvSpPr txBox="1">
            <a:spLocks noChangeArrowheads="1"/>
          </p:cNvSpPr>
          <p:nvPr/>
        </p:nvSpPr>
        <p:spPr bwMode="auto">
          <a:xfrm>
            <a:off x="288925" y="544513"/>
            <a:ext cx="7926388" cy="400050"/>
          </a:xfrm>
          <a:prstGeom prst="rect">
            <a:avLst/>
          </a:prstGeom>
          <a:noFill/>
          <a:ln w="9525">
            <a:noFill/>
            <a:miter lim="800000"/>
            <a:headEnd/>
            <a:tailEnd/>
          </a:ln>
          <a:effectLst/>
        </p:spPr>
        <p:txBody>
          <a:bodyPr wrap="none">
            <a:spAutoFit/>
          </a:bodyPr>
          <a:lstStyle/>
          <a:p>
            <a:pPr>
              <a:defRPr/>
            </a:pPr>
            <a:r>
              <a:rPr lang="en-GB" dirty="0" err="1">
                <a:solidFill>
                  <a:srgbClr val="000099"/>
                </a:solidFill>
                <a:effectLst>
                  <a:outerShdw blurRad="38100" dist="38100" dir="2700000" algn="tl">
                    <a:srgbClr val="C0C0C0"/>
                  </a:outerShdw>
                </a:effectLst>
                <a:latin typeface="Arial" charset="0"/>
                <a:cs typeface="+mn-cs"/>
              </a:rPr>
              <a:t>Trasformazioni</a:t>
            </a:r>
            <a:r>
              <a:rPr lang="en-GB" dirty="0">
                <a:solidFill>
                  <a:srgbClr val="000099"/>
                </a:solidFill>
                <a:effectLst>
                  <a:outerShdw blurRad="38100" dist="38100" dir="2700000" algn="tl">
                    <a:srgbClr val="C0C0C0"/>
                  </a:outerShdw>
                </a:effectLst>
                <a:latin typeface="Arial" charset="0"/>
                <a:cs typeface="+mn-cs"/>
              </a:rPr>
              <a:t> da </a:t>
            </a:r>
            <a:r>
              <a:rPr lang="en-GB" dirty="0" err="1">
                <a:solidFill>
                  <a:srgbClr val="000099"/>
                </a:solidFill>
                <a:effectLst>
                  <a:outerShdw blurRad="38100" dist="38100" dir="2700000" algn="tl">
                    <a:srgbClr val="C0C0C0"/>
                  </a:outerShdw>
                </a:effectLst>
                <a:latin typeface="Arial" charset="0"/>
                <a:cs typeface="+mn-cs"/>
              </a:rPr>
              <a:t>notazione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infissa</a:t>
            </a:r>
            <a:r>
              <a:rPr lang="en-GB" dirty="0">
                <a:solidFill>
                  <a:srgbClr val="000099"/>
                </a:solidFill>
                <a:effectLst>
                  <a:outerShdw blurRad="38100" dist="38100" dir="2700000" algn="tl">
                    <a:srgbClr val="C0C0C0"/>
                  </a:outerShdw>
                </a:effectLst>
                <a:latin typeface="Arial" charset="0"/>
                <a:cs typeface="+mn-cs"/>
              </a:rPr>
              <a:t> a </a:t>
            </a:r>
            <a:r>
              <a:rPr lang="en-GB" dirty="0" err="1">
                <a:solidFill>
                  <a:srgbClr val="000099"/>
                </a:solidFill>
                <a:effectLst>
                  <a:outerShdw blurRad="38100" dist="38100" dir="2700000" algn="tl">
                    <a:srgbClr val="C0C0C0"/>
                  </a:outerShdw>
                </a:effectLst>
                <a:latin typeface="Arial" charset="0"/>
                <a:cs typeface="+mn-cs"/>
              </a:rPr>
              <a:t>postfissa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libro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sez</a:t>
            </a:r>
            <a:r>
              <a:rPr lang="en-GB" dirty="0">
                <a:solidFill>
                  <a:srgbClr val="000099"/>
                </a:solidFill>
                <a:effectLst>
                  <a:outerShdw blurRad="38100" dist="38100" dir="2700000" algn="tl">
                    <a:srgbClr val="C0C0C0"/>
                  </a:outerShdw>
                </a:effectLst>
                <a:latin typeface="Arial" charset="0"/>
                <a:cs typeface="+mn-cs"/>
              </a:rPr>
              <a:t>. 5.4.8)</a:t>
            </a:r>
            <a:endParaRPr lang="it-IT" dirty="0">
              <a:solidFill>
                <a:srgbClr val="000099"/>
              </a:solidFill>
              <a:effectLst>
                <a:outerShdw blurRad="38100" dist="38100" dir="2700000" algn="tl">
                  <a:srgbClr val="C0C0C0"/>
                </a:outerShdw>
              </a:effectLst>
              <a:latin typeface="Arial" charset="0"/>
              <a:cs typeface="+mn-cs"/>
            </a:endParaRPr>
          </a:p>
        </p:txBody>
      </p:sp>
      <p:pic>
        <p:nvPicPr>
          <p:cNvPr id="51204" name="Picture 4" descr="FigAlgoPostfissa">
            <a:extLst>
              <a:ext uri="{FF2B5EF4-FFF2-40B4-BE49-F238E27FC236}">
                <a16:creationId xmlns="" xmlns:a16="http://schemas.microsoft.com/office/drawing/2014/main" id="{DC34818B-1C10-46D6-8DEA-5D34C5D12C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0" y="1228725"/>
            <a:ext cx="4760913" cy="307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5" name="Picture 5" descr="AlgoPostfissa">
            <a:extLst>
              <a:ext uri="{FF2B5EF4-FFF2-40B4-BE49-F238E27FC236}">
                <a16:creationId xmlns="" xmlns:a16="http://schemas.microsoft.com/office/drawing/2014/main" id="{C4C42927-B411-4CB2-95EA-DB91B42367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10213" y="1352550"/>
            <a:ext cx="3405187" cy="283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2390" name="Text Box 6">
            <a:extLst>
              <a:ext uri="{FF2B5EF4-FFF2-40B4-BE49-F238E27FC236}">
                <a16:creationId xmlns="" xmlns:a16="http://schemas.microsoft.com/office/drawing/2014/main" id="{2562F307-3D06-42A8-8E3C-CB8D75457608}"/>
              </a:ext>
            </a:extLst>
          </p:cNvPr>
          <p:cNvSpPr txBox="1">
            <a:spLocks noChangeArrowheads="1"/>
          </p:cNvSpPr>
          <p:nvPr/>
        </p:nvSpPr>
        <p:spPr bwMode="auto">
          <a:xfrm>
            <a:off x="441325" y="4583113"/>
            <a:ext cx="8501063" cy="1006475"/>
          </a:xfrm>
          <a:prstGeom prst="rect">
            <a:avLst/>
          </a:prstGeom>
          <a:noFill/>
          <a:ln w="9525">
            <a:noFill/>
            <a:miter lim="800000"/>
            <a:headEnd/>
            <a:tailEnd/>
          </a:ln>
          <a:effectLst/>
        </p:spPr>
        <p:txBody>
          <a:bodyPr wrap="none">
            <a:spAutoFit/>
          </a:bodyPr>
          <a:lstStyle/>
          <a:p>
            <a:pPr>
              <a:defRPr/>
            </a:pPr>
            <a:r>
              <a:rPr lang="en-GB">
                <a:solidFill>
                  <a:srgbClr val="000099"/>
                </a:solidFill>
                <a:effectLst>
                  <a:outerShdw blurRad="38100" dist="38100" dir="2700000" algn="tl">
                    <a:srgbClr val="C0C0C0"/>
                  </a:outerShdw>
                </a:effectLst>
                <a:latin typeface="Arial" charset="0"/>
                <a:cs typeface="+mn-cs"/>
              </a:rPr>
              <a:t>Gli operandi passano a sinistra, gli altri simboli sono trattati in base</a:t>
            </a:r>
          </a:p>
          <a:p>
            <a:pPr>
              <a:defRPr/>
            </a:pPr>
            <a:r>
              <a:rPr lang="en-GB">
                <a:solidFill>
                  <a:srgbClr val="000099"/>
                </a:solidFill>
                <a:effectLst>
                  <a:outerShdw blurRad="38100" dist="38100" dir="2700000" algn="tl">
                    <a:srgbClr val="C0C0C0"/>
                  </a:outerShdw>
                </a:effectLst>
                <a:latin typeface="Arial" charset="0"/>
                <a:cs typeface="+mn-cs"/>
              </a:rPr>
              <a:t>alla tabella a destra (i simboli </a:t>
            </a:r>
            <a:r>
              <a:rPr lang="en-GB">
                <a:solidFill>
                  <a:srgbClr val="000099"/>
                </a:solidFill>
                <a:effectLst>
                  <a:outerShdw blurRad="38100" dist="38100" dir="2700000" algn="tl">
                    <a:srgbClr val="C0C0C0"/>
                  </a:outerShdw>
                </a:effectLst>
                <a:latin typeface="Arial" charset="0"/>
                <a:cs typeface="+mn-cs"/>
                <a:sym typeface="Symbol" pitchFamily="18" charset="2"/>
              </a:rPr>
              <a:t> delimitano inizio e fine, il primo viene</a:t>
            </a:r>
          </a:p>
          <a:p>
            <a:pPr>
              <a:defRPr/>
            </a:pPr>
            <a:r>
              <a:rPr lang="en-GB">
                <a:solidFill>
                  <a:srgbClr val="000099"/>
                </a:solidFill>
                <a:effectLst>
                  <a:outerShdw blurRad="38100" dist="38100" dir="2700000" algn="tl">
                    <a:srgbClr val="C0C0C0"/>
                  </a:outerShdw>
                </a:effectLst>
                <a:latin typeface="Arial" charset="0"/>
                <a:cs typeface="+mn-cs"/>
                <a:sym typeface="Symbol" pitchFamily="18" charset="2"/>
              </a:rPr>
              <a:t>dirottato subito sul “binario” verticale)</a:t>
            </a:r>
            <a:endParaRPr lang="it-IT">
              <a:solidFill>
                <a:srgbClr val="000099"/>
              </a:solidFill>
              <a:effectLst>
                <a:outerShdw blurRad="38100" dist="38100" dir="2700000" algn="tl">
                  <a:srgbClr val="C0C0C0"/>
                </a:outerShdw>
              </a:effectLst>
              <a:latin typeface="Arial" charset="0"/>
              <a:cs typeface="+mn-cs"/>
            </a:endParaRPr>
          </a:p>
        </p:txBody>
      </p:sp>
      <p:sp>
        <p:nvSpPr>
          <p:cNvPr id="272391" name="Text Box 7">
            <a:extLst>
              <a:ext uri="{FF2B5EF4-FFF2-40B4-BE49-F238E27FC236}">
                <a16:creationId xmlns="" xmlns:a16="http://schemas.microsoft.com/office/drawing/2014/main" id="{E2E2DA73-6359-4113-818D-FE3EF7AE99ED}"/>
              </a:ext>
            </a:extLst>
          </p:cNvPr>
          <p:cNvSpPr txBox="1">
            <a:spLocks noChangeArrowheads="1"/>
          </p:cNvSpPr>
          <p:nvPr/>
        </p:nvSpPr>
        <p:spPr bwMode="auto">
          <a:xfrm>
            <a:off x="188913" y="5622925"/>
            <a:ext cx="8955087" cy="1006475"/>
          </a:xfrm>
          <a:prstGeom prst="rect">
            <a:avLst/>
          </a:prstGeom>
          <a:noFill/>
          <a:ln w="9525">
            <a:noFill/>
            <a:miter lim="800000"/>
            <a:headEnd/>
            <a:tailEnd/>
          </a:ln>
          <a:effectLst/>
        </p:spPr>
        <p:txBody>
          <a:bodyPr wrap="none">
            <a:spAutoFit/>
          </a:bodyPr>
          <a:lstStyle/>
          <a:p>
            <a:pPr marL="457200" indent="-457200">
              <a:buFontTx/>
              <a:buAutoNum type="arabicPeriod"/>
              <a:defRPr/>
            </a:pPr>
            <a:r>
              <a:rPr lang="en-GB" dirty="0" err="1">
                <a:solidFill>
                  <a:srgbClr val="000099"/>
                </a:solidFill>
                <a:effectLst>
                  <a:outerShdw blurRad="38100" dist="38100" dir="2700000" algn="tl">
                    <a:srgbClr val="C0C0C0"/>
                  </a:outerShdw>
                </a:effectLst>
                <a:latin typeface="Arial" charset="0"/>
                <a:cs typeface="+mn-cs"/>
              </a:rPr>
              <a:t>scende</a:t>
            </a:r>
            <a:r>
              <a:rPr lang="en-GB" dirty="0">
                <a:solidFill>
                  <a:srgbClr val="000099"/>
                </a:solidFill>
                <a:effectLst>
                  <a:outerShdw blurRad="38100" dist="38100" dir="2700000" algn="tl">
                    <a:srgbClr val="C0C0C0"/>
                  </a:outerShdw>
                </a:effectLst>
                <a:latin typeface="Arial" charset="0"/>
                <a:cs typeface="+mn-cs"/>
              </a:rPr>
              <a:t>, 2. </a:t>
            </a:r>
            <a:r>
              <a:rPr lang="en-GB" dirty="0" err="1">
                <a:solidFill>
                  <a:srgbClr val="000099"/>
                </a:solidFill>
                <a:effectLst>
                  <a:outerShdw blurRad="38100" dist="38100" dir="2700000" algn="tl">
                    <a:srgbClr val="C0C0C0"/>
                  </a:outerShdw>
                </a:effectLst>
                <a:latin typeface="Arial" charset="0"/>
                <a:cs typeface="+mn-cs"/>
              </a:rPr>
              <a:t>il</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vagone</a:t>
            </a:r>
            <a:r>
              <a:rPr lang="en-GB" dirty="0">
                <a:solidFill>
                  <a:srgbClr val="000099"/>
                </a:solidFill>
                <a:effectLst>
                  <a:outerShdw blurRad="38100" dist="38100" dir="2700000" algn="tl">
                    <a:srgbClr val="C0C0C0"/>
                  </a:outerShdw>
                </a:effectLst>
                <a:latin typeface="Arial" charset="0"/>
                <a:cs typeface="+mn-cs"/>
              </a:rPr>
              <a:t> in basso </a:t>
            </a:r>
            <a:r>
              <a:rPr lang="en-GB" dirty="0" err="1">
                <a:solidFill>
                  <a:srgbClr val="000099"/>
                </a:solidFill>
                <a:effectLst>
                  <a:outerShdw blurRad="38100" dist="38100" dir="2700000" algn="tl">
                    <a:srgbClr val="C0C0C0"/>
                  </a:outerShdw>
                </a:effectLst>
                <a:latin typeface="Arial" charset="0"/>
                <a:cs typeface="+mn-cs"/>
              </a:rPr>
              <a:t>passa</a:t>
            </a:r>
            <a:r>
              <a:rPr lang="en-GB" dirty="0">
                <a:solidFill>
                  <a:srgbClr val="000099"/>
                </a:solidFill>
                <a:effectLst>
                  <a:outerShdw blurRad="38100" dist="38100" dir="2700000" algn="tl">
                    <a:srgbClr val="C0C0C0"/>
                  </a:outerShdw>
                </a:effectLst>
                <a:latin typeface="Arial" charset="0"/>
                <a:cs typeface="+mn-cs"/>
              </a:rPr>
              <a:t> a </a:t>
            </a:r>
            <a:r>
              <a:rPr lang="en-GB" dirty="0" err="1">
                <a:solidFill>
                  <a:srgbClr val="000099"/>
                </a:solidFill>
                <a:effectLst>
                  <a:outerShdw blurRad="38100" dist="38100" dir="2700000" algn="tl">
                    <a:srgbClr val="C0C0C0"/>
                  </a:outerShdw>
                </a:effectLst>
                <a:latin typeface="Arial" charset="0"/>
                <a:cs typeface="+mn-cs"/>
              </a:rPr>
              <a:t>sinistra</a:t>
            </a:r>
            <a:r>
              <a:rPr lang="en-GB" dirty="0">
                <a:solidFill>
                  <a:srgbClr val="000099"/>
                </a:solidFill>
                <a:effectLst>
                  <a:outerShdw blurRad="38100" dist="38100" dir="2700000" algn="tl">
                    <a:srgbClr val="C0C0C0"/>
                  </a:outerShdw>
                </a:effectLst>
                <a:latin typeface="Arial" charset="0"/>
                <a:cs typeface="+mn-cs"/>
              </a:rPr>
              <a:t>, 3. </a:t>
            </a:r>
            <a:r>
              <a:rPr lang="en-GB" dirty="0" err="1">
                <a:solidFill>
                  <a:srgbClr val="000099"/>
                </a:solidFill>
                <a:effectLst>
                  <a:outerShdw blurRad="38100" dist="38100" dir="2700000" algn="tl">
                    <a:srgbClr val="C0C0C0"/>
                  </a:outerShdw>
                </a:effectLst>
                <a:latin typeface="Arial" charset="0"/>
                <a:cs typeface="+mn-cs"/>
              </a:rPr>
              <a:t>eliminare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sia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quello</a:t>
            </a:r>
            <a:r>
              <a:rPr lang="en-GB" dirty="0">
                <a:solidFill>
                  <a:srgbClr val="000099"/>
                </a:solidFill>
                <a:effectLst>
                  <a:outerShdw blurRad="38100" dist="38100" dir="2700000" algn="tl">
                    <a:srgbClr val="C0C0C0"/>
                  </a:outerShdw>
                </a:effectLst>
                <a:latin typeface="Arial" charset="0"/>
                <a:cs typeface="+mn-cs"/>
              </a:rPr>
              <a:t> </a:t>
            </a:r>
          </a:p>
          <a:p>
            <a:pPr marL="457200" indent="-457200">
              <a:defRPr/>
            </a:pPr>
            <a:r>
              <a:rPr lang="en-GB" dirty="0">
                <a:solidFill>
                  <a:srgbClr val="000099"/>
                </a:solidFill>
                <a:effectLst>
                  <a:outerShdw blurRad="38100" dist="38100" dir="2700000" algn="tl">
                    <a:srgbClr val="C0C0C0"/>
                  </a:outerShdw>
                </a:effectLst>
                <a:latin typeface="Arial" charset="0"/>
                <a:cs typeface="+mn-cs"/>
              </a:rPr>
              <a:t>in </a:t>
            </a:r>
            <a:r>
              <a:rPr lang="en-GB" dirty="0" err="1">
                <a:solidFill>
                  <a:srgbClr val="000099"/>
                </a:solidFill>
                <a:effectLst>
                  <a:outerShdw blurRad="38100" dist="38100" dir="2700000" algn="tl">
                    <a:srgbClr val="C0C0C0"/>
                  </a:outerShdw>
                </a:effectLst>
                <a:latin typeface="Arial" charset="0"/>
                <a:cs typeface="+mn-cs"/>
              </a:rPr>
              <a:t>attesa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allo</a:t>
            </a:r>
            <a:r>
              <a:rPr lang="en-GB" dirty="0">
                <a:solidFill>
                  <a:srgbClr val="000099"/>
                </a:solidFill>
                <a:effectLst>
                  <a:outerShdw blurRad="38100" dist="38100" dir="2700000" algn="tl">
                    <a:srgbClr val="C0C0C0"/>
                  </a:outerShdw>
                </a:effectLst>
                <a:latin typeface="Arial" charset="0"/>
                <a:cs typeface="+mn-cs"/>
              </a:rPr>
              <a:t> switch </a:t>
            </a:r>
            <a:r>
              <a:rPr lang="en-GB" dirty="0" err="1">
                <a:solidFill>
                  <a:srgbClr val="000099"/>
                </a:solidFill>
                <a:effectLst>
                  <a:outerShdw blurRad="38100" dist="38100" dir="2700000" algn="tl">
                    <a:srgbClr val="C0C0C0"/>
                  </a:outerShdw>
                </a:effectLst>
                <a:latin typeface="Arial" charset="0"/>
                <a:cs typeface="+mn-cs"/>
              </a:rPr>
              <a:t>sia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l’elemento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affiorante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nel</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binario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verticale</a:t>
            </a:r>
            <a:r>
              <a:rPr lang="en-GB" dirty="0">
                <a:solidFill>
                  <a:srgbClr val="000099"/>
                </a:solidFill>
                <a:effectLst>
                  <a:outerShdw blurRad="38100" dist="38100" dir="2700000" algn="tl">
                    <a:srgbClr val="C0C0C0"/>
                  </a:outerShdw>
                </a:effectLst>
                <a:latin typeface="Arial" charset="0"/>
                <a:cs typeface="+mn-cs"/>
              </a:rPr>
              <a:t>, 4. fine</a:t>
            </a:r>
          </a:p>
          <a:p>
            <a:pPr marL="457200" indent="-457200">
              <a:defRPr/>
            </a:pPr>
            <a:r>
              <a:rPr lang="en-GB" dirty="0">
                <a:solidFill>
                  <a:srgbClr val="000099"/>
                </a:solidFill>
                <a:effectLst>
                  <a:outerShdw blurRad="38100" dist="38100" dir="2700000" algn="tl">
                    <a:srgbClr val="C0C0C0"/>
                  </a:outerShdw>
                </a:effectLst>
                <a:latin typeface="Arial" charset="0"/>
                <a:cs typeface="+mn-cs"/>
              </a:rPr>
              <a:t>(</a:t>
            </a:r>
            <a:r>
              <a:rPr lang="en-GB" dirty="0" err="1">
                <a:solidFill>
                  <a:srgbClr val="000099"/>
                </a:solidFill>
                <a:effectLst>
                  <a:outerShdw blurRad="38100" dist="38100" dir="2700000" algn="tl">
                    <a:srgbClr val="C0C0C0"/>
                  </a:outerShdw>
                </a:effectLst>
                <a:latin typeface="Arial" charset="0"/>
                <a:cs typeface="+mn-cs"/>
              </a:rPr>
              <a:t>risultato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nel</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binario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sinistra</a:t>
            </a:r>
            <a:r>
              <a:rPr lang="en-GB" dirty="0">
                <a:solidFill>
                  <a:srgbClr val="000099"/>
                </a:solidFill>
                <a:effectLst>
                  <a:outerShdw blurRad="38100" dist="38100" dir="2700000" algn="tl">
                    <a:srgbClr val="C0C0C0"/>
                  </a:outerShdw>
                </a:effectLst>
                <a:latin typeface="Arial" charset="0"/>
                <a:cs typeface="+mn-cs"/>
              </a:rPr>
              <a:t>), 5. fine: </a:t>
            </a:r>
            <a:r>
              <a:rPr lang="en-GB" dirty="0" err="1">
                <a:solidFill>
                  <a:srgbClr val="000099"/>
                </a:solidFill>
                <a:effectLst>
                  <a:outerShdw blurRad="38100" dist="38100" dir="2700000" algn="tl">
                    <a:srgbClr val="C0C0C0"/>
                  </a:outerShdw>
                </a:effectLst>
                <a:latin typeface="Arial" charset="0"/>
                <a:cs typeface="+mn-cs"/>
              </a:rPr>
              <a:t>errore</a:t>
            </a:r>
            <a:r>
              <a:rPr lang="en-GB" dirty="0">
                <a:solidFill>
                  <a:srgbClr val="000099"/>
                </a:solidFill>
                <a:effectLst>
                  <a:outerShdw blurRad="38100" dist="38100" dir="2700000" algn="tl">
                    <a:srgbClr val="C0C0C0"/>
                  </a:outerShdw>
                </a:effectLst>
                <a:latin typeface="Arial" charset="0"/>
                <a:cs typeface="+mn-cs"/>
              </a:rPr>
              <a:t>!</a:t>
            </a:r>
            <a:endParaRPr lang="it-IT" dirty="0">
              <a:solidFill>
                <a:srgbClr val="000099"/>
              </a:solidFill>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cSld>
  <p:clrMapOvr>
    <a:masterClrMapping/>
  </p:clrMapOvr>
  <p:transition advTm="12706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Text Box 2">
            <a:extLst>
              <a:ext uri="{FF2B5EF4-FFF2-40B4-BE49-F238E27FC236}">
                <a16:creationId xmlns="" xmlns:a16="http://schemas.microsoft.com/office/drawing/2014/main" id="{E921162D-F70C-4EE4-9F5C-5A55A72FAC41}"/>
              </a:ext>
            </a:extLst>
          </p:cNvPr>
          <p:cNvSpPr txBox="1">
            <a:spLocks noChangeArrowheads="1"/>
          </p:cNvSpPr>
          <p:nvPr/>
        </p:nvSpPr>
        <p:spPr bwMode="auto">
          <a:xfrm>
            <a:off x="2873375" y="76200"/>
            <a:ext cx="2987675"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I/O guidato da Interrupt</a:t>
            </a:r>
            <a:endParaRPr lang="it-IT">
              <a:solidFill>
                <a:srgbClr val="000099"/>
              </a:solidFill>
              <a:effectLst>
                <a:outerShdw blurRad="38100" dist="38100" dir="2700000" algn="tl">
                  <a:srgbClr val="C0C0C0"/>
                </a:outerShdw>
              </a:effectLst>
              <a:latin typeface="Arial" charset="0"/>
              <a:cs typeface="+mn-cs"/>
            </a:endParaRPr>
          </a:p>
        </p:txBody>
      </p:sp>
      <p:sp>
        <p:nvSpPr>
          <p:cNvPr id="291844" name="Text Box 4">
            <a:extLst>
              <a:ext uri="{FF2B5EF4-FFF2-40B4-BE49-F238E27FC236}">
                <a16:creationId xmlns="" xmlns:a16="http://schemas.microsoft.com/office/drawing/2014/main" id="{0846342D-3EFC-4EE1-AFCB-E040E0DA3C67}"/>
              </a:ext>
            </a:extLst>
          </p:cNvPr>
          <p:cNvSpPr txBox="1">
            <a:spLocks noChangeArrowheads="1"/>
          </p:cNvSpPr>
          <p:nvPr/>
        </p:nvSpPr>
        <p:spPr bwMode="auto">
          <a:xfrm>
            <a:off x="1600200" y="1828800"/>
            <a:ext cx="1011238" cy="1016000"/>
          </a:xfrm>
          <a:prstGeom prst="rect">
            <a:avLst/>
          </a:prstGeom>
          <a:solidFill>
            <a:schemeClr val="bg1"/>
          </a:solidFill>
          <a:ln w="9525">
            <a:solidFill>
              <a:schemeClr val="tx1"/>
            </a:solidFill>
            <a:miter lim="800000"/>
            <a:headEnd/>
            <a:tailEnd/>
          </a:ln>
          <a:effectLst/>
        </p:spPr>
        <p:txBody>
          <a:bodyPr wrap="none">
            <a:spAutoFit/>
          </a:bodyPr>
          <a:lstStyle/>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  CPU  </a:t>
            </a:r>
          </a:p>
          <a:p>
            <a:pPr>
              <a:defRPr/>
            </a:pPr>
            <a:endParaRPr lang="it-IT">
              <a:effectLst>
                <a:outerShdw blurRad="38100" dist="38100" dir="2700000" algn="tl">
                  <a:srgbClr val="C0C0C0"/>
                </a:outerShdw>
              </a:effectLst>
              <a:latin typeface="Arial" charset="0"/>
              <a:cs typeface="+mn-cs"/>
            </a:endParaRPr>
          </a:p>
        </p:txBody>
      </p:sp>
      <p:sp>
        <p:nvSpPr>
          <p:cNvPr id="291845" name="Text Box 5">
            <a:extLst>
              <a:ext uri="{FF2B5EF4-FFF2-40B4-BE49-F238E27FC236}">
                <a16:creationId xmlns="" xmlns:a16="http://schemas.microsoft.com/office/drawing/2014/main" id="{E7CC8078-B2AD-46D4-9AFE-C07C0F8600AE}"/>
              </a:ext>
            </a:extLst>
          </p:cNvPr>
          <p:cNvSpPr txBox="1">
            <a:spLocks noChangeArrowheads="1"/>
          </p:cNvSpPr>
          <p:nvPr/>
        </p:nvSpPr>
        <p:spPr bwMode="auto">
          <a:xfrm>
            <a:off x="4343400" y="1905000"/>
            <a:ext cx="1433513" cy="1016000"/>
          </a:xfrm>
          <a:prstGeom prst="rect">
            <a:avLst/>
          </a:prstGeom>
          <a:solidFill>
            <a:schemeClr val="bg1"/>
          </a:solidFill>
          <a:ln w="9525">
            <a:solidFill>
              <a:schemeClr val="tx1"/>
            </a:solidFill>
            <a:miter lim="800000"/>
            <a:headEnd/>
            <a:tailEnd/>
          </a:ln>
          <a:effectLst/>
        </p:spPr>
        <p:txBody>
          <a:bodyPr wrap="none">
            <a:spAutoFit/>
          </a:bodyPr>
          <a:lstStyle/>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  Device 1 </a:t>
            </a:r>
          </a:p>
          <a:p>
            <a:pPr>
              <a:defRPr/>
            </a:pPr>
            <a:endParaRPr lang="it-IT">
              <a:effectLst>
                <a:outerShdw blurRad="38100" dist="38100" dir="2700000" algn="tl">
                  <a:srgbClr val="C0C0C0"/>
                </a:outerShdw>
              </a:effectLst>
              <a:latin typeface="Arial" charset="0"/>
              <a:cs typeface="+mn-cs"/>
            </a:endParaRPr>
          </a:p>
        </p:txBody>
      </p:sp>
      <p:sp>
        <p:nvSpPr>
          <p:cNvPr id="291846" name="Text Box 6">
            <a:extLst>
              <a:ext uri="{FF2B5EF4-FFF2-40B4-BE49-F238E27FC236}">
                <a16:creationId xmlns="" xmlns:a16="http://schemas.microsoft.com/office/drawing/2014/main" id="{306D4E2B-44B6-43AA-AC56-66361707224E}"/>
              </a:ext>
            </a:extLst>
          </p:cNvPr>
          <p:cNvSpPr txBox="1">
            <a:spLocks noChangeArrowheads="1"/>
          </p:cNvSpPr>
          <p:nvPr/>
        </p:nvSpPr>
        <p:spPr bwMode="auto">
          <a:xfrm>
            <a:off x="6400800" y="1905000"/>
            <a:ext cx="1447800" cy="1016000"/>
          </a:xfrm>
          <a:prstGeom prst="rect">
            <a:avLst/>
          </a:prstGeom>
          <a:solidFill>
            <a:schemeClr val="bg1"/>
          </a:solidFill>
          <a:ln w="9525">
            <a:solidFill>
              <a:schemeClr val="tx1"/>
            </a:solidFill>
            <a:miter lim="800000"/>
            <a:headEnd/>
            <a:tailEnd/>
          </a:ln>
          <a:effectLst/>
        </p:spPr>
        <p:txBody>
          <a:bodyPr wrap="none">
            <a:spAutoFit/>
          </a:bodyPr>
          <a:lstStyle/>
          <a:p>
            <a:pPr>
              <a:defRPr/>
            </a:pPr>
            <a:endParaRPr lang="en-GB">
              <a:effectLst>
                <a:outerShdw blurRad="38100" dist="38100" dir="2700000" algn="tl">
                  <a:srgbClr val="C0C0C0"/>
                </a:outerShdw>
              </a:effectLst>
              <a:latin typeface="Arial" charset="0"/>
              <a:cs typeface="+mn-cs"/>
            </a:endParaRPr>
          </a:p>
          <a:p>
            <a:pPr>
              <a:defRPr/>
            </a:pPr>
            <a:r>
              <a:rPr lang="en-GB">
                <a:effectLst>
                  <a:outerShdw blurRad="38100" dist="38100" dir="2700000" algn="tl">
                    <a:srgbClr val="C0C0C0"/>
                  </a:outerShdw>
                </a:effectLst>
                <a:latin typeface="Arial" charset="0"/>
                <a:cs typeface="+mn-cs"/>
              </a:rPr>
              <a:t>  Device n </a:t>
            </a:r>
          </a:p>
          <a:p>
            <a:pPr>
              <a:defRPr/>
            </a:pPr>
            <a:endParaRPr lang="it-IT">
              <a:effectLst>
                <a:outerShdw blurRad="38100" dist="38100" dir="2700000" algn="tl">
                  <a:srgbClr val="C0C0C0"/>
                </a:outerShdw>
              </a:effectLst>
              <a:latin typeface="Arial" charset="0"/>
              <a:cs typeface="+mn-cs"/>
            </a:endParaRPr>
          </a:p>
        </p:txBody>
      </p:sp>
      <p:sp>
        <p:nvSpPr>
          <p:cNvPr id="291847" name="AutoShape 7">
            <a:extLst>
              <a:ext uri="{FF2B5EF4-FFF2-40B4-BE49-F238E27FC236}">
                <a16:creationId xmlns="" xmlns:a16="http://schemas.microsoft.com/office/drawing/2014/main" id="{3F1A80E7-E45A-4847-A91F-D51B9BB4B757}"/>
              </a:ext>
            </a:extLst>
          </p:cNvPr>
          <p:cNvSpPr>
            <a:spLocks noChangeArrowheads="1"/>
          </p:cNvSpPr>
          <p:nvPr/>
        </p:nvSpPr>
        <p:spPr bwMode="auto">
          <a:xfrm>
            <a:off x="2819400" y="3352800"/>
            <a:ext cx="762000" cy="609600"/>
          </a:xfrm>
          <a:prstGeom prst="flowChartOnlineStorage">
            <a:avLst/>
          </a:prstGeom>
          <a:solidFill>
            <a:schemeClr val="bg1"/>
          </a:solidFill>
          <a:ln w="9525">
            <a:solidFill>
              <a:schemeClr val="tx1"/>
            </a:solidFill>
            <a:miter lim="800000"/>
            <a:headEnd/>
            <a:tailEnd/>
          </a:ln>
          <a:effectLst/>
        </p:spPr>
        <p:txBody>
          <a:bodyPr wrap="none"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48" name="Line 8">
            <a:extLst>
              <a:ext uri="{FF2B5EF4-FFF2-40B4-BE49-F238E27FC236}">
                <a16:creationId xmlns="" xmlns:a16="http://schemas.microsoft.com/office/drawing/2014/main" id="{F498812A-C1C2-4894-964A-FC40D5B08018}"/>
              </a:ext>
            </a:extLst>
          </p:cNvPr>
          <p:cNvSpPr>
            <a:spLocks noChangeShapeType="1"/>
          </p:cNvSpPr>
          <p:nvPr/>
        </p:nvSpPr>
        <p:spPr bwMode="auto">
          <a:xfrm flipH="1">
            <a:off x="3505200" y="3505200"/>
            <a:ext cx="1524000" cy="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49" name="Line 9">
            <a:extLst>
              <a:ext uri="{FF2B5EF4-FFF2-40B4-BE49-F238E27FC236}">
                <a16:creationId xmlns="" xmlns:a16="http://schemas.microsoft.com/office/drawing/2014/main" id="{9C91B541-EED3-467C-975A-736EBC537BD4}"/>
              </a:ext>
            </a:extLst>
          </p:cNvPr>
          <p:cNvSpPr>
            <a:spLocks noChangeShapeType="1"/>
          </p:cNvSpPr>
          <p:nvPr/>
        </p:nvSpPr>
        <p:spPr bwMode="auto">
          <a:xfrm flipH="1">
            <a:off x="3505200" y="3810000"/>
            <a:ext cx="3657600" cy="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50" name="Line 10">
            <a:extLst>
              <a:ext uri="{FF2B5EF4-FFF2-40B4-BE49-F238E27FC236}">
                <a16:creationId xmlns="" xmlns:a16="http://schemas.microsoft.com/office/drawing/2014/main" id="{ED2B645C-5C21-414C-A7CA-A57BED312186}"/>
              </a:ext>
            </a:extLst>
          </p:cNvPr>
          <p:cNvSpPr>
            <a:spLocks noChangeShapeType="1"/>
          </p:cNvSpPr>
          <p:nvPr/>
        </p:nvSpPr>
        <p:spPr bwMode="auto">
          <a:xfrm>
            <a:off x="5029200" y="2895600"/>
            <a:ext cx="0" cy="60960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51" name="Line 11">
            <a:extLst>
              <a:ext uri="{FF2B5EF4-FFF2-40B4-BE49-F238E27FC236}">
                <a16:creationId xmlns="" xmlns:a16="http://schemas.microsoft.com/office/drawing/2014/main" id="{D6F1FEC5-F7A7-4B83-913F-85E51D6C86ED}"/>
              </a:ext>
            </a:extLst>
          </p:cNvPr>
          <p:cNvSpPr>
            <a:spLocks noChangeShapeType="1"/>
          </p:cNvSpPr>
          <p:nvPr/>
        </p:nvSpPr>
        <p:spPr bwMode="auto">
          <a:xfrm flipV="1">
            <a:off x="7162800" y="2895600"/>
            <a:ext cx="0" cy="91440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52" name="Line 12">
            <a:extLst>
              <a:ext uri="{FF2B5EF4-FFF2-40B4-BE49-F238E27FC236}">
                <a16:creationId xmlns="" xmlns:a16="http://schemas.microsoft.com/office/drawing/2014/main" id="{C60D42EF-544C-4362-9B85-F2A54F6547F5}"/>
              </a:ext>
            </a:extLst>
          </p:cNvPr>
          <p:cNvSpPr>
            <a:spLocks noChangeShapeType="1"/>
          </p:cNvSpPr>
          <p:nvPr/>
        </p:nvSpPr>
        <p:spPr bwMode="auto">
          <a:xfrm flipH="1">
            <a:off x="2209800" y="3657600"/>
            <a:ext cx="6096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53" name="Line 13">
            <a:extLst>
              <a:ext uri="{FF2B5EF4-FFF2-40B4-BE49-F238E27FC236}">
                <a16:creationId xmlns="" xmlns:a16="http://schemas.microsoft.com/office/drawing/2014/main" id="{0C03BD8E-E4AE-4A67-B02F-6B68D2D42A7B}"/>
              </a:ext>
            </a:extLst>
          </p:cNvPr>
          <p:cNvSpPr>
            <a:spLocks noChangeShapeType="1"/>
          </p:cNvSpPr>
          <p:nvPr/>
        </p:nvSpPr>
        <p:spPr bwMode="auto">
          <a:xfrm flipV="1">
            <a:off x="2209800" y="2819400"/>
            <a:ext cx="0" cy="838200"/>
          </a:xfrm>
          <a:prstGeom prst="line">
            <a:avLst/>
          </a:prstGeom>
          <a:noFill/>
          <a:ln w="9525">
            <a:solidFill>
              <a:schemeClr val="tx1"/>
            </a:solidFill>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54" name="Text Box 14">
            <a:extLst>
              <a:ext uri="{FF2B5EF4-FFF2-40B4-BE49-F238E27FC236}">
                <a16:creationId xmlns="" xmlns:a16="http://schemas.microsoft.com/office/drawing/2014/main" id="{BFC3B666-C42C-48E0-9D29-5CBFE6383E41}"/>
              </a:ext>
            </a:extLst>
          </p:cNvPr>
          <p:cNvSpPr txBox="1">
            <a:spLocks noChangeArrowheads="1"/>
          </p:cNvSpPr>
          <p:nvPr/>
        </p:nvSpPr>
        <p:spPr bwMode="auto">
          <a:xfrm>
            <a:off x="1676400" y="2879725"/>
            <a:ext cx="593725"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INT</a:t>
            </a:r>
            <a:endParaRPr lang="it-IT">
              <a:effectLst>
                <a:outerShdw blurRad="38100" dist="38100" dir="2700000" algn="tl">
                  <a:srgbClr val="C0C0C0"/>
                </a:outerShdw>
              </a:effectLst>
              <a:latin typeface="Arial" charset="0"/>
              <a:cs typeface="+mn-cs"/>
            </a:endParaRPr>
          </a:p>
        </p:txBody>
      </p:sp>
      <p:sp>
        <p:nvSpPr>
          <p:cNvPr id="291855" name="Text Box 15">
            <a:extLst>
              <a:ext uri="{FF2B5EF4-FFF2-40B4-BE49-F238E27FC236}">
                <a16:creationId xmlns="" xmlns:a16="http://schemas.microsoft.com/office/drawing/2014/main" id="{E5794292-207A-4073-A727-890CB81D5F5C}"/>
              </a:ext>
            </a:extLst>
          </p:cNvPr>
          <p:cNvSpPr txBox="1">
            <a:spLocks noChangeArrowheads="1"/>
          </p:cNvSpPr>
          <p:nvPr/>
        </p:nvSpPr>
        <p:spPr bwMode="auto">
          <a:xfrm>
            <a:off x="2863850" y="3467100"/>
            <a:ext cx="565150"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OR</a:t>
            </a:r>
            <a:endParaRPr lang="it-IT">
              <a:effectLst>
                <a:outerShdw blurRad="38100" dist="38100" dir="2700000" algn="tl">
                  <a:srgbClr val="C0C0C0"/>
                </a:outerShdw>
              </a:effectLst>
              <a:latin typeface="Arial" charset="0"/>
              <a:cs typeface="+mn-cs"/>
            </a:endParaRPr>
          </a:p>
        </p:txBody>
      </p:sp>
      <p:sp>
        <p:nvSpPr>
          <p:cNvPr id="291856" name="Line 16">
            <a:extLst>
              <a:ext uri="{FF2B5EF4-FFF2-40B4-BE49-F238E27FC236}">
                <a16:creationId xmlns="" xmlns:a16="http://schemas.microsoft.com/office/drawing/2014/main" id="{44258535-C510-492D-B82F-FAEAC18471D3}"/>
              </a:ext>
            </a:extLst>
          </p:cNvPr>
          <p:cNvSpPr>
            <a:spLocks noChangeShapeType="1"/>
          </p:cNvSpPr>
          <p:nvPr/>
        </p:nvSpPr>
        <p:spPr bwMode="auto">
          <a:xfrm>
            <a:off x="2667000" y="2362200"/>
            <a:ext cx="1600200" cy="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57" name="Line 17">
            <a:extLst>
              <a:ext uri="{FF2B5EF4-FFF2-40B4-BE49-F238E27FC236}">
                <a16:creationId xmlns="" xmlns:a16="http://schemas.microsoft.com/office/drawing/2014/main" id="{416B99DA-B95D-47DC-B162-8C2AA79A3EF0}"/>
              </a:ext>
            </a:extLst>
          </p:cNvPr>
          <p:cNvSpPr>
            <a:spLocks noChangeShapeType="1"/>
          </p:cNvSpPr>
          <p:nvPr/>
        </p:nvSpPr>
        <p:spPr bwMode="auto">
          <a:xfrm>
            <a:off x="5791200" y="2362200"/>
            <a:ext cx="609600" cy="0"/>
          </a:xfrm>
          <a:prstGeom prst="line">
            <a:avLst/>
          </a:prstGeom>
          <a:noFill/>
          <a:ln w="9525" cap="rnd">
            <a:solidFill>
              <a:schemeClr val="tx1"/>
            </a:solidFill>
            <a:prstDash val="sysDot"/>
            <a:round/>
            <a:headEnd/>
            <a:tailEnd type="triangle" w="med" len="med"/>
          </a:ln>
          <a:effectLst/>
        </p:spPr>
        <p:txBody>
          <a:bodyP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58" name="Text Box 18">
            <a:extLst>
              <a:ext uri="{FF2B5EF4-FFF2-40B4-BE49-F238E27FC236}">
                <a16:creationId xmlns="" xmlns:a16="http://schemas.microsoft.com/office/drawing/2014/main" id="{08971AC9-415E-43C6-9D7D-9754977FF613}"/>
              </a:ext>
            </a:extLst>
          </p:cNvPr>
          <p:cNvSpPr txBox="1">
            <a:spLocks noChangeArrowheads="1"/>
          </p:cNvSpPr>
          <p:nvPr/>
        </p:nvSpPr>
        <p:spPr bwMode="auto">
          <a:xfrm>
            <a:off x="3200400" y="1905000"/>
            <a:ext cx="777875"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INTA</a:t>
            </a:r>
            <a:endParaRPr lang="it-IT">
              <a:effectLst>
                <a:outerShdw blurRad="38100" dist="38100" dir="2700000" algn="tl">
                  <a:srgbClr val="C0C0C0"/>
                </a:outerShdw>
              </a:effectLst>
              <a:latin typeface="Arial" charset="0"/>
              <a:cs typeface="+mn-cs"/>
            </a:endParaRPr>
          </a:p>
        </p:txBody>
      </p:sp>
      <p:sp>
        <p:nvSpPr>
          <p:cNvPr id="291859" name="Line 19">
            <a:extLst>
              <a:ext uri="{FF2B5EF4-FFF2-40B4-BE49-F238E27FC236}">
                <a16:creationId xmlns="" xmlns:a16="http://schemas.microsoft.com/office/drawing/2014/main" id="{C09ACA36-846C-4BAC-8C42-58C43E7CE991}"/>
              </a:ext>
            </a:extLst>
          </p:cNvPr>
          <p:cNvSpPr>
            <a:spLocks noChangeShapeType="1"/>
          </p:cNvSpPr>
          <p:nvPr/>
        </p:nvSpPr>
        <p:spPr bwMode="auto">
          <a:xfrm>
            <a:off x="1295400" y="1295400"/>
            <a:ext cx="6477000" cy="0"/>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60" name="Line 20">
            <a:extLst>
              <a:ext uri="{FF2B5EF4-FFF2-40B4-BE49-F238E27FC236}">
                <a16:creationId xmlns="" xmlns:a16="http://schemas.microsoft.com/office/drawing/2014/main" id="{F07586F3-10B9-4B5D-A756-CFE0F6153635}"/>
              </a:ext>
            </a:extLst>
          </p:cNvPr>
          <p:cNvSpPr>
            <a:spLocks noChangeShapeType="1"/>
          </p:cNvSpPr>
          <p:nvPr/>
        </p:nvSpPr>
        <p:spPr bwMode="auto">
          <a:xfrm flipV="1">
            <a:off x="5029200" y="1295400"/>
            <a:ext cx="0" cy="60960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61" name="Line 21">
            <a:extLst>
              <a:ext uri="{FF2B5EF4-FFF2-40B4-BE49-F238E27FC236}">
                <a16:creationId xmlns="" xmlns:a16="http://schemas.microsoft.com/office/drawing/2014/main" id="{51B0DD3A-9FCD-4389-8DBB-5BF47F6BA669}"/>
              </a:ext>
            </a:extLst>
          </p:cNvPr>
          <p:cNvSpPr>
            <a:spLocks noChangeShapeType="1"/>
          </p:cNvSpPr>
          <p:nvPr/>
        </p:nvSpPr>
        <p:spPr bwMode="auto">
          <a:xfrm flipV="1">
            <a:off x="7086600" y="1295400"/>
            <a:ext cx="0" cy="609600"/>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91862" name="Text Box 22">
            <a:extLst>
              <a:ext uri="{FF2B5EF4-FFF2-40B4-BE49-F238E27FC236}">
                <a16:creationId xmlns="" xmlns:a16="http://schemas.microsoft.com/office/drawing/2014/main" id="{2E3BC575-DE7A-479B-89ED-2A53A7A85144}"/>
              </a:ext>
            </a:extLst>
          </p:cNvPr>
          <p:cNvSpPr txBox="1">
            <a:spLocks noChangeArrowheads="1"/>
          </p:cNvSpPr>
          <p:nvPr/>
        </p:nvSpPr>
        <p:spPr bwMode="auto">
          <a:xfrm>
            <a:off x="3794125" y="1431925"/>
            <a:ext cx="1311275"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Int.Vect.1</a:t>
            </a:r>
            <a:endParaRPr lang="it-IT">
              <a:effectLst>
                <a:outerShdw blurRad="38100" dist="38100" dir="2700000" algn="tl">
                  <a:srgbClr val="C0C0C0"/>
                </a:outerShdw>
              </a:effectLst>
              <a:latin typeface="Arial" charset="0"/>
              <a:cs typeface="+mn-cs"/>
            </a:endParaRPr>
          </a:p>
        </p:txBody>
      </p:sp>
      <p:sp>
        <p:nvSpPr>
          <p:cNvPr id="291863" name="Text Box 23">
            <a:extLst>
              <a:ext uri="{FF2B5EF4-FFF2-40B4-BE49-F238E27FC236}">
                <a16:creationId xmlns="" xmlns:a16="http://schemas.microsoft.com/office/drawing/2014/main" id="{5B8A0385-98B5-42BF-83FE-AB4EC211C7BE}"/>
              </a:ext>
            </a:extLst>
          </p:cNvPr>
          <p:cNvSpPr txBox="1">
            <a:spLocks noChangeArrowheads="1"/>
          </p:cNvSpPr>
          <p:nvPr/>
        </p:nvSpPr>
        <p:spPr bwMode="auto">
          <a:xfrm>
            <a:off x="5791200" y="1435100"/>
            <a:ext cx="1325563"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Int.Vect.n</a:t>
            </a:r>
            <a:endParaRPr lang="it-IT">
              <a:effectLst>
                <a:outerShdw blurRad="38100" dist="38100" dir="2700000" algn="tl">
                  <a:srgbClr val="C0C0C0"/>
                </a:outerShdw>
              </a:effectLst>
              <a:latin typeface="Arial" charset="0"/>
              <a:cs typeface="+mn-cs"/>
            </a:endParaRPr>
          </a:p>
        </p:txBody>
      </p:sp>
      <p:sp>
        <p:nvSpPr>
          <p:cNvPr id="291864" name="Line 24">
            <a:extLst>
              <a:ext uri="{FF2B5EF4-FFF2-40B4-BE49-F238E27FC236}">
                <a16:creationId xmlns="" xmlns:a16="http://schemas.microsoft.com/office/drawing/2014/main" id="{D64E67B3-C1F7-4CB2-84DA-E1B9432D45DE}"/>
              </a:ext>
            </a:extLst>
          </p:cNvPr>
          <p:cNvSpPr>
            <a:spLocks noChangeShapeType="1"/>
          </p:cNvSpPr>
          <p:nvPr/>
        </p:nvSpPr>
        <p:spPr bwMode="auto">
          <a:xfrm>
            <a:off x="1979613" y="1268413"/>
            <a:ext cx="0" cy="576262"/>
          </a:xfrm>
          <a:prstGeom prst="line">
            <a:avLst/>
          </a:prstGeom>
          <a:noFill/>
          <a:ln w="9525">
            <a:solidFill>
              <a:schemeClr val="tx1"/>
            </a:solidFill>
            <a:round/>
            <a:headEnd/>
            <a:tailEnd type="triangle" w="med" len="me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24" name="Segnaposto piè di pagina 3">
            <a:extLst>
              <a:ext uri="{FF2B5EF4-FFF2-40B4-BE49-F238E27FC236}">
                <a16:creationId xmlns="" xmlns:a16="http://schemas.microsoft.com/office/drawing/2014/main" id="{70EFA501-7EB5-4549-AB5D-87D2471B6297}"/>
              </a:ext>
            </a:extLst>
          </p:cNvPr>
          <p:cNvSpPr>
            <a:spLocks noGrp="1"/>
          </p:cNvSpPr>
          <p:nvPr>
            <p:ph type="ftr" sz="quarter" idx="4294967295"/>
          </p:nvPr>
        </p:nvSpPr>
        <p:spPr>
          <a:xfrm>
            <a:off x="3505200" y="6523038"/>
            <a:ext cx="5976938" cy="204787"/>
          </a:xfrm>
        </p:spPr>
        <p:txBody>
          <a:bodyPr/>
          <a:lstStyle/>
          <a:p>
            <a:pPr>
              <a:defRPr/>
            </a:pPr>
            <a:r>
              <a:rPr lang="it-IT" dirty="0"/>
              <a:t>Architettura degli Elaboratori II, </a:t>
            </a:r>
            <a:r>
              <a:rPr lang="en-GB" dirty="0" smtClean="0"/>
              <a:t>S.R. </a:t>
            </a:r>
            <a:r>
              <a:rPr lang="en-GB" dirty="0" err="1" smtClean="0"/>
              <a:t>Poccia</a:t>
            </a:r>
            <a:r>
              <a:rPr lang="en-GB" dirty="0" smtClean="0"/>
              <a:t> 2020</a:t>
            </a:r>
            <a:endParaRPr lang="it-IT"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1667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 xmlns:a16="http://schemas.microsoft.com/office/drawing/2014/main" id="{D16BE589-F4C5-48D4-8903-108E3E45B2AB}"/>
              </a:ext>
            </a:extLst>
          </p:cNvPr>
          <p:cNvSpPr>
            <a:spLocks noGrp="1" noChangeArrowheads="1"/>
          </p:cNvSpPr>
          <p:nvPr>
            <p:ph type="title" idx="4294967295"/>
          </p:nvPr>
        </p:nvSpPr>
        <p:spPr bwMode="auto">
          <a:xfrm>
            <a:off x="685800" y="0"/>
            <a:ext cx="7772400" cy="11430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GB" altLang="it-IT" sz="2400" b="1">
                <a:solidFill>
                  <a:srgbClr val="0000FF"/>
                </a:solidFill>
                <a:latin typeface="Arial" panose="020B0604020202020204" pitchFamily="34" charset="0"/>
                <a:cs typeface="Arial" panose="020B0604020202020204" pitchFamily="34" charset="0"/>
              </a:rPr>
              <a:t>Disabilitazione (mascheramento) dei segnali </a:t>
            </a:r>
            <a:br>
              <a:rPr lang="en-GB" altLang="it-IT" sz="2400" b="1">
                <a:solidFill>
                  <a:srgbClr val="0000FF"/>
                </a:solidFill>
                <a:latin typeface="Arial" panose="020B0604020202020204" pitchFamily="34" charset="0"/>
                <a:cs typeface="Arial" panose="020B0604020202020204" pitchFamily="34" charset="0"/>
              </a:rPr>
            </a:br>
            <a:r>
              <a:rPr lang="en-GB" altLang="it-IT" sz="2400" b="1">
                <a:solidFill>
                  <a:srgbClr val="0000FF"/>
                </a:solidFill>
                <a:latin typeface="Arial" panose="020B0604020202020204" pitchFamily="34" charset="0"/>
                <a:cs typeface="Arial" panose="020B0604020202020204" pitchFamily="34" charset="0"/>
              </a:rPr>
              <a:t>di interrupt</a:t>
            </a:r>
            <a:endParaRPr lang="it-IT" altLang="it-IT" sz="2400" b="1">
              <a:solidFill>
                <a:srgbClr val="0000FF"/>
              </a:solidFill>
              <a:latin typeface="Arial" panose="020B0604020202020204" pitchFamily="34" charset="0"/>
              <a:cs typeface="Arial" panose="020B0604020202020204" pitchFamily="34" charset="0"/>
            </a:endParaRPr>
          </a:p>
        </p:txBody>
      </p:sp>
      <p:sp>
        <p:nvSpPr>
          <p:cNvPr id="91139" name="Text Box 3">
            <a:extLst>
              <a:ext uri="{FF2B5EF4-FFF2-40B4-BE49-F238E27FC236}">
                <a16:creationId xmlns="" xmlns:a16="http://schemas.microsoft.com/office/drawing/2014/main" id="{86722406-D6F7-4F1E-8380-A56E7675AEFB}"/>
              </a:ext>
            </a:extLst>
          </p:cNvPr>
          <p:cNvSpPr txBox="1">
            <a:spLocks noChangeArrowheads="1"/>
          </p:cNvSpPr>
          <p:nvPr/>
        </p:nvSpPr>
        <p:spPr bwMode="auto">
          <a:xfrm>
            <a:off x="381000" y="792163"/>
            <a:ext cx="8458200" cy="2246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just"/>
            <a:r>
              <a:rPr lang="en-GB" altLang="it-IT">
                <a:solidFill>
                  <a:srgbClr val="0000FF"/>
                </a:solidFill>
              </a:rPr>
              <a:t>La CPU deve poter </a:t>
            </a:r>
            <a:r>
              <a:rPr lang="en-GB" altLang="it-IT" i="1">
                <a:solidFill>
                  <a:srgbClr val="FF0000"/>
                </a:solidFill>
              </a:rPr>
              <a:t>disabilitare gli interrupt</a:t>
            </a:r>
            <a:r>
              <a:rPr lang="en-GB" altLang="it-IT">
                <a:solidFill>
                  <a:srgbClr val="0000FF"/>
                </a:solidFill>
              </a:rPr>
              <a:t> (cioè deve avere dei meccanismi per poterli ignorare) quando deve eseguire una porzione di codice senza interruzioni. In quel caso gli interrupt pendenti vengono ignorati fino alla riabilitazione degli interrupt. Un esempio di utilizzo di questa funzionalità puo’ essere la disabilitazione di nuovi interrupt durante l’esecuzione di un </a:t>
            </a:r>
            <a:r>
              <a:rPr lang="en-GB" altLang="it-IT" i="1">
                <a:solidFill>
                  <a:srgbClr val="0000FF"/>
                </a:solidFill>
              </a:rPr>
              <a:t>interrupt handler</a:t>
            </a:r>
            <a:r>
              <a:rPr lang="en-GB" altLang="it-IT">
                <a:solidFill>
                  <a:srgbClr val="0000FF"/>
                </a:solidFill>
              </a:rPr>
              <a:t>  (evitare interrupt annidati).</a:t>
            </a:r>
            <a:endParaRPr lang="it-IT" altLang="it-IT">
              <a:solidFill>
                <a:srgbClr val="0000FF"/>
              </a:solidFill>
            </a:endParaRPr>
          </a:p>
        </p:txBody>
      </p:sp>
      <p:sp>
        <p:nvSpPr>
          <p:cNvPr id="4" name="Segnaposto piè di pagina 3">
            <a:extLst>
              <a:ext uri="{FF2B5EF4-FFF2-40B4-BE49-F238E27FC236}">
                <a16:creationId xmlns="" xmlns:a16="http://schemas.microsoft.com/office/drawing/2014/main" id="{D8C7AC1D-446D-4571-9AC5-C1D23B7E043A}"/>
              </a:ext>
            </a:extLst>
          </p:cNvPr>
          <p:cNvSpPr>
            <a:spLocks noGrp="1"/>
          </p:cNvSpPr>
          <p:nvPr>
            <p:ph type="ftr" sz="quarter" idx="4294967295"/>
          </p:nvPr>
        </p:nvSpPr>
        <p:spPr>
          <a:xfrm>
            <a:off x="3505200" y="6523038"/>
            <a:ext cx="5976938" cy="204787"/>
          </a:xfrm>
        </p:spPr>
        <p:txBody>
          <a:bodyPr/>
          <a:lstStyle/>
          <a:p>
            <a:pPr>
              <a:defRPr/>
            </a:pPr>
            <a:r>
              <a:rPr lang="it-IT" dirty="0"/>
              <a:t>Architettura degli Elaboratori II, </a:t>
            </a:r>
            <a:r>
              <a:rPr lang="en-GB" dirty="0" smtClean="0"/>
              <a:t>S.R. </a:t>
            </a:r>
            <a:r>
              <a:rPr lang="en-GB" dirty="0" err="1" smtClean="0"/>
              <a:t>Poccia</a:t>
            </a:r>
            <a:r>
              <a:rPr lang="en-GB" dirty="0" smtClean="0"/>
              <a:t> 2020</a:t>
            </a:r>
            <a:endParaRPr lang="it-IT"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spd="slow" advTm="4914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 xmlns:a16="http://schemas.microsoft.com/office/drawing/2014/main" id="{87D54C9F-3BA2-43C4-9749-FAB084C8D89F}"/>
              </a:ext>
            </a:extLst>
          </p:cNvPr>
          <p:cNvSpPr>
            <a:spLocks noGrp="1" noChangeArrowheads="1"/>
          </p:cNvSpPr>
          <p:nvPr>
            <p:ph type="title" idx="4294967295"/>
          </p:nvPr>
        </p:nvSpPr>
        <p:spPr bwMode="auto">
          <a:xfrm>
            <a:off x="685800" y="0"/>
            <a:ext cx="7772400" cy="11430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GB" altLang="it-IT" sz="2400" b="1">
                <a:solidFill>
                  <a:srgbClr val="0000FF"/>
                </a:solidFill>
                <a:latin typeface="Arial" panose="020B0604020202020204" pitchFamily="34" charset="0"/>
                <a:cs typeface="Arial" panose="020B0604020202020204" pitchFamily="34" charset="0"/>
              </a:rPr>
              <a:t>Rilevamento e disabilitazione/abilitazione</a:t>
            </a:r>
            <a:br>
              <a:rPr lang="en-GB" altLang="it-IT" sz="2400" b="1">
                <a:solidFill>
                  <a:srgbClr val="0000FF"/>
                </a:solidFill>
                <a:latin typeface="Arial" panose="020B0604020202020204" pitchFamily="34" charset="0"/>
                <a:cs typeface="Arial" panose="020B0604020202020204" pitchFamily="34" charset="0"/>
              </a:rPr>
            </a:br>
            <a:r>
              <a:rPr lang="en-GB" altLang="it-IT" sz="2400" b="1">
                <a:solidFill>
                  <a:srgbClr val="0000FF"/>
                </a:solidFill>
                <a:latin typeface="Arial" panose="020B0604020202020204" pitchFamily="34" charset="0"/>
                <a:cs typeface="Arial" panose="020B0604020202020204" pitchFamily="34" charset="0"/>
              </a:rPr>
              <a:t>degli interrupt</a:t>
            </a:r>
            <a:endParaRPr lang="it-IT" altLang="it-IT" sz="2400" b="1">
              <a:solidFill>
                <a:srgbClr val="0000FF"/>
              </a:solidFill>
              <a:latin typeface="Arial" panose="020B0604020202020204" pitchFamily="34" charset="0"/>
              <a:cs typeface="Arial" panose="020B0604020202020204" pitchFamily="34" charset="0"/>
            </a:endParaRPr>
          </a:p>
        </p:txBody>
      </p:sp>
      <p:sp>
        <p:nvSpPr>
          <p:cNvPr id="8195" name="Text Box 3">
            <a:extLst>
              <a:ext uri="{FF2B5EF4-FFF2-40B4-BE49-F238E27FC236}">
                <a16:creationId xmlns="" xmlns:a16="http://schemas.microsoft.com/office/drawing/2014/main" id="{0636C884-1F67-461C-ABD9-45FBBB0D579E}"/>
              </a:ext>
            </a:extLst>
          </p:cNvPr>
          <p:cNvSpPr txBox="1">
            <a:spLocks noChangeArrowheads="1"/>
          </p:cNvSpPr>
          <p:nvPr/>
        </p:nvSpPr>
        <p:spPr bwMode="auto">
          <a:xfrm>
            <a:off x="3962400" y="809625"/>
            <a:ext cx="4953000" cy="235743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GB" altLang="it-IT" i="1">
                <a:solidFill>
                  <a:srgbClr val="0000FF"/>
                </a:solidFill>
              </a:rPr>
              <a:t>Esempio di microinterprete senza gestione degli interrupt:</a:t>
            </a:r>
          </a:p>
          <a:p>
            <a:endParaRPr lang="en-GB" altLang="it-IT" sz="800" i="1">
              <a:solidFill>
                <a:srgbClr val="0000FF"/>
              </a:solidFill>
            </a:endParaRPr>
          </a:p>
          <a:p>
            <a:r>
              <a:rPr lang="en-GB" altLang="it-IT">
                <a:solidFill>
                  <a:srgbClr val="0000FF"/>
                </a:solidFill>
              </a:rPr>
              <a:t>while (not </a:t>
            </a:r>
            <a:r>
              <a:rPr lang="en-GB" altLang="it-IT" i="1">
                <a:solidFill>
                  <a:srgbClr val="0000FF"/>
                </a:solidFill>
              </a:rPr>
              <a:t>halt </a:t>
            </a:r>
            <a:r>
              <a:rPr lang="en-GB" altLang="it-IT">
                <a:solidFill>
                  <a:srgbClr val="0000FF"/>
                </a:solidFill>
              </a:rPr>
              <a:t>) do</a:t>
            </a:r>
          </a:p>
          <a:p>
            <a:r>
              <a:rPr lang="en-GB" altLang="it-IT">
                <a:solidFill>
                  <a:srgbClr val="0000FF"/>
                </a:solidFill>
              </a:rPr>
              <a:t>   { fetch istruzione;</a:t>
            </a:r>
          </a:p>
          <a:p>
            <a:r>
              <a:rPr lang="en-GB" altLang="it-IT">
                <a:solidFill>
                  <a:srgbClr val="0000FF"/>
                </a:solidFill>
              </a:rPr>
              <a:t>     decodifica istruzione;</a:t>
            </a:r>
          </a:p>
          <a:p>
            <a:r>
              <a:rPr lang="en-GB" altLang="it-IT">
                <a:solidFill>
                  <a:srgbClr val="0000FF"/>
                </a:solidFill>
              </a:rPr>
              <a:t>     esegui istruzione;</a:t>
            </a:r>
          </a:p>
          <a:p>
            <a:r>
              <a:rPr lang="en-GB" altLang="it-IT">
                <a:solidFill>
                  <a:srgbClr val="0000FF"/>
                </a:solidFill>
              </a:rPr>
              <a:t>   }</a:t>
            </a:r>
            <a:endParaRPr lang="it-IT" altLang="it-IT">
              <a:solidFill>
                <a:srgbClr val="0000FF"/>
              </a:solidFill>
            </a:endParaRPr>
          </a:p>
        </p:txBody>
      </p:sp>
      <p:sp>
        <p:nvSpPr>
          <p:cNvPr id="8196" name="Text Box 4">
            <a:extLst>
              <a:ext uri="{FF2B5EF4-FFF2-40B4-BE49-F238E27FC236}">
                <a16:creationId xmlns="" xmlns:a16="http://schemas.microsoft.com/office/drawing/2014/main" id="{457A7079-076E-4368-B4F6-6338CB943A6C}"/>
              </a:ext>
            </a:extLst>
          </p:cNvPr>
          <p:cNvSpPr txBox="1">
            <a:spLocks noChangeArrowheads="1"/>
          </p:cNvSpPr>
          <p:nvPr/>
        </p:nvSpPr>
        <p:spPr bwMode="auto">
          <a:xfrm>
            <a:off x="3962400" y="3200400"/>
            <a:ext cx="4953000" cy="3576638"/>
          </a:xfrm>
          <a:prstGeom prst="rect">
            <a:avLst/>
          </a:prstGeom>
          <a:solidFill>
            <a:schemeClr val="bg1"/>
          </a:solidFill>
          <a:ln w="9525">
            <a:solidFill>
              <a:schemeClr val="tx1"/>
            </a:solidFill>
            <a:miter lim="800000"/>
            <a:headEnd/>
            <a:tailEnd/>
          </a:ln>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r>
              <a:rPr lang="en-GB" altLang="it-IT" i="1">
                <a:solidFill>
                  <a:srgbClr val="0000FF"/>
                </a:solidFill>
              </a:rPr>
              <a:t>Esempio di microinterprete con gestione degli interrupt:</a:t>
            </a:r>
          </a:p>
          <a:p>
            <a:endParaRPr lang="en-GB" altLang="it-IT" sz="800" i="1">
              <a:solidFill>
                <a:srgbClr val="0000FF"/>
              </a:solidFill>
            </a:endParaRPr>
          </a:p>
          <a:p>
            <a:r>
              <a:rPr lang="en-GB" altLang="it-IT">
                <a:solidFill>
                  <a:srgbClr val="0000FF"/>
                </a:solidFill>
              </a:rPr>
              <a:t>while (not </a:t>
            </a:r>
            <a:r>
              <a:rPr lang="en-GB" altLang="it-IT" i="1">
                <a:solidFill>
                  <a:srgbClr val="0000FF"/>
                </a:solidFill>
              </a:rPr>
              <a:t>halt </a:t>
            </a:r>
            <a:r>
              <a:rPr lang="en-GB" altLang="it-IT">
                <a:solidFill>
                  <a:srgbClr val="0000FF"/>
                </a:solidFill>
              </a:rPr>
              <a:t>) do</a:t>
            </a:r>
          </a:p>
          <a:p>
            <a:r>
              <a:rPr lang="en-GB" altLang="it-IT">
                <a:solidFill>
                  <a:srgbClr val="0000FF"/>
                </a:solidFill>
              </a:rPr>
              <a:t>  { if (interrupt &amp; not int_disable)</a:t>
            </a:r>
          </a:p>
          <a:p>
            <a:r>
              <a:rPr lang="en-GB" altLang="it-IT">
                <a:solidFill>
                  <a:srgbClr val="0000FF"/>
                </a:solidFill>
              </a:rPr>
              <a:t>        {salva stato; invia INTA;</a:t>
            </a:r>
          </a:p>
          <a:p>
            <a:r>
              <a:rPr lang="en-GB" altLang="it-IT">
                <a:solidFill>
                  <a:srgbClr val="0000FF"/>
                </a:solidFill>
              </a:rPr>
              <a:t>          leggi </a:t>
            </a:r>
            <a:r>
              <a:rPr lang="en-GB" altLang="it-IT" i="1">
                <a:solidFill>
                  <a:srgbClr val="0000FF"/>
                </a:solidFill>
              </a:rPr>
              <a:t>device_id</a:t>
            </a:r>
            <a:r>
              <a:rPr lang="en-GB" altLang="it-IT">
                <a:solidFill>
                  <a:srgbClr val="0000FF"/>
                </a:solidFill>
              </a:rPr>
              <a:t>;</a:t>
            </a:r>
          </a:p>
          <a:p>
            <a:r>
              <a:rPr lang="en-GB" altLang="it-IT">
                <a:solidFill>
                  <a:srgbClr val="0000FF"/>
                </a:solidFill>
              </a:rPr>
              <a:t>          int_disable = true;</a:t>
            </a:r>
            <a:r>
              <a:rPr lang="en-GB" altLang="it-IT" i="1">
                <a:solidFill>
                  <a:srgbClr val="FF0000"/>
                </a:solidFill>
              </a:rPr>
              <a:t>modo=kernel</a:t>
            </a:r>
            <a:r>
              <a:rPr lang="en-GB" altLang="it-IT">
                <a:solidFill>
                  <a:srgbClr val="0000FF"/>
                </a:solidFill>
              </a:rPr>
              <a:t>;</a:t>
            </a:r>
          </a:p>
          <a:p>
            <a:r>
              <a:rPr lang="en-GB" altLang="it-IT">
                <a:solidFill>
                  <a:srgbClr val="0000FF"/>
                </a:solidFill>
              </a:rPr>
              <a:t>          PC = int_vector[device_id];}</a:t>
            </a:r>
          </a:p>
          <a:p>
            <a:r>
              <a:rPr lang="en-GB" altLang="it-IT">
                <a:solidFill>
                  <a:srgbClr val="0000FF"/>
                </a:solidFill>
              </a:rPr>
              <a:t>     fetch istruzione;</a:t>
            </a:r>
          </a:p>
          <a:p>
            <a:r>
              <a:rPr lang="en-GB" altLang="it-IT">
                <a:solidFill>
                  <a:srgbClr val="0000FF"/>
                </a:solidFill>
              </a:rPr>
              <a:t>     decodifica istruzione;</a:t>
            </a:r>
          </a:p>
          <a:p>
            <a:r>
              <a:rPr lang="en-GB" altLang="it-IT">
                <a:solidFill>
                  <a:srgbClr val="0000FF"/>
                </a:solidFill>
              </a:rPr>
              <a:t>     esegui istruzione;  }</a:t>
            </a:r>
            <a:endParaRPr lang="it-IT" altLang="it-IT">
              <a:solidFill>
                <a:srgbClr val="0000FF"/>
              </a:solidFill>
            </a:endParaRPr>
          </a:p>
        </p:txBody>
      </p:sp>
      <p:sp>
        <p:nvSpPr>
          <p:cNvPr id="92165" name="Text Box 5">
            <a:extLst>
              <a:ext uri="{FF2B5EF4-FFF2-40B4-BE49-F238E27FC236}">
                <a16:creationId xmlns="" xmlns:a16="http://schemas.microsoft.com/office/drawing/2014/main" id="{19BBC75B-8170-4665-A61D-EDE75C29137C}"/>
              </a:ext>
            </a:extLst>
          </p:cNvPr>
          <p:cNvSpPr txBox="1">
            <a:spLocks noChangeArrowheads="1"/>
          </p:cNvSpPr>
          <p:nvPr/>
        </p:nvSpPr>
        <p:spPr bwMode="auto">
          <a:xfrm>
            <a:off x="136525" y="914400"/>
            <a:ext cx="3749675" cy="629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just">
              <a:lnSpc>
                <a:spcPct val="120000"/>
              </a:lnSpc>
            </a:pPr>
            <a:r>
              <a:rPr lang="en-GB" altLang="it-IT">
                <a:solidFill>
                  <a:srgbClr val="0000FF"/>
                </a:solidFill>
              </a:rPr>
              <a:t>Per poter gestire gli interrupt la CPU deve poter </a:t>
            </a:r>
            <a:r>
              <a:rPr lang="en-GB" altLang="it-IT" i="1">
                <a:solidFill>
                  <a:srgbClr val="0000FF"/>
                </a:solidFill>
              </a:rPr>
              <a:t>rilevare la presenza di un interrupt</a:t>
            </a:r>
            <a:r>
              <a:rPr lang="en-GB" altLang="it-IT">
                <a:solidFill>
                  <a:srgbClr val="0000FF"/>
                </a:solidFill>
              </a:rPr>
              <a:t> (effettuando un test su un bit di qualche registro dedicato a questo scopo), leggere il </a:t>
            </a:r>
            <a:r>
              <a:rPr lang="en-GB" altLang="it-IT" i="1">
                <a:solidFill>
                  <a:srgbClr val="0000FF"/>
                </a:solidFill>
              </a:rPr>
              <a:t>device_id</a:t>
            </a:r>
            <a:r>
              <a:rPr lang="en-GB" altLang="it-IT">
                <a:solidFill>
                  <a:srgbClr val="0000FF"/>
                </a:solidFill>
              </a:rPr>
              <a:t> inviato dal controller che ha generato l’INT, e disabilitare e riabilitare gli interrupt impostando un bit in un registro (potrebbe essere un altro bit dello stesso registro usato per  segnalare la presenza di un interrupt)</a:t>
            </a:r>
          </a:p>
          <a:p>
            <a:pPr algn="just">
              <a:lnSpc>
                <a:spcPct val="120000"/>
              </a:lnSpc>
            </a:pPr>
            <a:endParaRPr lang="en-GB" altLang="it-IT">
              <a:solidFill>
                <a:srgbClr val="0000FF"/>
              </a:solidFill>
            </a:endParaRPr>
          </a:p>
          <a:p>
            <a:pPr algn="just">
              <a:lnSpc>
                <a:spcPct val="120000"/>
              </a:lnSpc>
            </a:pPr>
            <a:endParaRPr lang="it-IT" altLang="it-IT">
              <a:solidFill>
                <a:srgbClr val="0000FF"/>
              </a:solidFill>
            </a:endParaRP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440738" y="61547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7106"/>
    </mc:Choice>
    <mc:Fallback>
      <p:transition spd="slow" advTm="107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2" fill="hold" grpId="0" nodeType="clickEffect">
                                  <p:stCondLst>
                                    <p:cond delay="0"/>
                                  </p:stCondLst>
                                  <p:childTnLst>
                                    <p:set>
                                      <p:cBhvr>
                                        <p:cTn id="10" dur="1" fill="hold">
                                          <p:stCondLst>
                                            <p:cond delay="0"/>
                                          </p:stCondLst>
                                        </p:cTn>
                                        <p:tgtEl>
                                          <p:spTgt spid="8195"/>
                                        </p:tgtEl>
                                        <p:attrNameLst>
                                          <p:attrName>style.visibility</p:attrName>
                                        </p:attrNameLst>
                                      </p:cBhvr>
                                      <p:to>
                                        <p:strVal val="visible"/>
                                      </p:to>
                                    </p:set>
                                    <p:animEffect transition="in" filter="wipe(right)">
                                      <p:cBhvr>
                                        <p:cTn id="11" dur="500"/>
                                        <p:tgtEl>
                                          <p:spTgt spid="8195"/>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2" fill="hold" grpId="0" nodeType="clickEffect">
                                  <p:stCondLst>
                                    <p:cond delay="0"/>
                                  </p:stCondLst>
                                  <p:childTnLst>
                                    <p:set>
                                      <p:cBhvr>
                                        <p:cTn id="15" dur="1" fill="hold">
                                          <p:stCondLst>
                                            <p:cond delay="0"/>
                                          </p:stCondLst>
                                        </p:cTn>
                                        <p:tgtEl>
                                          <p:spTgt spid="8196"/>
                                        </p:tgtEl>
                                        <p:attrNameLst>
                                          <p:attrName>style.visibility</p:attrName>
                                        </p:attrNameLst>
                                      </p:cBhvr>
                                      <p:to>
                                        <p:strVal val="visible"/>
                                      </p:to>
                                    </p:set>
                                    <p:animEffect transition="in" filter="wipe(right)">
                                      <p:cBhvr>
                                        <p:cTn id="16" dur="500"/>
                                        <p:tgtEl>
                                          <p:spTgt spid="819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2"/>
                </p:tgtEl>
              </p:cMediaNode>
            </p:audio>
          </p:childTnLst>
        </p:cTn>
      </p:par>
    </p:tnLst>
    <p:bldLst>
      <p:bldP spid="8195" grpId="0" animBg="1" autoUpdateAnimBg="0"/>
      <p:bldP spid="8196" grpId="0" animBg="1" autoUpdateAnimBg="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 xmlns:a16="http://schemas.microsoft.com/office/drawing/2014/main" id="{981EF86F-58E2-4683-B6E2-75A4255474BF}"/>
              </a:ext>
            </a:extLst>
          </p:cNvPr>
          <p:cNvSpPr>
            <a:spLocks noGrp="1" noChangeArrowheads="1"/>
          </p:cNvSpPr>
          <p:nvPr>
            <p:ph type="title" idx="4294967295"/>
          </p:nvPr>
        </p:nvSpPr>
        <p:spPr bwMode="auto">
          <a:xfrm>
            <a:off x="685800" y="0"/>
            <a:ext cx="7772400" cy="11430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GB" altLang="it-IT" sz="2400" b="1">
                <a:solidFill>
                  <a:srgbClr val="0000FF"/>
                </a:solidFill>
                <a:latin typeface="Arial" panose="020B0604020202020204" pitchFamily="34" charset="0"/>
                <a:cs typeface="Arial" panose="020B0604020202020204" pitchFamily="34" charset="0"/>
              </a:rPr>
              <a:t>Rilevamento e disabilitazione/abilitazione</a:t>
            </a:r>
            <a:br>
              <a:rPr lang="en-GB" altLang="it-IT" sz="2400" b="1">
                <a:solidFill>
                  <a:srgbClr val="0000FF"/>
                </a:solidFill>
                <a:latin typeface="Arial" panose="020B0604020202020204" pitchFamily="34" charset="0"/>
                <a:cs typeface="Arial" panose="020B0604020202020204" pitchFamily="34" charset="0"/>
              </a:rPr>
            </a:br>
            <a:r>
              <a:rPr lang="en-GB" altLang="it-IT" sz="2400" b="1">
                <a:solidFill>
                  <a:srgbClr val="0000FF"/>
                </a:solidFill>
                <a:latin typeface="Arial" panose="020B0604020202020204" pitchFamily="34" charset="0"/>
                <a:cs typeface="Arial" panose="020B0604020202020204" pitchFamily="34" charset="0"/>
              </a:rPr>
              <a:t>degli interrupt</a:t>
            </a:r>
            <a:endParaRPr lang="it-IT" altLang="it-IT" sz="2400" b="1">
              <a:solidFill>
                <a:srgbClr val="0000FF"/>
              </a:solidFill>
              <a:latin typeface="Arial" panose="020B0604020202020204" pitchFamily="34" charset="0"/>
              <a:cs typeface="Arial" panose="020B0604020202020204" pitchFamily="34" charset="0"/>
            </a:endParaRPr>
          </a:p>
        </p:txBody>
      </p:sp>
      <p:sp>
        <p:nvSpPr>
          <p:cNvPr id="93187" name="Text Box 3">
            <a:extLst>
              <a:ext uri="{FF2B5EF4-FFF2-40B4-BE49-F238E27FC236}">
                <a16:creationId xmlns="" xmlns:a16="http://schemas.microsoft.com/office/drawing/2014/main" id="{37943FDA-4367-4977-8325-6AFA80C6356F}"/>
              </a:ext>
            </a:extLst>
          </p:cNvPr>
          <p:cNvSpPr txBox="1">
            <a:spLocks noChangeArrowheads="1"/>
          </p:cNvSpPr>
          <p:nvPr/>
        </p:nvSpPr>
        <p:spPr bwMode="auto">
          <a:xfrm>
            <a:off x="214313" y="1498600"/>
            <a:ext cx="8702675" cy="3859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just">
              <a:lnSpc>
                <a:spcPct val="120000"/>
              </a:lnSpc>
            </a:pPr>
            <a:r>
              <a:rPr lang="en-GB" altLang="it-IT">
                <a:solidFill>
                  <a:srgbClr val="0000FF"/>
                </a:solidFill>
              </a:rPr>
              <a:t>Il set di istruzioni della ISA dovrà comprendere una istruzione di “Ritorno da Interrupt” (es. RETINT), una di “Disabilita interrupt” (es. DISINT) e una di “Abilita interrupt” (ENABINT).</a:t>
            </a:r>
          </a:p>
          <a:p>
            <a:pPr algn="just">
              <a:lnSpc>
                <a:spcPct val="120000"/>
              </a:lnSpc>
            </a:pPr>
            <a:endParaRPr lang="en-GB" altLang="it-IT" sz="800">
              <a:solidFill>
                <a:srgbClr val="0000FF"/>
              </a:solidFill>
            </a:endParaRPr>
          </a:p>
          <a:p>
            <a:pPr algn="just">
              <a:lnSpc>
                <a:spcPct val="120000"/>
              </a:lnSpc>
            </a:pPr>
            <a:r>
              <a:rPr lang="en-GB" altLang="it-IT">
                <a:solidFill>
                  <a:srgbClr val="0000FF"/>
                </a:solidFill>
              </a:rPr>
              <a:t>L’esecuzione della istruzione RETINT consiste nel riabilitare gli interrupt (int_disable = false) e ripristinare lo stato salvato prima di richiamare l’interrupt handler (riportando tra l’altro PC alla prossima istruzione da eseguire del programma interrotto).</a:t>
            </a:r>
          </a:p>
          <a:p>
            <a:pPr algn="just">
              <a:lnSpc>
                <a:spcPct val="120000"/>
              </a:lnSpc>
            </a:pPr>
            <a:endParaRPr lang="en-GB" altLang="it-IT" sz="800">
              <a:solidFill>
                <a:srgbClr val="0000FF"/>
              </a:solidFill>
            </a:endParaRPr>
          </a:p>
          <a:p>
            <a:pPr algn="just">
              <a:lnSpc>
                <a:spcPct val="120000"/>
              </a:lnSpc>
            </a:pPr>
            <a:r>
              <a:rPr lang="en-GB" altLang="it-IT">
                <a:solidFill>
                  <a:srgbClr val="0000FF"/>
                </a:solidFill>
              </a:rPr>
              <a:t>L’esecuzione di DISINT e ENABINT consiste semplicemente nell’impostare il bit int_disable rispettivamente a true  e false.</a:t>
            </a:r>
          </a:p>
          <a:p>
            <a:pPr algn="just">
              <a:lnSpc>
                <a:spcPct val="120000"/>
              </a:lnSpc>
            </a:pPr>
            <a:endParaRPr lang="en-GB" altLang="it-IT" sz="800">
              <a:solidFill>
                <a:srgbClr val="0000FF"/>
              </a:solidFil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3859"/>
    </mc:Choice>
    <mc:Fallback>
      <p:transition spd="slow" advTm="538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 xmlns:a16="http://schemas.microsoft.com/office/drawing/2014/main" id="{64D952ED-3185-4B61-9398-88FC4637B5E9}"/>
              </a:ext>
            </a:extLst>
          </p:cNvPr>
          <p:cNvSpPr>
            <a:spLocks noGrp="1" noChangeArrowheads="1"/>
          </p:cNvSpPr>
          <p:nvPr>
            <p:ph type="title" idx="4294967295"/>
          </p:nvPr>
        </p:nvSpPr>
        <p:spPr bwMode="auto">
          <a:xfrm>
            <a:off x="685800" y="0"/>
            <a:ext cx="7772400" cy="11430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GB" altLang="it-IT" sz="2400" b="1">
                <a:solidFill>
                  <a:srgbClr val="0000FF"/>
                </a:solidFill>
                <a:latin typeface="Arial" panose="020B0604020202020204" pitchFamily="34" charset="0"/>
                <a:cs typeface="Arial" panose="020B0604020202020204" pitchFamily="34" charset="0"/>
              </a:rPr>
              <a:t>Rilevamento e disabilitazione/abilitazione</a:t>
            </a:r>
            <a:br>
              <a:rPr lang="en-GB" altLang="it-IT" sz="2400" b="1">
                <a:solidFill>
                  <a:srgbClr val="0000FF"/>
                </a:solidFill>
                <a:latin typeface="Arial" panose="020B0604020202020204" pitchFamily="34" charset="0"/>
                <a:cs typeface="Arial" panose="020B0604020202020204" pitchFamily="34" charset="0"/>
              </a:rPr>
            </a:br>
            <a:r>
              <a:rPr lang="en-GB" altLang="it-IT" sz="2400" b="1">
                <a:solidFill>
                  <a:srgbClr val="0000FF"/>
                </a:solidFill>
                <a:latin typeface="Arial" panose="020B0604020202020204" pitchFamily="34" charset="0"/>
                <a:cs typeface="Arial" panose="020B0604020202020204" pitchFamily="34" charset="0"/>
              </a:rPr>
              <a:t>degli interrupt</a:t>
            </a:r>
            <a:endParaRPr lang="it-IT" altLang="it-IT" sz="2400" b="1">
              <a:solidFill>
                <a:srgbClr val="0000FF"/>
              </a:solidFill>
              <a:latin typeface="Arial" panose="020B0604020202020204" pitchFamily="34" charset="0"/>
              <a:cs typeface="Arial" panose="020B0604020202020204" pitchFamily="34" charset="0"/>
            </a:endParaRPr>
          </a:p>
        </p:txBody>
      </p:sp>
      <p:sp>
        <p:nvSpPr>
          <p:cNvPr id="94211" name="Text Box 3">
            <a:extLst>
              <a:ext uri="{FF2B5EF4-FFF2-40B4-BE49-F238E27FC236}">
                <a16:creationId xmlns="" xmlns:a16="http://schemas.microsoft.com/office/drawing/2014/main" id="{CC8DC731-28C3-47A2-971F-4729C3CF8CA7}"/>
              </a:ext>
            </a:extLst>
          </p:cNvPr>
          <p:cNvSpPr txBox="1">
            <a:spLocks noChangeArrowheads="1"/>
          </p:cNvSpPr>
          <p:nvPr/>
        </p:nvSpPr>
        <p:spPr bwMode="auto">
          <a:xfrm>
            <a:off x="214313" y="1444625"/>
            <a:ext cx="8702675" cy="3711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333399"/>
                </a:solidFill>
                <a:latin typeface="Arial" panose="020B0604020202020204" pitchFamily="34" charset="0"/>
                <a:cs typeface="Arial" panose="020B0604020202020204" pitchFamily="34" charset="0"/>
              </a:defRPr>
            </a:lvl1pPr>
            <a:lvl2pPr marL="742950" indent="-285750">
              <a:defRPr sz="2000" b="1">
                <a:solidFill>
                  <a:srgbClr val="333399"/>
                </a:solidFill>
                <a:latin typeface="Arial" panose="020B0604020202020204" pitchFamily="34" charset="0"/>
                <a:cs typeface="Arial" panose="020B0604020202020204" pitchFamily="34" charset="0"/>
              </a:defRPr>
            </a:lvl2pPr>
            <a:lvl3pPr marL="1143000" indent="-228600">
              <a:defRPr sz="2000" b="1">
                <a:solidFill>
                  <a:srgbClr val="333399"/>
                </a:solidFill>
                <a:latin typeface="Arial" panose="020B0604020202020204" pitchFamily="34" charset="0"/>
                <a:cs typeface="Arial" panose="020B0604020202020204" pitchFamily="34" charset="0"/>
              </a:defRPr>
            </a:lvl3pPr>
            <a:lvl4pPr marL="1600200" indent="-228600">
              <a:defRPr sz="2000" b="1">
                <a:solidFill>
                  <a:srgbClr val="333399"/>
                </a:solidFill>
                <a:latin typeface="Arial" panose="020B0604020202020204" pitchFamily="34" charset="0"/>
                <a:cs typeface="Arial" panose="020B0604020202020204" pitchFamily="34" charset="0"/>
              </a:defRPr>
            </a:lvl4pPr>
            <a:lvl5pPr marL="2057400" indent="-228600">
              <a:defRPr sz="2000" b="1">
                <a:solidFill>
                  <a:srgbClr val="333399"/>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b="1">
                <a:solidFill>
                  <a:srgbClr val="333399"/>
                </a:solidFill>
                <a:latin typeface="Arial" panose="020B0604020202020204" pitchFamily="34" charset="0"/>
                <a:cs typeface="Arial" panose="020B0604020202020204" pitchFamily="34" charset="0"/>
              </a:defRPr>
            </a:lvl9pPr>
          </a:lstStyle>
          <a:p>
            <a:pPr algn="just">
              <a:lnSpc>
                <a:spcPct val="120000"/>
              </a:lnSpc>
            </a:pPr>
            <a:endParaRPr lang="en-GB" altLang="it-IT" sz="800">
              <a:solidFill>
                <a:srgbClr val="0000FF"/>
              </a:solidFill>
            </a:endParaRPr>
          </a:p>
          <a:p>
            <a:pPr algn="just">
              <a:lnSpc>
                <a:spcPct val="120000"/>
              </a:lnSpc>
            </a:pPr>
            <a:r>
              <a:rPr lang="en-GB" altLang="it-IT">
                <a:solidFill>
                  <a:srgbClr val="FF0000"/>
                </a:solidFill>
              </a:rPr>
              <a:t>Le istruzioni RETINT, DISINT, ENABINT devono essere usate con molta attenzione e normalmente sono utilizzabili esclusivamente dal sistema operativo (sono PRIVILEGIATE , cioè sono eseguibili solo in modo kernel); se i programmi applicativi tentano di eseguirle  viene sollevata una “eccezione” e il programma viene interrotto.</a:t>
            </a:r>
          </a:p>
          <a:p>
            <a:pPr algn="just">
              <a:lnSpc>
                <a:spcPct val="120000"/>
              </a:lnSpc>
            </a:pPr>
            <a:endParaRPr lang="en-GB" altLang="it-IT" sz="800">
              <a:solidFill>
                <a:srgbClr val="FF0000"/>
              </a:solidFill>
            </a:endParaRPr>
          </a:p>
          <a:p>
            <a:pPr algn="just">
              <a:lnSpc>
                <a:spcPct val="120000"/>
              </a:lnSpc>
            </a:pPr>
            <a:r>
              <a:rPr lang="en-GB" altLang="it-IT">
                <a:solidFill>
                  <a:srgbClr val="0000FF"/>
                </a:solidFill>
              </a:rPr>
              <a:t>Quindi occorrera’ eseguire una microistruzione “modo=kernel” appena viene rilevato un interrupt, prima di trasferire il controllo al gestore dell’interrupt. La RETINT ripristinando lo stato ripristina anche il registro di stato (per  es. PSW ) riportando “modo = utente”</a:t>
            </a:r>
            <a:endParaRPr lang="it-IT" altLang="it-IT">
              <a:solidFill>
                <a:srgbClr val="0000FF"/>
              </a:solidFil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4364"/>
    </mc:Choice>
    <mc:Fallback>
      <p:transition spd="slow" advTm="543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2" name="Text Box 2">
            <a:extLst>
              <a:ext uri="{FF2B5EF4-FFF2-40B4-BE49-F238E27FC236}">
                <a16:creationId xmlns="" xmlns:a16="http://schemas.microsoft.com/office/drawing/2014/main" id="{C361E390-43BD-4497-9AED-0A9DA8A164C5}"/>
              </a:ext>
            </a:extLst>
          </p:cNvPr>
          <p:cNvSpPr txBox="1">
            <a:spLocks noChangeArrowheads="1"/>
          </p:cNvSpPr>
          <p:nvPr/>
        </p:nvSpPr>
        <p:spPr bwMode="auto">
          <a:xfrm>
            <a:off x="1778000" y="76200"/>
            <a:ext cx="5170488" cy="396875"/>
          </a:xfrm>
          <a:prstGeom prst="rect">
            <a:avLst/>
          </a:prstGeom>
          <a:noFill/>
          <a:ln w="9525">
            <a:noFill/>
            <a:miter lim="800000"/>
            <a:headEnd/>
            <a:tailEnd/>
          </a:ln>
          <a:effectLst/>
        </p:spPr>
        <p:txBody>
          <a:bodyPr wrap="none">
            <a:spAutoFit/>
          </a:bodyPr>
          <a:lstStyle/>
          <a:p>
            <a:pPr algn="ctr">
              <a:defRPr/>
            </a:pPr>
            <a:r>
              <a:rPr lang="en-GB">
                <a:solidFill>
                  <a:srgbClr val="000099"/>
                </a:solidFill>
                <a:effectLst>
                  <a:outerShdw blurRad="38100" dist="38100" dir="2700000" algn="tl">
                    <a:srgbClr val="C0C0C0"/>
                  </a:outerShdw>
                </a:effectLst>
                <a:latin typeface="Arial" charset="0"/>
                <a:cs typeface="+mn-cs"/>
              </a:rPr>
              <a:t>Il livello della Instruction Set Architecture</a:t>
            </a:r>
            <a:endParaRPr lang="it-IT">
              <a:solidFill>
                <a:srgbClr val="000099"/>
              </a:solidFill>
              <a:effectLst>
                <a:outerShdw blurRad="38100" dist="38100" dir="2700000" algn="tl">
                  <a:srgbClr val="C0C0C0"/>
                </a:outerShdw>
              </a:effectLst>
              <a:latin typeface="Arial" charset="0"/>
              <a:cs typeface="+mn-cs"/>
            </a:endParaRPr>
          </a:p>
        </p:txBody>
      </p:sp>
      <p:sp>
        <p:nvSpPr>
          <p:cNvPr id="271363" name="Text Box 3">
            <a:extLst>
              <a:ext uri="{FF2B5EF4-FFF2-40B4-BE49-F238E27FC236}">
                <a16:creationId xmlns="" xmlns:a16="http://schemas.microsoft.com/office/drawing/2014/main" id="{C2A4B947-DC0D-4E3B-9646-B0C74FAD7A50}"/>
              </a:ext>
            </a:extLst>
          </p:cNvPr>
          <p:cNvSpPr txBox="1">
            <a:spLocks noChangeArrowheads="1"/>
          </p:cNvSpPr>
          <p:nvPr/>
        </p:nvSpPr>
        <p:spPr bwMode="auto">
          <a:xfrm>
            <a:off x="228600" y="517525"/>
            <a:ext cx="8667750" cy="400050"/>
          </a:xfrm>
          <a:prstGeom prst="rect">
            <a:avLst/>
          </a:prstGeom>
          <a:noFill/>
          <a:ln w="9525">
            <a:noFill/>
            <a:miter lim="800000"/>
            <a:headEnd/>
            <a:tailEnd/>
          </a:ln>
          <a:effectLst/>
        </p:spPr>
        <p:txBody>
          <a:bodyPr wrap="none">
            <a:spAutoFit/>
          </a:bodyPr>
          <a:lstStyle/>
          <a:p>
            <a:pPr>
              <a:defRPr/>
            </a:pPr>
            <a:r>
              <a:rPr lang="en-GB" dirty="0" err="1">
                <a:solidFill>
                  <a:srgbClr val="FF0000"/>
                </a:solidFill>
                <a:effectLst>
                  <a:outerShdw blurRad="38100" dist="38100" dir="2700000" algn="tl">
                    <a:srgbClr val="C0C0C0"/>
                  </a:outerShdw>
                </a:effectLst>
                <a:latin typeface="Arial" charset="0"/>
                <a:cs typeface="+mn-cs"/>
              </a:rPr>
              <a:t>Indirizzamento</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basato</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sullo</a:t>
            </a:r>
            <a:r>
              <a:rPr lang="en-GB" dirty="0">
                <a:solidFill>
                  <a:srgbClr val="FF0000"/>
                </a:solidFill>
                <a:effectLst>
                  <a:outerShdw blurRad="38100" dist="38100" dir="2700000" algn="tl">
                    <a:srgbClr val="C0C0C0"/>
                  </a:outerShdw>
                </a:effectLst>
                <a:latin typeface="Arial" charset="0"/>
                <a:cs typeface="+mn-cs"/>
              </a:rPr>
              <a:t> stack </a:t>
            </a:r>
            <a:r>
              <a:rPr lang="en-GB" dirty="0">
                <a:effectLst>
                  <a:outerShdw blurRad="38100" dist="38100" dir="2700000" algn="tl">
                    <a:srgbClr val="C0C0C0"/>
                  </a:outerShdw>
                </a:effectLst>
                <a:latin typeface="Arial" charset="0"/>
                <a:cs typeface="+mn-cs"/>
              </a:rPr>
              <a:t>e </a:t>
            </a:r>
            <a:r>
              <a:rPr lang="en-GB" dirty="0" err="1">
                <a:effectLst>
                  <a:outerShdw blurRad="38100" dist="38100" dir="2700000" algn="tl">
                    <a:srgbClr val="C0C0C0"/>
                  </a:outerShdw>
                </a:effectLst>
                <a:latin typeface="Arial" charset="0"/>
                <a:cs typeface="+mn-cs"/>
              </a:rPr>
              <a:t>valutazione</a:t>
            </a:r>
            <a:r>
              <a:rPr lang="en-GB" dirty="0">
                <a:effectLst>
                  <a:outerShdw blurRad="38100" dist="38100" dir="2700000" algn="tl">
                    <a:srgbClr val="C0C0C0"/>
                  </a:outerShdw>
                </a:effectLst>
                <a:latin typeface="Arial" charset="0"/>
                <a:cs typeface="+mn-cs"/>
              </a:rPr>
              <a:t> di </a:t>
            </a:r>
            <a:r>
              <a:rPr lang="en-GB" dirty="0" err="1">
                <a:effectLst>
                  <a:outerShdw blurRad="38100" dist="38100" dir="2700000" algn="tl">
                    <a:srgbClr val="C0C0C0"/>
                  </a:outerShdw>
                </a:effectLst>
                <a:latin typeface="Arial" charset="0"/>
                <a:cs typeface="+mn-cs"/>
              </a:rPr>
              <a:t>espressioni</a:t>
            </a:r>
            <a:r>
              <a:rPr lang="en-GB" dirty="0">
                <a:effectLst>
                  <a:outerShdw blurRad="38100" dist="38100" dir="2700000" algn="tl">
                    <a:srgbClr val="C0C0C0"/>
                  </a:outerShdw>
                </a:effectLst>
                <a:latin typeface="Arial" charset="0"/>
                <a:cs typeface="+mn-cs"/>
              </a:rPr>
              <a:t> (</a:t>
            </a:r>
            <a:r>
              <a:rPr lang="en-GB" i="1" dirty="0">
                <a:solidFill>
                  <a:srgbClr val="00B050"/>
                </a:solidFill>
                <a:effectLst>
                  <a:outerShdw blurRad="38100" dist="38100" dir="2700000" algn="tl">
                    <a:srgbClr val="C0C0C0"/>
                  </a:outerShdw>
                </a:effectLst>
                <a:latin typeface="Arial" charset="0"/>
              </a:rPr>
              <a:t>IJVM</a:t>
            </a:r>
            <a:r>
              <a:rPr lang="en-GB" dirty="0">
                <a:effectLst>
                  <a:outerShdw blurRad="38100" dist="38100" dir="2700000" algn="tl">
                    <a:srgbClr val="C0C0C0"/>
                  </a:outerShdw>
                </a:effectLst>
                <a:latin typeface="Arial" charset="0"/>
                <a:cs typeface="+mn-cs"/>
              </a:rPr>
              <a:t>):</a:t>
            </a:r>
            <a:endParaRPr lang="it-IT" dirty="0">
              <a:effectLst>
                <a:outerShdw blurRad="38100" dist="38100" dir="2700000" algn="tl">
                  <a:srgbClr val="C0C0C0"/>
                </a:outerShdw>
              </a:effectLst>
              <a:latin typeface="Arial" charset="0"/>
              <a:cs typeface="+mn-cs"/>
            </a:endParaRPr>
          </a:p>
        </p:txBody>
      </p:sp>
      <p:sp>
        <p:nvSpPr>
          <p:cNvPr id="271364" name="Text Box 4">
            <a:extLst>
              <a:ext uri="{FF2B5EF4-FFF2-40B4-BE49-F238E27FC236}">
                <a16:creationId xmlns="" xmlns:a16="http://schemas.microsoft.com/office/drawing/2014/main" id="{545902B8-9D0F-4C9D-B302-4A4FF66E9EB9}"/>
              </a:ext>
            </a:extLst>
          </p:cNvPr>
          <p:cNvSpPr txBox="1">
            <a:spLocks noChangeArrowheads="1"/>
          </p:cNvSpPr>
          <p:nvPr/>
        </p:nvSpPr>
        <p:spPr bwMode="auto">
          <a:xfrm>
            <a:off x="304800" y="1295400"/>
            <a:ext cx="7996238" cy="2835275"/>
          </a:xfrm>
          <a:prstGeom prst="rect">
            <a:avLst/>
          </a:prstGeom>
          <a:noFill/>
          <a:ln w="9525">
            <a:noFill/>
            <a:miter lim="800000"/>
            <a:headEnd/>
            <a:tailEnd/>
          </a:ln>
          <a:effectLst/>
        </p:spPr>
        <p:txBody>
          <a:bodyPr wrap="none">
            <a:spAutoFit/>
          </a:bodyPr>
          <a:lstStyle/>
          <a:p>
            <a:pPr marL="457200" indent="-457200">
              <a:defRPr/>
            </a:pPr>
            <a:r>
              <a:rPr lang="en-GB" dirty="0" err="1">
                <a:effectLst>
                  <a:outerShdw blurRad="38100" dist="38100" dir="2700000" algn="tl">
                    <a:srgbClr val="C0C0C0"/>
                  </a:outerShdw>
                </a:effectLst>
                <a:latin typeface="Arial" charset="0"/>
                <a:cs typeface="+mn-cs"/>
              </a:rPr>
              <a:t>Gli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indirizzi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degli</a:t>
            </a:r>
            <a:r>
              <a:rPr lang="en-GB" dirty="0">
                <a:effectLst>
                  <a:outerShdw blurRad="38100" dist="38100" dir="2700000" algn="tl">
                    <a:srgbClr val="C0C0C0"/>
                  </a:outerShdw>
                </a:effectLst>
                <a:latin typeface="Arial" charset="0"/>
                <a:cs typeface="+mn-cs"/>
              </a:rPr>
              <a:t> operandi </a:t>
            </a:r>
            <a:r>
              <a:rPr lang="en-GB" dirty="0" err="1">
                <a:effectLst>
                  <a:outerShdw blurRad="38100" dist="38100" dir="2700000" algn="tl">
                    <a:srgbClr val="C0C0C0"/>
                  </a:outerShdw>
                </a:effectLst>
                <a:latin typeface="Arial" charset="0"/>
                <a:cs typeface="+mn-cs"/>
              </a:rPr>
              <a:t>sono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impliciti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sono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sullo</a:t>
            </a:r>
            <a:r>
              <a:rPr lang="en-GB" dirty="0">
                <a:effectLst>
                  <a:outerShdw blurRad="38100" dist="38100" dir="2700000" algn="tl">
                    <a:srgbClr val="C0C0C0"/>
                  </a:outerShdw>
                </a:effectLst>
                <a:latin typeface="Arial" charset="0"/>
                <a:cs typeface="+mn-cs"/>
              </a:rPr>
              <a:t> stack)</a:t>
            </a:r>
          </a:p>
          <a:p>
            <a:pPr marL="457200" indent="-457200">
              <a:defRPr/>
            </a:pPr>
            <a:endParaRPr lang="en-GB" dirty="0">
              <a:effectLst>
                <a:outerShdw blurRad="38100" dist="38100" dir="2700000" algn="tl">
                  <a:srgbClr val="C0C0C0"/>
                </a:outerShdw>
              </a:effectLst>
              <a:latin typeface="Arial" charset="0"/>
              <a:cs typeface="+mn-cs"/>
            </a:endParaRPr>
          </a:p>
          <a:p>
            <a:pPr marL="457200" indent="-457200">
              <a:defRPr/>
            </a:pPr>
            <a:r>
              <a:rPr lang="en-GB" dirty="0">
                <a:effectLst>
                  <a:outerShdw blurRad="38100" dist="38100" dir="2700000" algn="tl">
                    <a:srgbClr val="C0C0C0"/>
                  </a:outerShdw>
                </a:effectLst>
                <a:latin typeface="Arial" charset="0"/>
                <a:cs typeface="+mn-cs"/>
              </a:rPr>
              <a:t>Le </a:t>
            </a:r>
            <a:r>
              <a:rPr lang="en-GB" dirty="0" err="1">
                <a:effectLst>
                  <a:outerShdw blurRad="38100" dist="38100" dir="2700000" algn="tl">
                    <a:srgbClr val="C0C0C0"/>
                  </a:outerShdw>
                </a:effectLst>
                <a:latin typeface="Arial" charset="0"/>
                <a:cs typeface="+mn-cs"/>
              </a:rPr>
              <a:t>espressioni</a:t>
            </a:r>
            <a:r>
              <a:rPr lang="en-GB" dirty="0">
                <a:effectLst>
                  <a:outerShdw blurRad="38100" dist="38100" dir="2700000" algn="tl">
                    <a:srgbClr val="C0C0C0"/>
                  </a:outerShdw>
                </a:effectLst>
                <a:latin typeface="Arial" charset="0"/>
                <a:cs typeface="+mn-cs"/>
              </a:rPr>
              <a:t> in </a:t>
            </a:r>
            <a:r>
              <a:rPr lang="en-GB" dirty="0" err="1">
                <a:effectLst>
                  <a:outerShdw blurRad="38100" dist="38100" dir="2700000" algn="tl">
                    <a:srgbClr val="C0C0C0"/>
                  </a:outerShdw>
                </a:effectLst>
                <a:latin typeface="Arial" charset="0"/>
                <a:cs typeface="+mn-cs"/>
              </a:rPr>
              <a:t>notazione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polacca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postfissa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sono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facilmente</a:t>
            </a:r>
            <a:r>
              <a:rPr lang="en-GB" dirty="0">
                <a:effectLst>
                  <a:outerShdw blurRad="38100" dist="38100" dir="2700000" algn="tl">
                    <a:srgbClr val="C0C0C0"/>
                  </a:outerShdw>
                </a:effectLst>
                <a:latin typeface="Arial" charset="0"/>
                <a:cs typeface="+mn-cs"/>
              </a:rPr>
              <a:t> e </a:t>
            </a:r>
          </a:p>
          <a:p>
            <a:pPr marL="457200" indent="-457200">
              <a:defRPr/>
            </a:pPr>
            <a:r>
              <a:rPr lang="en-GB" dirty="0" err="1">
                <a:effectLst>
                  <a:outerShdw blurRad="38100" dist="38100" dir="2700000" algn="tl">
                    <a:srgbClr val="C0C0C0"/>
                  </a:outerShdw>
                </a:effectLst>
                <a:latin typeface="Arial" charset="0"/>
                <a:cs typeface="+mn-cs"/>
              </a:rPr>
              <a:t>direttamente</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eseguibili</a:t>
            </a:r>
            <a:r>
              <a:rPr lang="en-GB" dirty="0">
                <a:effectLst>
                  <a:outerShdw blurRad="38100" dist="38100" dir="2700000" algn="tl">
                    <a:srgbClr val="C0C0C0"/>
                  </a:outerShdw>
                </a:effectLst>
                <a:latin typeface="Arial" charset="0"/>
                <a:cs typeface="+mn-cs"/>
              </a:rPr>
              <a:t> da </a:t>
            </a:r>
            <a:r>
              <a:rPr lang="en-GB" dirty="0" err="1">
                <a:effectLst>
                  <a:outerShdw blurRad="38100" dist="38100" dir="2700000" algn="tl">
                    <a:srgbClr val="C0C0C0"/>
                  </a:outerShdw>
                </a:effectLst>
                <a:latin typeface="Arial" charset="0"/>
                <a:cs typeface="+mn-cs"/>
              </a:rPr>
              <a:t>una</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architettuera</a:t>
            </a:r>
            <a:r>
              <a:rPr lang="en-GB" dirty="0">
                <a:effectLst>
                  <a:outerShdw blurRad="38100" dist="38100" dir="2700000" algn="tl">
                    <a:srgbClr val="C0C0C0"/>
                  </a:outerShdw>
                </a:effectLst>
                <a:latin typeface="Arial" charset="0"/>
                <a:cs typeface="+mn-cs"/>
              </a:rPr>
              <a:t> a stack.</a:t>
            </a:r>
          </a:p>
          <a:p>
            <a:pPr marL="457200" indent="-457200">
              <a:defRPr/>
            </a:pPr>
            <a:endParaRPr lang="en-GB" dirty="0">
              <a:effectLst>
                <a:outerShdw blurRad="38100" dist="38100" dir="2700000" algn="tl">
                  <a:srgbClr val="C0C0C0"/>
                </a:outerShdw>
              </a:effectLst>
              <a:latin typeface="Arial" charset="0"/>
              <a:cs typeface="+mn-cs"/>
            </a:endParaRPr>
          </a:p>
          <a:p>
            <a:pPr marL="457200" indent="-457200">
              <a:defRPr/>
            </a:pPr>
            <a:r>
              <a:rPr lang="en-GB" dirty="0">
                <a:effectLst>
                  <a:outerShdw blurRad="38100" dist="38100" dir="2700000" algn="tl">
                    <a:srgbClr val="C0C0C0"/>
                  </a:outerShdw>
                </a:effectLst>
                <a:latin typeface="Arial" charset="0"/>
                <a:cs typeface="+mn-cs"/>
              </a:rPr>
              <a:t>(8+2x5)/(1+3x2-4)</a:t>
            </a:r>
          </a:p>
          <a:p>
            <a:pPr marL="457200" indent="-457200">
              <a:defRPr/>
            </a:pPr>
            <a:endParaRPr lang="en-GB" dirty="0">
              <a:effectLst>
                <a:outerShdw blurRad="38100" dist="38100" dir="2700000" algn="tl">
                  <a:srgbClr val="C0C0C0"/>
                </a:outerShdw>
              </a:effectLst>
              <a:latin typeface="Arial" charset="0"/>
              <a:cs typeface="+mn-cs"/>
            </a:endParaRPr>
          </a:p>
          <a:p>
            <a:pPr marL="457200" indent="-457200">
              <a:defRPr/>
            </a:pPr>
            <a:r>
              <a:rPr lang="en-GB" dirty="0">
                <a:effectLst>
                  <a:outerShdw blurRad="38100" dist="38100" dir="2700000" algn="tl">
                    <a:srgbClr val="C0C0C0"/>
                  </a:outerShdw>
                </a:effectLst>
                <a:latin typeface="Arial" charset="0"/>
                <a:cs typeface="+mn-cs"/>
              </a:rPr>
              <a:t>8  2  5  x  +  1 3 2 x + 4 - /</a:t>
            </a:r>
          </a:p>
          <a:p>
            <a:pPr marL="457200" indent="-457200">
              <a:defRPr/>
            </a:pPr>
            <a:endParaRPr lang="it-IT" dirty="0">
              <a:effectLst>
                <a:outerShdw blurRad="38100" dist="38100" dir="2700000" algn="tl">
                  <a:srgbClr val="C0C0C0"/>
                </a:outerShdw>
              </a:effectLst>
              <a:latin typeface="Arial" charset="0"/>
              <a:cs typeface="+mn-cs"/>
            </a:endParaRPr>
          </a:p>
        </p:txBody>
      </p:sp>
      <p:pic>
        <p:nvPicPr>
          <p:cNvPr id="50181" name="Picture 5" descr="PolaccaPostfissa">
            <a:extLst>
              <a:ext uri="{FF2B5EF4-FFF2-40B4-BE49-F238E27FC236}">
                <a16:creationId xmlns="" xmlns:a16="http://schemas.microsoft.com/office/drawing/2014/main" id="{62D6B53B-90E7-46FD-9F4A-6F437DDCB9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9000" y="2819400"/>
            <a:ext cx="5527675" cy="354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4291937072"/>
      </p:ext>
    </p:extLst>
  </p:cSld>
  <p:clrMapOvr>
    <a:masterClrMapping/>
  </p:clrMapOvr>
  <p:transition advTm="23759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Text Box 2">
            <a:extLst>
              <a:ext uri="{FF2B5EF4-FFF2-40B4-BE49-F238E27FC236}">
                <a16:creationId xmlns="" xmlns:a16="http://schemas.microsoft.com/office/drawing/2014/main" id="{3C4653A3-B2C7-4F20-9BA1-685EB9AD4A6E}"/>
              </a:ext>
            </a:extLst>
          </p:cNvPr>
          <p:cNvSpPr txBox="1">
            <a:spLocks noChangeArrowheads="1"/>
          </p:cNvSpPr>
          <p:nvPr/>
        </p:nvSpPr>
        <p:spPr bwMode="auto">
          <a:xfrm>
            <a:off x="1751013" y="76200"/>
            <a:ext cx="5224462" cy="400050"/>
          </a:xfrm>
          <a:prstGeom prst="rect">
            <a:avLst/>
          </a:prstGeom>
          <a:noFill/>
          <a:ln w="9525">
            <a:noFill/>
            <a:miter lim="800000"/>
            <a:headEnd/>
            <a:tailEnd/>
          </a:ln>
          <a:effectLst/>
        </p:spPr>
        <p:txBody>
          <a:bodyPr wrap="none">
            <a:spAutoFit/>
          </a:bodyPr>
          <a:lstStyle/>
          <a:p>
            <a:pPr algn="ctr">
              <a:defRPr/>
            </a:pPr>
            <a:r>
              <a:rPr lang="en-GB" dirty="0" err="1">
                <a:solidFill>
                  <a:srgbClr val="000099"/>
                </a:solidFill>
                <a:effectLst>
                  <a:outerShdw blurRad="38100" dist="38100" dir="2700000" algn="tl">
                    <a:srgbClr val="C0C0C0"/>
                  </a:outerShdw>
                </a:effectLst>
                <a:latin typeface="Arial" charset="0"/>
                <a:cs typeface="+mn-cs"/>
              </a:rPr>
              <a:t>Ortogonalità</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fra</a:t>
            </a:r>
            <a:r>
              <a:rPr lang="en-GB"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opcode</a:t>
            </a:r>
            <a:r>
              <a:rPr lang="en-GB" dirty="0">
                <a:solidFill>
                  <a:srgbClr val="000099"/>
                </a:solidFill>
                <a:effectLst>
                  <a:outerShdw blurRad="38100" dist="38100" dir="2700000" algn="tl">
                    <a:srgbClr val="C0C0C0"/>
                  </a:outerShdw>
                </a:effectLst>
                <a:latin typeface="Arial" charset="0"/>
                <a:cs typeface="+mn-cs"/>
              </a:rPr>
              <a:t> e </a:t>
            </a:r>
            <a:r>
              <a:rPr lang="en-GB" dirty="0" err="1">
                <a:solidFill>
                  <a:srgbClr val="000099"/>
                </a:solidFill>
                <a:effectLst>
                  <a:outerShdw blurRad="38100" dist="38100" dir="2700000" algn="tl">
                    <a:srgbClr val="C0C0C0"/>
                  </a:outerShdw>
                </a:effectLst>
                <a:latin typeface="Arial" charset="0"/>
                <a:cs typeface="+mn-cs"/>
              </a:rPr>
              <a:t>indirizzamento</a:t>
            </a:r>
            <a:endParaRPr lang="it-IT" dirty="0">
              <a:solidFill>
                <a:srgbClr val="000099"/>
              </a:solidFill>
              <a:effectLst>
                <a:outerShdw blurRad="38100" dist="38100" dir="2700000" algn="tl">
                  <a:srgbClr val="C0C0C0"/>
                </a:outerShdw>
              </a:effectLst>
              <a:latin typeface="Arial" charset="0"/>
              <a:cs typeface="+mn-cs"/>
            </a:endParaRPr>
          </a:p>
        </p:txBody>
      </p:sp>
      <p:sp>
        <p:nvSpPr>
          <p:cNvPr id="273411" name="Text Box 3">
            <a:extLst>
              <a:ext uri="{FF2B5EF4-FFF2-40B4-BE49-F238E27FC236}">
                <a16:creationId xmlns="" xmlns:a16="http://schemas.microsoft.com/office/drawing/2014/main" id="{53EAFFE7-2ECE-4B67-AB18-7D718183BCC5}"/>
              </a:ext>
            </a:extLst>
          </p:cNvPr>
          <p:cNvSpPr txBox="1">
            <a:spLocks noChangeArrowheads="1"/>
          </p:cNvSpPr>
          <p:nvPr/>
        </p:nvSpPr>
        <p:spPr bwMode="auto">
          <a:xfrm>
            <a:off x="288925" y="698500"/>
            <a:ext cx="8099425" cy="2246313"/>
          </a:xfrm>
          <a:prstGeom prst="rect">
            <a:avLst/>
          </a:prstGeom>
          <a:noFill/>
          <a:ln w="9525">
            <a:noFill/>
            <a:miter lim="800000"/>
            <a:headEnd/>
            <a:tailEnd/>
          </a:ln>
          <a:effectLst/>
        </p:spPr>
        <p:txBody>
          <a:bodyPr>
            <a:spAutoFit/>
          </a:bodyPr>
          <a:lstStyle/>
          <a:p>
            <a:pPr>
              <a:defRPr/>
            </a:pPr>
            <a:r>
              <a:rPr lang="en-GB" dirty="0">
                <a:solidFill>
                  <a:srgbClr val="000099"/>
                </a:solidFill>
                <a:effectLst>
                  <a:outerShdw blurRad="38100" dist="38100" dir="2700000" algn="tl">
                    <a:srgbClr val="C0C0C0"/>
                  </a:outerShdw>
                </a:effectLst>
                <a:latin typeface="Arial" charset="0"/>
                <a:cs typeface="+mn-cs"/>
              </a:rPr>
              <a:t>Se </a:t>
            </a:r>
            <a:r>
              <a:rPr lang="en-GB" dirty="0" err="1">
                <a:solidFill>
                  <a:srgbClr val="000099"/>
                </a:solidFill>
                <a:effectLst>
                  <a:outerShdw blurRad="38100" dist="38100" dir="2700000" algn="tl">
                    <a:srgbClr val="C0C0C0"/>
                  </a:outerShdw>
                </a:effectLst>
                <a:latin typeface="Arial" charset="0"/>
                <a:cs typeface="+mn-cs"/>
              </a:rPr>
              <a:t>tutte</a:t>
            </a:r>
            <a:r>
              <a:rPr lang="en-GB" dirty="0">
                <a:solidFill>
                  <a:srgbClr val="000099"/>
                </a:solidFill>
                <a:effectLst>
                  <a:outerShdw blurRad="38100" dist="38100" dir="2700000" algn="tl">
                    <a:srgbClr val="C0C0C0"/>
                  </a:outerShdw>
                </a:effectLst>
                <a:latin typeface="Arial" charset="0"/>
                <a:cs typeface="+mn-cs"/>
              </a:rPr>
              <a:t> le </a:t>
            </a:r>
            <a:r>
              <a:rPr lang="en-GB" dirty="0" err="1">
                <a:solidFill>
                  <a:srgbClr val="000099"/>
                </a:solidFill>
                <a:effectLst>
                  <a:outerShdw blurRad="38100" dist="38100" dir="2700000" algn="tl">
                    <a:srgbClr val="C0C0C0"/>
                  </a:outerShdw>
                </a:effectLst>
                <a:latin typeface="Arial" charset="0"/>
                <a:cs typeface="+mn-cs"/>
              </a:rPr>
              <a:t>modalità</a:t>
            </a:r>
            <a:r>
              <a:rPr lang="en-GB" dirty="0">
                <a:solidFill>
                  <a:srgbClr val="000099"/>
                </a:solidFill>
                <a:effectLst>
                  <a:outerShdw blurRad="38100" dist="38100" dir="2700000" algn="tl">
                    <a:srgbClr val="C0C0C0"/>
                  </a:outerShdw>
                </a:effectLst>
                <a:latin typeface="Arial" charset="0"/>
                <a:cs typeface="+mn-cs"/>
              </a:rPr>
              <a:t> di </a:t>
            </a:r>
            <a:r>
              <a:rPr lang="en-GB" dirty="0" err="1">
                <a:solidFill>
                  <a:srgbClr val="000099"/>
                </a:solidFill>
                <a:effectLst>
                  <a:outerShdw blurRad="38100" dist="38100" dir="2700000" algn="tl">
                    <a:srgbClr val="C0C0C0"/>
                  </a:outerShdw>
                </a:effectLst>
                <a:latin typeface="Arial" charset="0"/>
                <a:cs typeface="+mn-cs"/>
              </a:rPr>
              <a:t>indirizzamento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possono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applicare</a:t>
            </a:r>
            <a:r>
              <a:rPr lang="en-GB" dirty="0">
                <a:solidFill>
                  <a:srgbClr val="000099"/>
                </a:solidFill>
                <a:effectLst>
                  <a:outerShdw blurRad="38100" dist="38100" dir="2700000" algn="tl">
                    <a:srgbClr val="C0C0C0"/>
                  </a:outerShdw>
                </a:effectLst>
                <a:latin typeface="Arial" charset="0"/>
                <a:cs typeface="+mn-cs"/>
              </a:rPr>
              <a:t> a </a:t>
            </a:r>
            <a:r>
              <a:rPr lang="en-GB" dirty="0" err="1">
                <a:solidFill>
                  <a:srgbClr val="000099"/>
                </a:solidFill>
                <a:effectLst>
                  <a:outerShdw blurRad="38100" dist="38100" dir="2700000" algn="tl">
                    <a:srgbClr val="C0C0C0"/>
                  </a:outerShdw>
                </a:effectLst>
                <a:latin typeface="Arial" charset="0"/>
                <a:cs typeface="+mn-cs"/>
              </a:rPr>
              <a:t>tutti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gli</a:t>
            </a:r>
            <a:r>
              <a:rPr lang="en-GB" dirty="0">
                <a:solidFill>
                  <a:srgbClr val="000099"/>
                </a:solidFill>
                <a:effectLst>
                  <a:outerShdw blurRad="38100" dist="38100" dir="2700000" algn="tl">
                    <a:srgbClr val="C0C0C0"/>
                  </a:outerShdw>
                </a:effectLst>
                <a:latin typeface="Arial" charset="0"/>
                <a:cs typeface="+mn-cs"/>
              </a:rPr>
              <a:t> operandi </a:t>
            </a:r>
            <a:r>
              <a:rPr lang="en-GB" dirty="0" err="1">
                <a:solidFill>
                  <a:srgbClr val="000099"/>
                </a:solidFill>
                <a:effectLst>
                  <a:outerShdw blurRad="38100" dist="38100" dir="2700000" algn="tl">
                    <a:srgbClr val="C0C0C0"/>
                  </a:outerShdw>
                </a:effectLst>
                <a:latin typeface="Arial" charset="0"/>
                <a:cs typeface="+mn-cs"/>
              </a:rPr>
              <a:t>indipendentemente</a:t>
            </a:r>
            <a:r>
              <a:rPr lang="en-GB" dirty="0">
                <a:solidFill>
                  <a:srgbClr val="000099"/>
                </a:solidFill>
                <a:effectLst>
                  <a:outerShdw blurRad="38100" dist="38100" dir="2700000" algn="tl">
                    <a:srgbClr val="C0C0C0"/>
                  </a:outerShdw>
                </a:effectLst>
                <a:latin typeface="Arial" charset="0"/>
                <a:cs typeface="+mn-cs"/>
              </a:rPr>
              <a:t> dal </a:t>
            </a:r>
            <a:r>
              <a:rPr lang="en-GB" dirty="0" err="1">
                <a:solidFill>
                  <a:srgbClr val="000099"/>
                </a:solidFill>
                <a:effectLst>
                  <a:outerShdw blurRad="38100" dist="38100" dir="2700000" algn="tl">
                    <a:srgbClr val="C0C0C0"/>
                  </a:outerShdw>
                </a:effectLst>
                <a:latin typeface="Arial" charset="0"/>
                <a:cs typeface="+mn-cs"/>
              </a:rPr>
              <a:t>codice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operativo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utilizzato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si</a:t>
            </a:r>
            <a:r>
              <a:rPr lang="en-GB" dirty="0">
                <a:solidFill>
                  <a:srgbClr val="000099"/>
                </a:solidFill>
                <a:effectLst>
                  <a:outerShdw blurRad="38100" dist="38100" dir="2700000" algn="tl">
                    <a:srgbClr val="C0C0C0"/>
                  </a:outerShdw>
                </a:effectLst>
                <a:latin typeface="Arial" charset="0"/>
                <a:cs typeface="+mn-cs"/>
              </a:rPr>
              <a:t> dice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c’è</a:t>
            </a:r>
            <a:r>
              <a:rPr lang="en-GB" dirty="0">
                <a:solidFill>
                  <a:srgbClr val="000099"/>
                </a:solidFill>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ORTOGONALITA’ </a:t>
            </a:r>
            <a:r>
              <a:rPr lang="en-GB" dirty="0" err="1">
                <a:solidFill>
                  <a:srgbClr val="FF0000"/>
                </a:solidFill>
                <a:effectLst>
                  <a:outerShdw blurRad="38100" dist="38100" dir="2700000" algn="tl">
                    <a:srgbClr val="C0C0C0"/>
                  </a:outerShdw>
                </a:effectLst>
                <a:latin typeface="Arial" charset="0"/>
                <a:cs typeface="+mn-cs"/>
              </a:rPr>
              <a:t>tra</a:t>
            </a:r>
            <a:r>
              <a:rPr lang="en-GB" dirty="0">
                <a:solidFill>
                  <a:srgbClr val="FF0000"/>
                </a:solidFill>
                <a:effectLst>
                  <a:outerShdw blurRad="38100" dist="38100" dir="2700000" algn="tl">
                    <a:srgbClr val="C0C0C0"/>
                  </a:outerShdw>
                </a:effectLst>
                <a:latin typeface="Arial" charset="0"/>
                <a:cs typeface="+mn-cs"/>
              </a:rPr>
              <a:t> opcode </a:t>
            </a:r>
            <a:r>
              <a:rPr lang="en-GB" dirty="0">
                <a:solidFill>
                  <a:srgbClr val="000099"/>
                </a:solidFill>
                <a:effectLst>
                  <a:outerShdw blurRad="38100" dist="38100" dir="2700000" algn="tl">
                    <a:srgbClr val="C0C0C0"/>
                  </a:outerShdw>
                </a:effectLst>
                <a:latin typeface="Arial" charset="0"/>
                <a:cs typeface="+mn-cs"/>
              </a:rPr>
              <a:t>(</a:t>
            </a:r>
            <a:r>
              <a:rPr lang="en-GB" dirty="0" err="1">
                <a:solidFill>
                  <a:srgbClr val="000099"/>
                </a:solidFill>
                <a:effectLst>
                  <a:outerShdw blurRad="38100" dist="38100" dir="2700000" algn="tl">
                    <a:srgbClr val="C0C0C0"/>
                  </a:outerShdw>
                </a:effectLst>
                <a:latin typeface="Arial" charset="0"/>
                <a:cs typeface="+mn-cs"/>
              </a:rPr>
              <a:t>cioè</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tipo</a:t>
            </a:r>
            <a:r>
              <a:rPr lang="en-GB" dirty="0">
                <a:solidFill>
                  <a:srgbClr val="000099"/>
                </a:solidFill>
                <a:effectLst>
                  <a:outerShdw blurRad="38100" dist="38100" dir="2700000" algn="tl">
                    <a:srgbClr val="C0C0C0"/>
                  </a:outerShdw>
                </a:effectLst>
                <a:latin typeface="Arial" charset="0"/>
                <a:cs typeface="+mn-cs"/>
              </a:rPr>
              <a:t> di </a:t>
            </a:r>
            <a:r>
              <a:rPr lang="en-GB" dirty="0" err="1">
                <a:solidFill>
                  <a:srgbClr val="000099"/>
                </a:solidFill>
                <a:effectLst>
                  <a:outerShdw blurRad="38100" dist="38100" dir="2700000" algn="tl">
                    <a:srgbClr val="C0C0C0"/>
                  </a:outerShdw>
                </a:effectLst>
                <a:latin typeface="Arial" charset="0"/>
                <a:cs typeface="+mn-cs"/>
              </a:rPr>
              <a:t>operazione</a:t>
            </a:r>
            <a:r>
              <a:rPr lang="en-GB" dirty="0">
                <a:solidFill>
                  <a:srgbClr val="000099"/>
                </a:solidFill>
                <a:effectLst>
                  <a:outerShdw blurRad="38100" dist="38100" dir="2700000" algn="tl">
                    <a:srgbClr val="C0C0C0"/>
                  </a:outerShdw>
                </a:effectLst>
                <a:latin typeface="Arial" charset="0"/>
                <a:cs typeface="+mn-cs"/>
              </a:rPr>
              <a:t> da </a:t>
            </a:r>
            <a:r>
              <a:rPr lang="en-GB" dirty="0" err="1">
                <a:solidFill>
                  <a:srgbClr val="000099"/>
                </a:solidFill>
                <a:effectLst>
                  <a:outerShdw blurRad="38100" dist="38100" dir="2700000" algn="tl">
                    <a:srgbClr val="C0C0C0"/>
                  </a:outerShdw>
                </a:effectLst>
                <a:latin typeface="Arial" charset="0"/>
                <a:cs typeface="+mn-cs"/>
              </a:rPr>
              <a:t>compiere</a:t>
            </a:r>
            <a:r>
              <a:rPr lang="en-GB" dirty="0">
                <a:solidFill>
                  <a:srgbClr val="000099"/>
                </a:solidFill>
                <a:effectLst>
                  <a:outerShdw blurRad="38100" dist="38100" dir="2700000" algn="tl">
                    <a:srgbClr val="C0C0C0"/>
                  </a:outerShdw>
                </a:effectLst>
                <a:latin typeface="Arial" charset="0"/>
                <a:cs typeface="+mn-cs"/>
              </a:rPr>
              <a:t>) </a:t>
            </a:r>
            <a:r>
              <a:rPr lang="en-GB" dirty="0">
                <a:solidFill>
                  <a:srgbClr val="FF0000"/>
                </a:solidFill>
                <a:effectLst>
                  <a:outerShdw blurRad="38100" dist="38100" dir="2700000" algn="tl">
                    <a:srgbClr val="C0C0C0"/>
                  </a:outerShdw>
                </a:effectLst>
                <a:latin typeface="Arial" charset="0"/>
                <a:cs typeface="+mn-cs"/>
              </a:rPr>
              <a:t>e </a:t>
            </a:r>
            <a:r>
              <a:rPr lang="en-GB" dirty="0" err="1">
                <a:solidFill>
                  <a:srgbClr val="FF0000"/>
                </a:solidFill>
                <a:effectLst>
                  <a:outerShdw blurRad="38100" dist="38100" dir="2700000" algn="tl">
                    <a:srgbClr val="C0C0C0"/>
                  </a:outerShdw>
                </a:effectLst>
                <a:latin typeface="Arial" charset="0"/>
                <a:cs typeface="+mn-cs"/>
              </a:rPr>
              <a:t>modalità</a:t>
            </a:r>
            <a:r>
              <a:rPr lang="en-GB" dirty="0">
                <a:solidFill>
                  <a:srgbClr val="FF0000"/>
                </a:solidFill>
                <a:effectLst>
                  <a:outerShdw blurRad="38100" dist="38100" dir="2700000" algn="tl">
                    <a:srgbClr val="C0C0C0"/>
                  </a:outerShdw>
                </a:effectLst>
                <a:latin typeface="Arial" charset="0"/>
                <a:cs typeface="+mn-cs"/>
              </a:rPr>
              <a:t> di </a:t>
            </a:r>
            <a:r>
              <a:rPr lang="en-GB" dirty="0" err="1">
                <a:solidFill>
                  <a:srgbClr val="FF0000"/>
                </a:solidFill>
                <a:effectLst>
                  <a:outerShdw blurRad="38100" dist="38100" dir="2700000" algn="tl">
                    <a:srgbClr val="C0C0C0"/>
                  </a:outerShdw>
                </a:effectLst>
                <a:latin typeface="Arial" charset="0"/>
                <a:cs typeface="+mn-cs"/>
              </a:rPr>
              <a:t>indirizzamento</a:t>
            </a:r>
            <a:r>
              <a:rPr lang="en-GB" dirty="0">
                <a:solidFill>
                  <a:srgbClr val="FF0000"/>
                </a:solidFill>
                <a:effectLst>
                  <a:outerShdw blurRad="38100" dist="38100" dir="2700000" algn="tl">
                    <a:srgbClr val="C0C0C0"/>
                  </a:outerShdw>
                </a:effectLst>
                <a:latin typeface="Arial" charset="0"/>
                <a:cs typeface="+mn-cs"/>
              </a:rPr>
              <a:t>  </a:t>
            </a:r>
            <a:r>
              <a:rPr lang="en-GB" dirty="0">
                <a:solidFill>
                  <a:srgbClr val="000099"/>
                </a:solidFill>
                <a:effectLst>
                  <a:outerShdw blurRad="38100" dist="38100" dir="2700000" algn="tl">
                    <a:srgbClr val="C0C0C0"/>
                  </a:outerShdw>
                </a:effectLst>
                <a:latin typeface="Arial" charset="0"/>
                <a:cs typeface="+mn-cs"/>
              </a:rPr>
              <a:t>(</a:t>
            </a:r>
            <a:r>
              <a:rPr lang="en-GB" dirty="0" err="1">
                <a:solidFill>
                  <a:srgbClr val="000099"/>
                </a:solidFill>
                <a:effectLst>
                  <a:outerShdw blurRad="38100" dist="38100" dir="2700000" algn="tl">
                    <a:srgbClr val="C0C0C0"/>
                  </a:outerShdw>
                </a:effectLst>
                <a:latin typeface="Arial" charset="0"/>
                <a:cs typeface="+mn-cs"/>
              </a:rPr>
              <a:t>cioè</a:t>
            </a:r>
            <a:r>
              <a:rPr lang="en-GB" dirty="0">
                <a:solidFill>
                  <a:srgbClr val="000099"/>
                </a:solidFill>
                <a:effectLst>
                  <a:outerShdw blurRad="38100" dist="38100" dir="2700000" algn="tl">
                    <a:srgbClr val="C0C0C0"/>
                  </a:outerShdw>
                </a:effectLst>
                <a:latin typeface="Arial" charset="0"/>
                <a:cs typeface="+mn-cs"/>
              </a:rPr>
              <a:t> come </a:t>
            </a:r>
            <a:r>
              <a:rPr lang="en-GB" dirty="0" err="1">
                <a:solidFill>
                  <a:srgbClr val="000099"/>
                </a:solidFill>
                <a:effectLst>
                  <a:outerShdw blurRad="38100" dist="38100" dir="2700000" algn="tl">
                    <a:srgbClr val="C0C0C0"/>
                  </a:outerShdw>
                </a:effectLst>
                <a:latin typeface="Arial" charset="0"/>
                <a:cs typeface="+mn-cs"/>
              </a:rPr>
              <a:t>si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specifica</a:t>
            </a:r>
            <a:r>
              <a:rPr lang="en-GB" dirty="0">
                <a:solidFill>
                  <a:srgbClr val="000099"/>
                </a:solidFill>
                <a:effectLst>
                  <a:outerShdw blurRad="38100" dist="38100" dir="2700000" algn="tl">
                    <a:srgbClr val="C0C0C0"/>
                  </a:outerShdw>
                </a:effectLst>
                <a:latin typeface="Arial" charset="0"/>
                <a:cs typeface="+mn-cs"/>
              </a:rPr>
              <a:t> dove </a:t>
            </a:r>
            <a:r>
              <a:rPr lang="en-GB" dirty="0" err="1">
                <a:solidFill>
                  <a:srgbClr val="000099"/>
                </a:solidFill>
                <a:effectLst>
                  <a:outerShdw blurRad="38100" dist="38100" dir="2700000" algn="tl">
                    <a:srgbClr val="C0C0C0"/>
                  </a:outerShdw>
                </a:effectLst>
                <a:latin typeface="Arial" charset="0"/>
                <a:cs typeface="+mn-cs"/>
              </a:rPr>
              <a:t>si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trovano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gli</a:t>
            </a:r>
            <a:r>
              <a:rPr lang="en-GB" dirty="0">
                <a:solidFill>
                  <a:srgbClr val="000099"/>
                </a:solidFill>
                <a:effectLst>
                  <a:outerShdw blurRad="38100" dist="38100" dir="2700000" algn="tl">
                    <a:srgbClr val="C0C0C0"/>
                  </a:outerShdw>
                </a:effectLst>
                <a:latin typeface="Arial" charset="0"/>
                <a:cs typeface="+mn-cs"/>
              </a:rPr>
              <a:t> operandi)</a:t>
            </a:r>
          </a:p>
          <a:p>
            <a:pPr>
              <a:defRPr/>
            </a:pPr>
            <a:endParaRPr lang="en-GB" dirty="0">
              <a:solidFill>
                <a:srgbClr val="000099"/>
              </a:solidFill>
              <a:effectLst>
                <a:outerShdw blurRad="38100" dist="38100" dir="2700000" algn="tl">
                  <a:srgbClr val="C0C0C0"/>
                </a:outerShdw>
              </a:effectLst>
              <a:latin typeface="Arial" charset="0"/>
              <a:cs typeface="+mn-cs"/>
            </a:endParaRPr>
          </a:p>
          <a:p>
            <a:pPr>
              <a:defRPr/>
            </a:pPr>
            <a:r>
              <a:rPr lang="en-GB" dirty="0">
                <a:solidFill>
                  <a:srgbClr val="000099"/>
                </a:solidFill>
                <a:effectLst>
                  <a:outerShdw blurRad="38100" dist="38100" dir="2700000" algn="tl">
                    <a:srgbClr val="C0C0C0"/>
                  </a:outerShdw>
                </a:effectLst>
                <a:latin typeface="Arial" charset="0"/>
                <a:cs typeface="+mn-cs"/>
              </a:rPr>
              <a:t>Questa </a:t>
            </a:r>
            <a:r>
              <a:rPr lang="en-GB" dirty="0" err="1">
                <a:solidFill>
                  <a:srgbClr val="000099"/>
                </a:solidFill>
                <a:effectLst>
                  <a:outerShdw blurRad="38100" dist="38100" dir="2700000" algn="tl">
                    <a:srgbClr val="C0C0C0"/>
                  </a:outerShdw>
                </a:effectLst>
                <a:latin typeface="Arial" charset="0"/>
                <a:cs typeface="+mn-cs"/>
              </a:rPr>
              <a:t>caratteristica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facilita</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molto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il</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compito</a:t>
            </a:r>
            <a:r>
              <a:rPr lang="en-GB" dirty="0">
                <a:solidFill>
                  <a:srgbClr val="FF0000"/>
                </a:solidFill>
                <a:effectLst>
                  <a:outerShdw blurRad="38100" dist="38100" dir="2700000" algn="tl">
                    <a:srgbClr val="C0C0C0"/>
                  </a:outerShdw>
                </a:effectLst>
                <a:latin typeface="Arial" charset="0"/>
                <a:cs typeface="+mn-cs"/>
              </a:rPr>
              <a:t> del </a:t>
            </a:r>
            <a:r>
              <a:rPr lang="en-GB" dirty="0" err="1">
                <a:solidFill>
                  <a:srgbClr val="FF0000"/>
                </a:solidFill>
                <a:effectLst>
                  <a:outerShdw blurRad="38100" dist="38100" dir="2700000" algn="tl">
                    <a:srgbClr val="C0C0C0"/>
                  </a:outerShdw>
                </a:effectLst>
                <a:latin typeface="Arial" charset="0"/>
                <a:cs typeface="+mn-cs"/>
              </a:rPr>
              <a:t>compilatore</a:t>
            </a:r>
            <a:r>
              <a:rPr lang="en-GB" dirty="0">
                <a:solidFill>
                  <a:srgbClr val="000099"/>
                </a:solidFill>
                <a:effectLst>
                  <a:outerShdw blurRad="38100" dist="38100" dir="2700000" algn="tl">
                    <a:srgbClr val="C0C0C0"/>
                  </a:outerShdw>
                </a:effectLst>
                <a:latin typeface="Arial" charset="0"/>
                <a:cs typeface="+mn-cs"/>
              </a:rPr>
              <a:t>.</a:t>
            </a:r>
            <a:endParaRPr lang="it-IT" dirty="0">
              <a:solidFill>
                <a:srgbClr val="000099"/>
              </a:solidFill>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366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Text Box 2">
            <a:extLst>
              <a:ext uri="{FF2B5EF4-FFF2-40B4-BE49-F238E27FC236}">
                <a16:creationId xmlns="" xmlns:a16="http://schemas.microsoft.com/office/drawing/2014/main" id="{B07FD8E7-C334-42BF-8625-FCF2D4BBBAA9}"/>
              </a:ext>
            </a:extLst>
          </p:cNvPr>
          <p:cNvSpPr txBox="1">
            <a:spLocks noChangeArrowheads="1"/>
          </p:cNvSpPr>
          <p:nvPr/>
        </p:nvSpPr>
        <p:spPr bwMode="auto">
          <a:xfrm>
            <a:off x="1751013" y="76200"/>
            <a:ext cx="5224462" cy="400050"/>
          </a:xfrm>
          <a:prstGeom prst="rect">
            <a:avLst/>
          </a:prstGeom>
          <a:noFill/>
          <a:ln w="9525">
            <a:noFill/>
            <a:miter lim="800000"/>
            <a:headEnd/>
            <a:tailEnd/>
          </a:ln>
          <a:effectLst/>
        </p:spPr>
        <p:txBody>
          <a:bodyPr wrap="none">
            <a:spAutoFit/>
          </a:bodyPr>
          <a:lstStyle/>
          <a:p>
            <a:pPr algn="ctr">
              <a:defRPr/>
            </a:pPr>
            <a:r>
              <a:rPr lang="en-GB" dirty="0" err="1">
                <a:solidFill>
                  <a:srgbClr val="000099"/>
                </a:solidFill>
                <a:effectLst>
                  <a:outerShdw blurRad="38100" dist="38100" dir="2700000" algn="tl">
                    <a:srgbClr val="C0C0C0"/>
                  </a:outerShdw>
                </a:effectLst>
                <a:latin typeface="Arial" charset="0"/>
                <a:cs typeface="+mn-cs"/>
              </a:rPr>
              <a:t>Ortogonalità</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fra</a:t>
            </a:r>
            <a:r>
              <a:rPr lang="en-GB" dirty="0">
                <a:solidFill>
                  <a:srgbClr val="000099"/>
                </a:solidFill>
                <a:effectLst>
                  <a:outerShdw blurRad="38100" dist="38100" dir="2700000" algn="tl">
                    <a:srgbClr val="C0C0C0"/>
                  </a:outerShdw>
                </a:effectLst>
                <a:latin typeface="Arial" charset="0"/>
                <a:cs typeface="+mn-cs"/>
              </a:rPr>
              <a:t> </a:t>
            </a:r>
            <a:r>
              <a:rPr lang="en-GB" i="1" dirty="0" err="1">
                <a:solidFill>
                  <a:srgbClr val="000099"/>
                </a:solidFill>
                <a:effectLst>
                  <a:outerShdw blurRad="38100" dist="38100" dir="2700000" algn="tl">
                    <a:srgbClr val="C0C0C0"/>
                  </a:outerShdw>
                </a:effectLst>
                <a:latin typeface="Arial" charset="0"/>
                <a:cs typeface="+mn-cs"/>
              </a:rPr>
              <a:t>opcode</a:t>
            </a:r>
            <a:r>
              <a:rPr lang="en-GB" dirty="0">
                <a:solidFill>
                  <a:srgbClr val="000099"/>
                </a:solidFill>
                <a:effectLst>
                  <a:outerShdw blurRad="38100" dist="38100" dir="2700000" algn="tl">
                    <a:srgbClr val="C0C0C0"/>
                  </a:outerShdw>
                </a:effectLst>
                <a:latin typeface="Arial" charset="0"/>
                <a:cs typeface="+mn-cs"/>
              </a:rPr>
              <a:t> e </a:t>
            </a:r>
            <a:r>
              <a:rPr lang="en-GB" dirty="0" err="1">
                <a:solidFill>
                  <a:srgbClr val="000099"/>
                </a:solidFill>
                <a:effectLst>
                  <a:outerShdw blurRad="38100" dist="38100" dir="2700000" algn="tl">
                    <a:srgbClr val="C0C0C0"/>
                  </a:outerShdw>
                </a:effectLst>
                <a:latin typeface="Arial" charset="0"/>
                <a:cs typeface="+mn-cs"/>
              </a:rPr>
              <a:t>indirizzamento</a:t>
            </a:r>
            <a:endParaRPr lang="it-IT" dirty="0">
              <a:solidFill>
                <a:srgbClr val="000099"/>
              </a:solidFill>
              <a:effectLst>
                <a:outerShdw blurRad="38100" dist="38100" dir="2700000" algn="tl">
                  <a:srgbClr val="C0C0C0"/>
                </a:outerShdw>
              </a:effectLst>
              <a:latin typeface="Arial" charset="0"/>
              <a:cs typeface="+mn-cs"/>
            </a:endParaRPr>
          </a:p>
        </p:txBody>
      </p:sp>
      <p:sp>
        <p:nvSpPr>
          <p:cNvPr id="273411" name="Text Box 3">
            <a:extLst>
              <a:ext uri="{FF2B5EF4-FFF2-40B4-BE49-F238E27FC236}">
                <a16:creationId xmlns="" xmlns:a16="http://schemas.microsoft.com/office/drawing/2014/main" id="{6B9DDEA9-E44B-4F30-8623-AFB99E8811EA}"/>
              </a:ext>
            </a:extLst>
          </p:cNvPr>
          <p:cNvSpPr txBox="1">
            <a:spLocks noChangeArrowheads="1"/>
          </p:cNvSpPr>
          <p:nvPr/>
        </p:nvSpPr>
        <p:spPr bwMode="auto">
          <a:xfrm>
            <a:off x="288925" y="495374"/>
            <a:ext cx="8397875" cy="1016000"/>
          </a:xfrm>
          <a:prstGeom prst="rect">
            <a:avLst/>
          </a:prstGeom>
          <a:noFill/>
          <a:ln w="9525">
            <a:noFill/>
            <a:miter lim="800000"/>
            <a:headEnd/>
            <a:tailEnd/>
          </a:ln>
          <a:effectLst/>
        </p:spPr>
        <p:txBody>
          <a:bodyPr wrap="none">
            <a:spAutoFit/>
          </a:bodyPr>
          <a:lstStyle/>
          <a:p>
            <a:pPr>
              <a:defRPr/>
            </a:pPr>
            <a:r>
              <a:rPr lang="en-GB" dirty="0" err="1">
                <a:solidFill>
                  <a:srgbClr val="000099"/>
                </a:solidFill>
                <a:effectLst>
                  <a:outerShdw blurRad="38100" dist="38100" dir="2700000" algn="tl">
                    <a:srgbClr val="C0C0C0"/>
                  </a:outerShdw>
                </a:effectLst>
                <a:latin typeface="Arial" charset="0"/>
                <a:cs typeface="+mn-cs"/>
              </a:rPr>
              <a:t>Prendiamo</a:t>
            </a:r>
            <a:r>
              <a:rPr lang="en-GB" dirty="0">
                <a:solidFill>
                  <a:srgbClr val="000099"/>
                </a:solidFill>
                <a:effectLst>
                  <a:outerShdw blurRad="38100" dist="38100" dir="2700000" algn="tl">
                    <a:srgbClr val="C0C0C0"/>
                  </a:outerShdw>
                </a:effectLst>
                <a:latin typeface="Arial" charset="0"/>
                <a:cs typeface="+mn-cs"/>
              </a:rPr>
              <a:t> ad </a:t>
            </a:r>
            <a:r>
              <a:rPr lang="en-GB" dirty="0" err="1">
                <a:solidFill>
                  <a:srgbClr val="000099"/>
                </a:solidFill>
                <a:effectLst>
                  <a:outerShdw blurRad="38100" dist="38100" dir="2700000" algn="tl">
                    <a:srgbClr val="C0C0C0"/>
                  </a:outerShdw>
                </a:effectLst>
                <a:latin typeface="Arial" charset="0"/>
                <a:cs typeface="+mn-cs"/>
              </a:rPr>
              <a:t>esempio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una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architettura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usa</a:t>
            </a:r>
            <a:r>
              <a:rPr lang="en-GB" dirty="0">
                <a:solidFill>
                  <a:srgbClr val="000099"/>
                </a:solidFill>
                <a:effectLst>
                  <a:outerShdw blurRad="38100" dist="38100" dir="2700000" algn="tl">
                    <a:srgbClr val="C0C0C0"/>
                  </a:outerShdw>
                </a:effectLst>
                <a:latin typeface="Arial" charset="0"/>
                <a:cs typeface="+mn-cs"/>
              </a:rPr>
              <a:t> due </a:t>
            </a:r>
            <a:r>
              <a:rPr lang="en-GB" dirty="0" err="1">
                <a:solidFill>
                  <a:srgbClr val="000099"/>
                </a:solidFill>
                <a:effectLst>
                  <a:outerShdw blurRad="38100" dist="38100" dir="2700000" algn="tl">
                    <a:srgbClr val="C0C0C0"/>
                  </a:outerShdw>
                </a:effectLst>
                <a:latin typeface="Arial" charset="0"/>
                <a:cs typeface="+mn-cs"/>
              </a:rPr>
              <a:t>indirizzi</a:t>
            </a:r>
            <a:r>
              <a:rPr lang="en-GB" dirty="0">
                <a:solidFill>
                  <a:srgbClr val="000099"/>
                </a:solidFill>
                <a:effectLst>
                  <a:outerShdw blurRad="38100" dist="38100" dir="2700000" algn="tl">
                    <a:srgbClr val="C0C0C0"/>
                  </a:outerShdw>
                </a:effectLst>
                <a:latin typeface="Arial" charset="0"/>
                <a:cs typeface="+mn-cs"/>
              </a:rPr>
              <a:t> per le </a:t>
            </a:r>
          </a:p>
          <a:p>
            <a:pPr>
              <a:defRPr/>
            </a:pPr>
            <a:r>
              <a:rPr lang="en-GB" dirty="0" err="1">
                <a:solidFill>
                  <a:srgbClr val="000099"/>
                </a:solidFill>
                <a:effectLst>
                  <a:outerShdw blurRad="38100" dist="38100" dir="2700000" algn="tl">
                    <a:srgbClr val="C0C0C0"/>
                  </a:outerShdw>
                </a:effectLst>
                <a:latin typeface="Arial" charset="0"/>
                <a:cs typeface="+mn-cs"/>
              </a:rPr>
              <a:t>istruzioni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che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svolgono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un’operazione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aritmetico-logica</a:t>
            </a:r>
            <a:r>
              <a:rPr lang="en-GB" dirty="0">
                <a:solidFill>
                  <a:srgbClr val="000099"/>
                </a:solidFill>
                <a:effectLst>
                  <a:outerShdw blurRad="38100" dist="38100" dir="2700000" algn="tl">
                    <a:srgbClr val="C0C0C0"/>
                  </a:outerShdw>
                </a:effectLst>
                <a:latin typeface="Arial" charset="0"/>
                <a:cs typeface="+mn-cs"/>
              </a:rPr>
              <a:t>.</a:t>
            </a:r>
          </a:p>
          <a:p>
            <a:pPr>
              <a:defRPr/>
            </a:pPr>
            <a:endParaRPr lang="it-IT" dirty="0">
              <a:solidFill>
                <a:srgbClr val="000099"/>
              </a:solidFill>
              <a:effectLst>
                <a:outerShdw blurRad="38100" dist="38100" dir="2700000" algn="tl">
                  <a:srgbClr val="C0C0C0"/>
                </a:outerShdw>
              </a:effectLst>
              <a:latin typeface="Arial" charset="0"/>
              <a:cs typeface="+mn-cs"/>
            </a:endParaRPr>
          </a:p>
        </p:txBody>
      </p:sp>
      <p:pic>
        <p:nvPicPr>
          <p:cNvPr id="53252" name="Picture 4" descr="Ortogonalita">
            <a:extLst>
              <a:ext uri="{FF2B5EF4-FFF2-40B4-BE49-F238E27FC236}">
                <a16:creationId xmlns="" xmlns:a16="http://schemas.microsoft.com/office/drawing/2014/main" id="{0C9220C8-F670-46FB-8F39-E49DD12491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863" y="1154187"/>
            <a:ext cx="8705850" cy="1785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3413" name="Text Box 5">
            <a:extLst>
              <a:ext uri="{FF2B5EF4-FFF2-40B4-BE49-F238E27FC236}">
                <a16:creationId xmlns="" xmlns:a16="http://schemas.microsoft.com/office/drawing/2014/main" id="{D140B620-CCE2-4201-B6E9-E14AE228D268}"/>
              </a:ext>
            </a:extLst>
          </p:cNvPr>
          <p:cNvSpPr txBox="1">
            <a:spLocks noChangeArrowheads="1"/>
          </p:cNvSpPr>
          <p:nvPr/>
        </p:nvSpPr>
        <p:spPr bwMode="auto">
          <a:xfrm>
            <a:off x="34925" y="2721049"/>
            <a:ext cx="9107488" cy="4524375"/>
          </a:xfrm>
          <a:prstGeom prst="rect">
            <a:avLst/>
          </a:prstGeom>
          <a:noFill/>
          <a:ln w="9525">
            <a:noFill/>
            <a:miter lim="800000"/>
            <a:headEnd/>
            <a:tailEnd/>
          </a:ln>
          <a:effectLst/>
        </p:spPr>
        <p:txBody>
          <a:bodyPr wrap="none">
            <a:spAutoFit/>
          </a:bodyPr>
          <a:lstStyle/>
          <a:p>
            <a:pPr>
              <a:defRPr/>
            </a:pPr>
            <a:r>
              <a:rPr lang="en-GB" dirty="0" err="1">
                <a:solidFill>
                  <a:srgbClr val="FF0000"/>
                </a:solidFill>
                <a:effectLst>
                  <a:outerShdw blurRad="38100" dist="38100" dir="2700000" algn="tl">
                    <a:srgbClr val="C0C0C0"/>
                  </a:outerShdw>
                </a:effectLst>
                <a:latin typeface="Arial" charset="0"/>
                <a:cs typeface="+mn-cs"/>
              </a:rPr>
              <a:t>Tutte</a:t>
            </a:r>
            <a:r>
              <a:rPr lang="en-GB" dirty="0">
                <a:solidFill>
                  <a:srgbClr val="FF0000"/>
                </a:solidFill>
                <a:effectLst>
                  <a:outerShdw blurRad="38100" dist="38100" dir="2700000" algn="tl">
                    <a:srgbClr val="C0C0C0"/>
                  </a:outerShdw>
                </a:effectLst>
                <a:latin typeface="Arial" charset="0"/>
                <a:cs typeface="+mn-cs"/>
              </a:rPr>
              <a:t> le </a:t>
            </a:r>
            <a:r>
              <a:rPr lang="en-GB" dirty="0" err="1">
                <a:solidFill>
                  <a:srgbClr val="FF0000"/>
                </a:solidFill>
                <a:effectLst>
                  <a:outerShdw blurRad="38100" dist="38100" dir="2700000" algn="tl">
                    <a:srgbClr val="C0C0C0"/>
                  </a:outerShdw>
                </a:effectLst>
                <a:latin typeface="Arial" charset="0"/>
                <a:cs typeface="+mn-cs"/>
              </a:rPr>
              <a:t>modalità</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si</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applicano</a:t>
            </a:r>
            <a:r>
              <a:rPr lang="en-GB" dirty="0">
                <a:solidFill>
                  <a:srgbClr val="FF0000"/>
                </a:solidFill>
                <a:effectLst>
                  <a:outerShdw blurRad="38100" dist="38100" dir="2700000" algn="tl">
                    <a:srgbClr val="C0C0C0"/>
                  </a:outerShdw>
                </a:effectLst>
                <a:latin typeface="Arial" charset="0"/>
                <a:cs typeface="+mn-cs"/>
              </a:rPr>
              <a:t> a </a:t>
            </a:r>
            <a:r>
              <a:rPr lang="en-GB" dirty="0" err="1">
                <a:solidFill>
                  <a:srgbClr val="FF0000"/>
                </a:solidFill>
                <a:effectLst>
                  <a:outerShdw blurRad="38100" dist="38100" dir="2700000" algn="tl">
                    <a:srgbClr val="C0C0C0"/>
                  </a:outerShdw>
                </a:effectLst>
                <a:latin typeface="Arial" charset="0"/>
                <a:cs typeface="+mn-cs"/>
              </a:rPr>
              <a:t>tutti</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gli</a:t>
            </a:r>
            <a:r>
              <a:rPr lang="en-GB" dirty="0">
                <a:solidFill>
                  <a:srgbClr val="FF0000"/>
                </a:solidFill>
                <a:effectLst>
                  <a:outerShdw blurRad="38100" dist="38100" dir="2700000" algn="tl">
                    <a:srgbClr val="C0C0C0"/>
                  </a:outerShdw>
                </a:effectLst>
                <a:latin typeface="Arial" charset="0"/>
                <a:cs typeface="+mn-cs"/>
              </a:rPr>
              <a:t> operandi, </a:t>
            </a:r>
            <a:r>
              <a:rPr lang="en-GB" dirty="0" err="1">
                <a:solidFill>
                  <a:srgbClr val="FF0000"/>
                </a:solidFill>
                <a:effectLst>
                  <a:outerShdw blurRad="38100" dist="38100" dir="2700000" algn="tl">
                    <a:srgbClr val="C0C0C0"/>
                  </a:outerShdw>
                </a:effectLst>
                <a:latin typeface="Arial" charset="0"/>
                <a:cs typeface="+mn-cs"/>
              </a:rPr>
              <a:t>indipendentemente</a:t>
            </a:r>
            <a:endParaRPr lang="en-GB" dirty="0">
              <a:solidFill>
                <a:srgbClr val="FF0000"/>
              </a:solidFill>
              <a:effectLst>
                <a:outerShdw blurRad="38100" dist="38100" dir="2700000" algn="tl">
                  <a:srgbClr val="C0C0C0"/>
                </a:outerShdw>
              </a:effectLst>
              <a:latin typeface="Arial" charset="0"/>
              <a:cs typeface="+mn-cs"/>
            </a:endParaRPr>
          </a:p>
          <a:p>
            <a:pPr>
              <a:defRPr/>
            </a:pPr>
            <a:r>
              <a:rPr lang="en-GB" dirty="0">
                <a:solidFill>
                  <a:srgbClr val="FF0000"/>
                </a:solidFill>
                <a:effectLst>
                  <a:outerShdw blurRad="38100" dist="38100" dir="2700000" algn="tl">
                    <a:srgbClr val="C0C0C0"/>
                  </a:outerShdw>
                </a:effectLst>
                <a:latin typeface="Arial" charset="0"/>
                <a:cs typeface="+mn-cs"/>
              </a:rPr>
              <a:t>dal </a:t>
            </a:r>
            <a:r>
              <a:rPr lang="en-GB" dirty="0" err="1">
                <a:solidFill>
                  <a:srgbClr val="FF0000"/>
                </a:solidFill>
                <a:effectLst>
                  <a:outerShdw blurRad="38100" dist="38100" dir="2700000" algn="tl">
                    <a:srgbClr val="C0C0C0"/>
                  </a:outerShdw>
                </a:effectLst>
                <a:latin typeface="Arial" charset="0"/>
                <a:cs typeface="+mn-cs"/>
              </a:rPr>
              <a:t>codice</a:t>
            </a:r>
            <a:r>
              <a:rPr lang="en-GB" dirty="0">
                <a:solidFill>
                  <a:srgbClr val="FF0000"/>
                </a:solidFill>
                <a:effectLst>
                  <a:outerShdw blurRad="38100" dist="38100" dir="2700000" algn="tl">
                    <a:srgbClr val="C0C0C0"/>
                  </a:outerShdw>
                </a:effectLst>
                <a:latin typeface="Arial" charset="0"/>
                <a:cs typeface="+mn-cs"/>
              </a:rPr>
              <a:t> operative. </a:t>
            </a:r>
            <a:r>
              <a:rPr lang="en-GB" dirty="0" err="1">
                <a:solidFill>
                  <a:srgbClr val="FF0000"/>
                </a:solidFill>
                <a:effectLst>
                  <a:outerShdw blurRad="38100" dist="38100" dir="2700000" algn="tl">
                    <a:srgbClr val="C0C0C0"/>
                  </a:outerShdw>
                </a:effectLst>
                <a:latin typeface="Arial" charset="0"/>
                <a:cs typeface="+mn-cs"/>
              </a:rPr>
              <a:t>Ciascun</a:t>
            </a:r>
            <a:r>
              <a:rPr lang="en-GB" dirty="0">
                <a:solidFill>
                  <a:srgbClr val="FF0000"/>
                </a:solidFill>
                <a:effectLst>
                  <a:outerShdw blurRad="38100" dist="38100" dir="2700000" algn="tl">
                    <a:srgbClr val="C0C0C0"/>
                  </a:outerShdw>
                </a:effectLst>
                <a:latin typeface="Arial" charset="0"/>
                <a:cs typeface="+mn-cs"/>
              </a:rPr>
              <a:t> operando </a:t>
            </a:r>
            <a:r>
              <a:rPr lang="en-GB" dirty="0" err="1">
                <a:solidFill>
                  <a:srgbClr val="FF0000"/>
                </a:solidFill>
                <a:effectLst>
                  <a:outerShdw blurRad="38100" dist="38100" dir="2700000" algn="tl">
                    <a:srgbClr val="C0C0C0"/>
                  </a:outerShdw>
                </a:effectLst>
                <a:latin typeface="Arial" charset="0"/>
                <a:cs typeface="+mn-cs"/>
              </a:rPr>
              <a:t>si</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specifica</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tramite</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una</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tripletta</a:t>
            </a:r>
            <a:r>
              <a:rPr lang="en-GB" dirty="0">
                <a:solidFill>
                  <a:srgbClr val="FF0000"/>
                </a:solidFill>
                <a:effectLst>
                  <a:outerShdw blurRad="38100" dist="38100" dir="2700000" algn="tl">
                    <a:srgbClr val="C0C0C0"/>
                  </a:outerShdw>
                </a:effectLst>
                <a:latin typeface="Arial" charset="0"/>
                <a:cs typeface="+mn-cs"/>
              </a:rPr>
              <a:t>:</a:t>
            </a:r>
          </a:p>
          <a:p>
            <a:pPr>
              <a:defRPr/>
            </a:pPr>
            <a:r>
              <a:rPr lang="en-GB" dirty="0">
                <a:solidFill>
                  <a:srgbClr val="FF0000"/>
                </a:solidFill>
                <a:effectLst>
                  <a:outerShdw blurRad="38100" dist="38100" dir="2700000" algn="tl">
                    <a:srgbClr val="C0C0C0"/>
                  </a:outerShdw>
                </a:effectLst>
                <a:latin typeface="Arial" charset="0"/>
                <a:cs typeface="+mn-cs"/>
              </a:rPr>
              <a:t>MODE, REG, OFFSET.</a:t>
            </a:r>
          </a:p>
          <a:p>
            <a:pPr>
              <a:defRPr/>
            </a:pPr>
            <a:endParaRPr lang="en-GB" sz="800" dirty="0">
              <a:solidFill>
                <a:srgbClr val="000099"/>
              </a:solidFill>
              <a:effectLst>
                <a:outerShdw blurRad="38100" dist="38100" dir="2700000" algn="tl">
                  <a:srgbClr val="C0C0C0"/>
                </a:outerShdw>
              </a:effectLst>
              <a:latin typeface="Arial" charset="0"/>
              <a:cs typeface="+mn-cs"/>
            </a:endParaRPr>
          </a:p>
          <a:p>
            <a:pPr>
              <a:defRPr/>
            </a:pPr>
            <a:r>
              <a:rPr lang="en-GB" dirty="0">
                <a:solidFill>
                  <a:srgbClr val="FF0000"/>
                </a:solidFill>
                <a:effectLst>
                  <a:outerShdw blurRad="38100" dist="38100" dir="2700000" algn="tl">
                    <a:srgbClr val="C0C0C0"/>
                  </a:outerShdw>
                </a:effectLst>
                <a:latin typeface="Arial" charset="0"/>
                <a:cs typeface="+mn-cs"/>
              </a:rPr>
              <a:t>MODE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3 bit </a:t>
            </a:r>
            <a:r>
              <a:rPr lang="en-GB" dirty="0" err="1">
                <a:solidFill>
                  <a:srgbClr val="000099"/>
                </a:solidFill>
                <a:effectLst>
                  <a:outerShdw blurRad="38100" dist="38100" dir="2700000" algn="tl">
                    <a:srgbClr val="C0C0C0"/>
                  </a:outerShdw>
                </a:effectLst>
                <a:latin typeface="Arial" charset="0"/>
                <a:cs typeface="+mn-cs"/>
              </a:rPr>
              <a:t>permette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codificare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fino</a:t>
            </a:r>
            <a:r>
              <a:rPr lang="en-GB" dirty="0">
                <a:solidFill>
                  <a:srgbClr val="FF0000"/>
                </a:solidFill>
                <a:effectLst>
                  <a:outerShdw blurRad="38100" dist="38100" dir="2700000" algn="tl">
                    <a:srgbClr val="C0C0C0"/>
                  </a:outerShdw>
                </a:effectLst>
                <a:latin typeface="Arial" charset="0"/>
                <a:cs typeface="+mn-cs"/>
              </a:rPr>
              <a:t> a 8 </a:t>
            </a:r>
            <a:r>
              <a:rPr lang="en-GB" dirty="0" err="1">
                <a:solidFill>
                  <a:srgbClr val="FF0000"/>
                </a:solidFill>
                <a:effectLst>
                  <a:outerShdw blurRad="38100" dist="38100" dir="2700000" algn="tl">
                    <a:srgbClr val="C0C0C0"/>
                  </a:outerShdw>
                </a:effectLst>
                <a:latin typeface="Arial" charset="0"/>
                <a:cs typeface="+mn-cs"/>
              </a:rPr>
              <a:t>modalità</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di</a:t>
            </a:r>
            <a:r>
              <a:rPr lang="en-GB" dirty="0">
                <a:solidFill>
                  <a:srgbClr val="FF0000"/>
                </a:solidFill>
                <a:effectLst>
                  <a:outerShdw blurRad="38100" dist="38100" dir="2700000" algn="tl">
                    <a:srgbClr val="C0C0C0"/>
                  </a:outerShdw>
                </a:effectLst>
                <a:latin typeface="Arial" charset="0"/>
                <a:cs typeface="+mn-cs"/>
              </a:rPr>
              <a:t> </a:t>
            </a:r>
            <a:r>
              <a:rPr lang="en-GB" dirty="0" err="1">
                <a:solidFill>
                  <a:srgbClr val="FF0000"/>
                </a:solidFill>
                <a:effectLst>
                  <a:outerShdw blurRad="38100" dist="38100" dir="2700000" algn="tl">
                    <a:srgbClr val="C0C0C0"/>
                  </a:outerShdw>
                </a:effectLst>
                <a:latin typeface="Arial" charset="0"/>
                <a:cs typeface="+mn-cs"/>
              </a:rPr>
              <a:t>indirizzamento</a:t>
            </a:r>
            <a:r>
              <a:rPr lang="en-GB" dirty="0">
                <a:solidFill>
                  <a:srgbClr val="000099"/>
                </a:solidFill>
                <a:effectLst>
                  <a:outerShdw blurRad="38100" dist="38100" dir="2700000" algn="tl">
                    <a:srgbClr val="C0C0C0"/>
                  </a:outerShdw>
                </a:effectLst>
                <a:latin typeface="Arial" charset="0"/>
                <a:cs typeface="+mn-cs"/>
              </a:rPr>
              <a:t>:</a:t>
            </a:r>
          </a:p>
          <a:p>
            <a:pPr>
              <a:buFontTx/>
              <a:buChar char="-"/>
              <a:defRPr/>
            </a:pPr>
            <a:r>
              <a:rPr lang="en-GB" dirty="0" err="1">
                <a:solidFill>
                  <a:srgbClr val="000099"/>
                </a:solidFill>
                <a:effectLst>
                  <a:outerShdw blurRad="38100" dist="38100" dir="2700000" algn="tl">
                    <a:srgbClr val="C0C0C0"/>
                  </a:outerShdw>
                </a:effectLst>
                <a:latin typeface="Arial" charset="0"/>
                <a:cs typeface="+mn-cs"/>
              </a:rPr>
              <a:t>immediato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richiede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una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parola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aggiuntiva</a:t>
            </a:r>
            <a:r>
              <a:rPr lang="en-GB" dirty="0">
                <a:solidFill>
                  <a:srgbClr val="000099"/>
                </a:solidFill>
                <a:effectLst>
                  <a:outerShdw blurRad="38100" dist="38100" dir="2700000" algn="tl">
                    <a:srgbClr val="C0C0C0"/>
                  </a:outerShdw>
                </a:effectLst>
                <a:latin typeface="Arial" charset="0"/>
                <a:cs typeface="+mn-cs"/>
              </a:rPr>
              <a:t> per la </a:t>
            </a:r>
            <a:r>
              <a:rPr lang="en-GB" dirty="0" err="1">
                <a:solidFill>
                  <a:srgbClr val="000099"/>
                </a:solidFill>
                <a:effectLst>
                  <a:outerShdw blurRad="38100" dist="38100" dir="2700000" algn="tl">
                    <a:srgbClr val="C0C0C0"/>
                  </a:outerShdw>
                </a:effectLst>
                <a:latin typeface="Arial" charset="0"/>
                <a:cs typeface="+mn-cs"/>
              </a:rPr>
              <a:t>costante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oppure</a:t>
            </a:r>
            <a:r>
              <a:rPr lang="en-GB" dirty="0">
                <a:solidFill>
                  <a:srgbClr val="000099"/>
                </a:solidFill>
                <a:effectLst>
                  <a:outerShdw blurRad="38100" dist="38100" dir="2700000" algn="tl">
                    <a:srgbClr val="C0C0C0"/>
                  </a:outerShdw>
                </a:effectLst>
                <a:latin typeface="Arial" charset="0"/>
                <a:cs typeface="+mn-cs"/>
              </a:rPr>
              <a:t> </a:t>
            </a:r>
          </a:p>
          <a:p>
            <a:pPr>
              <a:defRPr/>
            </a:pP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limita</a:t>
            </a:r>
            <a:r>
              <a:rPr lang="en-GB" dirty="0">
                <a:solidFill>
                  <a:srgbClr val="000099"/>
                </a:solidFill>
                <a:effectLst>
                  <a:outerShdw blurRad="38100" dist="38100" dir="2700000" algn="tl">
                    <a:srgbClr val="C0C0C0"/>
                  </a:outerShdw>
                </a:effectLst>
                <a:latin typeface="Arial" charset="0"/>
                <a:cs typeface="+mn-cs"/>
              </a:rPr>
              <a:t> la </a:t>
            </a:r>
            <a:r>
              <a:rPr lang="en-GB" dirty="0" err="1">
                <a:solidFill>
                  <a:srgbClr val="000099"/>
                </a:solidFill>
                <a:effectLst>
                  <a:outerShdw blurRad="38100" dist="38100" dir="2700000" algn="tl">
                    <a:srgbClr val="C0C0C0"/>
                  </a:outerShdw>
                </a:effectLst>
                <a:latin typeface="Arial" charset="0"/>
                <a:cs typeface="+mn-cs"/>
              </a:rPr>
              <a:t>costante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successivi</a:t>
            </a:r>
            <a:r>
              <a:rPr lang="en-GB" dirty="0">
                <a:solidFill>
                  <a:srgbClr val="000099"/>
                </a:solidFill>
                <a:effectLst>
                  <a:outerShdw blurRad="38100" dist="38100" dir="2700000" algn="tl">
                    <a:srgbClr val="C0C0C0"/>
                  </a:outerShdw>
                </a:effectLst>
                <a:latin typeface="Arial" charset="0"/>
                <a:cs typeface="+mn-cs"/>
              </a:rPr>
              <a:t> 9 bit REG+OFFSET)</a:t>
            </a:r>
          </a:p>
          <a:p>
            <a:pPr>
              <a:buFontTx/>
              <a:buChar char="-"/>
              <a:defRPr/>
            </a:pPr>
            <a:r>
              <a:rPr lang="en-GB" dirty="0" err="1">
                <a:solidFill>
                  <a:srgbClr val="000099"/>
                </a:solidFill>
                <a:effectLst>
                  <a:outerShdw blurRad="38100" dist="38100" dir="2700000" algn="tl">
                    <a:srgbClr val="C0C0C0"/>
                  </a:outerShdw>
                </a:effectLst>
                <a:latin typeface="Arial" charset="0"/>
                <a:cs typeface="+mn-cs"/>
              </a:rPr>
              <a:t>diretto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richiede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una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parola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aggiuntiva</a:t>
            </a:r>
            <a:r>
              <a:rPr lang="en-GB" dirty="0">
                <a:solidFill>
                  <a:srgbClr val="000099"/>
                </a:solidFill>
                <a:effectLst>
                  <a:outerShdw blurRad="38100" dist="38100" dir="2700000" algn="tl">
                    <a:srgbClr val="C0C0C0"/>
                  </a:outerShdw>
                </a:effectLst>
                <a:latin typeface="Arial" charset="0"/>
                <a:cs typeface="+mn-cs"/>
              </a:rPr>
              <a:t> per </a:t>
            </a:r>
            <a:r>
              <a:rPr lang="en-GB" dirty="0" err="1">
                <a:solidFill>
                  <a:srgbClr val="000099"/>
                </a:solidFill>
                <a:effectLst>
                  <a:outerShdw blurRad="38100" dist="38100" dir="2700000" algn="tl">
                    <a:srgbClr val="C0C0C0"/>
                  </a:outerShdw>
                </a:effectLst>
                <a:latin typeface="Arial" charset="0"/>
                <a:cs typeface="+mn-cs"/>
              </a:rPr>
              <a:t>l’indirizzo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assoluto</a:t>
            </a:r>
            <a:r>
              <a:rPr lang="en-GB" dirty="0">
                <a:solidFill>
                  <a:srgbClr val="000099"/>
                </a:solidFill>
                <a:effectLst>
                  <a:outerShdw blurRad="38100" dist="38100" dir="2700000" algn="tl">
                    <a:srgbClr val="C0C0C0"/>
                  </a:outerShdw>
                </a:effectLst>
                <a:latin typeface="Arial" charset="0"/>
                <a:cs typeface="+mn-cs"/>
              </a:rPr>
              <a:t>)</a:t>
            </a:r>
          </a:p>
          <a:p>
            <a:pPr>
              <a:buFontTx/>
              <a:buChar char="-"/>
              <a:defRPr/>
            </a:pPr>
            <a:r>
              <a:rPr lang="en-GB" dirty="0" err="1">
                <a:solidFill>
                  <a:srgbClr val="000099"/>
                </a:solidFill>
                <a:effectLst>
                  <a:outerShdw blurRad="38100" dist="38100" dir="2700000" algn="tl">
                    <a:srgbClr val="C0C0C0"/>
                  </a:outerShdw>
                </a:effectLst>
                <a:latin typeface="Arial" charset="0"/>
                <a:cs typeface="+mn-cs"/>
              </a:rPr>
              <a:t>registro</a:t>
            </a:r>
            <a:endParaRPr lang="en-GB" dirty="0">
              <a:solidFill>
                <a:srgbClr val="000099"/>
              </a:solidFill>
              <a:effectLst>
                <a:outerShdw blurRad="38100" dist="38100" dir="2700000" algn="tl">
                  <a:srgbClr val="C0C0C0"/>
                </a:outerShdw>
              </a:effectLst>
              <a:latin typeface="Arial" charset="0"/>
              <a:cs typeface="+mn-cs"/>
            </a:endParaRPr>
          </a:p>
          <a:p>
            <a:pPr>
              <a:buFontTx/>
              <a:buChar char="-"/>
              <a:defRPr/>
            </a:pPr>
            <a:r>
              <a:rPr lang="en-GB" dirty="0" err="1">
                <a:solidFill>
                  <a:srgbClr val="000099"/>
                </a:solidFill>
                <a:effectLst>
                  <a:outerShdw blurRad="38100" dist="38100" dir="2700000" algn="tl">
                    <a:srgbClr val="C0C0C0"/>
                  </a:outerShdw>
                </a:effectLst>
                <a:latin typeface="Arial" charset="0"/>
                <a:cs typeface="+mn-cs"/>
              </a:rPr>
              <a:t>registro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indiretto</a:t>
            </a:r>
            <a:endParaRPr lang="en-GB" dirty="0">
              <a:solidFill>
                <a:srgbClr val="000099"/>
              </a:solidFill>
              <a:effectLst>
                <a:outerShdw blurRad="38100" dist="38100" dir="2700000" algn="tl">
                  <a:srgbClr val="C0C0C0"/>
                </a:outerShdw>
              </a:effectLst>
              <a:latin typeface="Arial" charset="0"/>
              <a:cs typeface="+mn-cs"/>
            </a:endParaRPr>
          </a:p>
          <a:p>
            <a:pPr>
              <a:buFontTx/>
              <a:buChar char="-"/>
              <a:defRPr/>
            </a:pPr>
            <a:r>
              <a:rPr lang="en-GB" dirty="0" err="1">
                <a:solidFill>
                  <a:srgbClr val="000099"/>
                </a:solidFill>
                <a:effectLst>
                  <a:outerShdw blurRad="38100" dist="38100" dir="2700000" algn="tl">
                    <a:srgbClr val="C0C0C0"/>
                  </a:outerShdw>
                </a:effectLst>
                <a:latin typeface="Arial" charset="0"/>
                <a:cs typeface="+mn-cs"/>
              </a:rPr>
              <a:t>indicizzato</a:t>
            </a:r>
            <a:endParaRPr lang="en-GB" dirty="0">
              <a:solidFill>
                <a:srgbClr val="000099"/>
              </a:solidFill>
              <a:effectLst>
                <a:outerShdw blurRad="38100" dist="38100" dir="2700000" algn="tl">
                  <a:srgbClr val="C0C0C0"/>
                </a:outerShdw>
              </a:effectLst>
              <a:latin typeface="Arial" charset="0"/>
              <a:cs typeface="+mn-cs"/>
            </a:endParaRPr>
          </a:p>
          <a:p>
            <a:pPr>
              <a:buFontTx/>
              <a:buChar char="-"/>
              <a:defRPr/>
            </a:pPr>
            <a:r>
              <a:rPr lang="en-GB" dirty="0">
                <a:solidFill>
                  <a:srgbClr val="000099"/>
                </a:solidFill>
                <a:effectLst>
                  <a:outerShdw blurRad="38100" dist="38100" dir="2700000" algn="tl">
                    <a:srgbClr val="C0C0C0"/>
                  </a:outerShdw>
                </a:effectLst>
                <a:latin typeface="Arial" charset="0"/>
                <a:cs typeface="+mn-cs"/>
              </a:rPr>
              <a:t>. . . . .</a:t>
            </a:r>
          </a:p>
          <a:p>
            <a:pPr>
              <a:defRPr/>
            </a:pPr>
            <a:r>
              <a:rPr lang="en-GB" dirty="0" err="1">
                <a:solidFill>
                  <a:srgbClr val="000099"/>
                </a:solidFill>
                <a:effectLst>
                  <a:outerShdw blurRad="38100" dist="38100" dir="2700000" algn="tl">
                    <a:srgbClr val="C0C0C0"/>
                  </a:outerShdw>
                </a:effectLst>
                <a:latin typeface="Arial" charset="0"/>
                <a:cs typeface="+mn-cs"/>
              </a:rPr>
              <a:t>Altre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modalità</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utili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indicizzato</a:t>
            </a:r>
            <a:r>
              <a:rPr lang="en-GB" dirty="0">
                <a:solidFill>
                  <a:srgbClr val="000099"/>
                </a:solidFill>
                <a:effectLst>
                  <a:outerShdw blurRad="38100" dist="38100" dir="2700000" algn="tl">
                    <a:srgbClr val="C0C0C0"/>
                  </a:outerShdw>
                </a:effectLst>
                <a:latin typeface="Arial" charset="0"/>
                <a:cs typeface="+mn-cs"/>
              </a:rPr>
              <a:t>/</a:t>
            </a:r>
            <a:r>
              <a:rPr lang="en-GB" dirty="0" err="1">
                <a:solidFill>
                  <a:srgbClr val="000099"/>
                </a:solidFill>
                <a:effectLst>
                  <a:outerShdw blurRad="38100" dist="38100" dir="2700000" algn="tl">
                    <a:srgbClr val="C0C0C0"/>
                  </a:outerShdw>
                </a:effectLst>
                <a:latin typeface="Arial" charset="0"/>
                <a:cs typeface="+mn-cs"/>
              </a:rPr>
              <a:t>indiretto</a:t>
            </a:r>
            <a:r>
              <a:rPr lang="en-GB" dirty="0">
                <a:solidFill>
                  <a:srgbClr val="000099"/>
                </a:solidFill>
                <a:effectLst>
                  <a:outerShdw blurRad="38100" dist="38100" dir="2700000" algn="tl">
                    <a:srgbClr val="C0C0C0"/>
                  </a:outerShdw>
                </a:effectLst>
                <a:latin typeface="Arial" charset="0"/>
                <a:cs typeface="+mn-cs"/>
              </a:rPr>
              <a:t> con auto-</a:t>
            </a:r>
            <a:r>
              <a:rPr lang="en-GB" dirty="0" err="1">
                <a:solidFill>
                  <a:srgbClr val="000099"/>
                </a:solidFill>
                <a:effectLst>
                  <a:outerShdw blurRad="38100" dist="38100" dir="2700000" algn="tl">
                    <a:srgbClr val="C0C0C0"/>
                  </a:outerShdw>
                </a:effectLst>
                <a:latin typeface="Arial" charset="0"/>
                <a:cs typeface="+mn-cs"/>
              </a:rPr>
              <a:t>incremento</a:t>
            </a:r>
            <a:r>
              <a:rPr lang="en-GB" dirty="0">
                <a:solidFill>
                  <a:srgbClr val="000099"/>
                </a:solidFill>
                <a:effectLst>
                  <a:outerShdw blurRad="38100" dist="38100" dir="2700000" algn="tl">
                    <a:srgbClr val="C0C0C0"/>
                  </a:outerShdw>
                </a:effectLst>
                <a:latin typeface="Arial" charset="0"/>
                <a:cs typeface="+mn-cs"/>
              </a:rPr>
              <a:t>/</a:t>
            </a:r>
            <a:r>
              <a:rPr lang="en-GB" dirty="0" err="1">
                <a:solidFill>
                  <a:srgbClr val="000099"/>
                </a:solidFill>
                <a:effectLst>
                  <a:outerShdw blurRad="38100" dist="38100" dir="2700000" algn="tl">
                    <a:srgbClr val="C0C0C0"/>
                  </a:outerShdw>
                </a:effectLst>
                <a:latin typeface="Arial" charset="0"/>
                <a:cs typeface="+mn-cs"/>
              </a:rPr>
              <a:t>decremento</a:t>
            </a:r>
            <a:endParaRPr lang="en-GB" dirty="0">
              <a:solidFill>
                <a:srgbClr val="000099"/>
              </a:solidFill>
              <a:effectLst>
                <a:outerShdw blurRad="38100" dist="38100" dir="2700000" algn="tl">
                  <a:srgbClr val="C0C0C0"/>
                </a:outerShdw>
              </a:effectLst>
              <a:latin typeface="Arial" charset="0"/>
              <a:cs typeface="+mn-cs"/>
            </a:endParaRPr>
          </a:p>
          <a:p>
            <a:pPr>
              <a:defRPr/>
            </a:pPr>
            <a:r>
              <a:rPr lang="en-GB" dirty="0">
                <a:solidFill>
                  <a:srgbClr val="000099"/>
                </a:solidFill>
                <a:effectLst>
                  <a:outerShdw blurRad="38100" dist="38100" dir="2700000" algn="tl">
                    <a:srgbClr val="C0C0C0"/>
                  </a:outerShdw>
                </a:effectLst>
                <a:latin typeface="Arial" charset="0"/>
                <a:cs typeface="+mn-cs"/>
              </a:rPr>
              <a:t>(con cui per </a:t>
            </a:r>
            <a:r>
              <a:rPr lang="en-GB" dirty="0" err="1">
                <a:solidFill>
                  <a:srgbClr val="000099"/>
                </a:solidFill>
                <a:effectLst>
                  <a:outerShdw blurRad="38100" dist="38100" dir="2700000" algn="tl">
                    <a:srgbClr val="C0C0C0"/>
                  </a:outerShdw>
                </a:effectLst>
                <a:latin typeface="Arial" charset="0"/>
                <a:cs typeface="+mn-cs"/>
              </a:rPr>
              <a:t>esempio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possono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realizzare</a:t>
            </a:r>
            <a:r>
              <a:rPr lang="en-GB" dirty="0">
                <a:solidFill>
                  <a:srgbClr val="000099"/>
                </a:solidFill>
                <a:effectLst>
                  <a:outerShdw blurRad="38100" dist="38100" dir="2700000" algn="tl">
                    <a:srgbClr val="C0C0C0"/>
                  </a:outerShdw>
                </a:effectLst>
                <a:latin typeface="Arial" charset="0"/>
                <a:cs typeface="+mn-cs"/>
              </a:rPr>
              <a:t> PUSH e POP se REG </a:t>
            </a:r>
            <a:r>
              <a:rPr lang="en-GB" dirty="0">
                <a:solidFill>
                  <a:srgbClr val="000099"/>
                </a:solidFill>
                <a:effectLst>
                  <a:outerShdw blurRad="38100" dist="38100" dir="2700000" algn="tl">
                    <a:srgbClr val="C0C0C0"/>
                  </a:outerShdw>
                </a:effectLst>
                <a:latin typeface="Arial" charset="0"/>
                <a:cs typeface="Arial" charset="0"/>
              </a:rPr>
              <a:t>è</a:t>
            </a:r>
            <a:r>
              <a:rPr lang="en-GB" dirty="0">
                <a:solidFill>
                  <a:srgbClr val="000099"/>
                </a:solidFill>
                <a:effectLst>
                  <a:outerShdw blurRad="38100" dist="38100" dir="2700000" algn="tl">
                    <a:srgbClr val="C0C0C0"/>
                  </a:outerShdw>
                </a:effectLst>
                <a:latin typeface="Arial" charset="0"/>
                <a:cs typeface="+mn-cs"/>
              </a:rPr>
              <a:t> SP)</a:t>
            </a:r>
          </a:p>
          <a:p>
            <a:pPr>
              <a:buFontTx/>
              <a:buChar char="-"/>
              <a:defRPr/>
            </a:pPr>
            <a:endParaRPr lang="it-IT" dirty="0">
              <a:solidFill>
                <a:srgbClr val="000099"/>
              </a:solidFill>
              <a:effectLst>
                <a:outerShdw blurRad="38100" dist="38100" dir="2700000" algn="tl">
                  <a:srgbClr val="C0C0C0"/>
                </a:outerShdw>
              </a:effectLst>
              <a:latin typeface="Arial" charset="0"/>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cSld>
  <p:clrMapOvr>
    <a:masterClrMapping/>
  </p:clrMapOvr>
  <p:transition advTm="8724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2770" name="Segnaposto piè di pagina 3">
            <a:extLst>
              <a:ext uri="{FF2B5EF4-FFF2-40B4-BE49-F238E27FC236}">
                <a16:creationId xmlns="" xmlns:a16="http://schemas.microsoft.com/office/drawing/2014/main" id="{0821641E-EB27-4C1E-88FE-715EC78F6E64}"/>
              </a:ext>
            </a:extLst>
          </p:cNvPr>
          <p:cNvSpPr>
            <a:spLocks noGrp="1"/>
          </p:cNvSpPr>
          <p:nvPr>
            <p:ph type="ftr" sz="quarter" idx="4294967295"/>
          </p:nvPr>
        </p:nvSpPr>
        <p:spPr>
          <a:xfrm>
            <a:off x="3505200" y="6523038"/>
            <a:ext cx="5976938" cy="204787"/>
          </a:xfrm>
        </p:spPr>
        <p:txBody>
          <a:bodyPr/>
          <a:lstStyle/>
          <a:p>
            <a:pPr>
              <a:defRPr/>
            </a:pPr>
            <a:r>
              <a:rPr lang="it-IT"/>
              <a:t>Architettura degli Elaboratori II, </a:t>
            </a:r>
            <a:r>
              <a:rPr lang="en-GB"/>
              <a:t>Giuliana Franceschinis – A.A. 2006/2007</a:t>
            </a:r>
            <a:endParaRPr lang="it-IT"/>
          </a:p>
        </p:txBody>
      </p:sp>
      <p:sp>
        <p:nvSpPr>
          <p:cNvPr id="301060" name="Text Box 4">
            <a:extLst>
              <a:ext uri="{FF2B5EF4-FFF2-40B4-BE49-F238E27FC236}">
                <a16:creationId xmlns="" xmlns:a16="http://schemas.microsoft.com/office/drawing/2014/main" id="{27818C27-E6EA-4F72-AD74-86D30A916775}"/>
              </a:ext>
            </a:extLst>
          </p:cNvPr>
          <p:cNvSpPr txBox="1">
            <a:spLocks noChangeArrowheads="1"/>
          </p:cNvSpPr>
          <p:nvPr/>
        </p:nvSpPr>
        <p:spPr bwMode="auto">
          <a:xfrm>
            <a:off x="1757363" y="76200"/>
            <a:ext cx="5211762" cy="400050"/>
          </a:xfrm>
          <a:prstGeom prst="rect">
            <a:avLst/>
          </a:prstGeom>
          <a:noFill/>
          <a:ln w="9525">
            <a:noFill/>
            <a:miter lim="800000"/>
            <a:headEnd/>
            <a:tailEnd/>
          </a:ln>
          <a:effectLst/>
        </p:spPr>
        <p:txBody>
          <a:bodyPr wrap="none">
            <a:spAutoFit/>
          </a:bodyPr>
          <a:lstStyle/>
          <a:p>
            <a:pPr algn="ctr">
              <a:defRPr/>
            </a:pPr>
            <a:r>
              <a:rPr lang="en-GB" dirty="0">
                <a:solidFill>
                  <a:srgbClr val="000099"/>
                </a:solidFill>
                <a:effectLst>
                  <a:outerShdw blurRad="38100" dist="38100" dir="2700000" algn="tl">
                    <a:srgbClr val="C0C0C0"/>
                  </a:outerShdw>
                </a:effectLst>
                <a:latin typeface="Arial" charset="0"/>
                <a:cs typeface="+mn-cs"/>
              </a:rPr>
              <a:t>Il </a:t>
            </a:r>
            <a:r>
              <a:rPr lang="en-GB" dirty="0" err="1">
                <a:solidFill>
                  <a:srgbClr val="000099"/>
                </a:solidFill>
                <a:effectLst>
                  <a:outerShdw blurRad="38100" dist="38100" dir="2700000" algn="tl">
                    <a:srgbClr val="C0C0C0"/>
                  </a:outerShdw>
                </a:effectLst>
                <a:latin typeface="Arial" charset="0"/>
                <a:cs typeface="+mn-cs"/>
              </a:rPr>
              <a:t>livello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della</a:t>
            </a:r>
            <a:r>
              <a:rPr lang="en-GB" dirty="0">
                <a:solidFill>
                  <a:srgbClr val="000099"/>
                </a:solidFill>
                <a:effectLst>
                  <a:outerShdw blurRad="38100" dist="38100" dir="2700000" algn="tl">
                    <a:srgbClr val="C0C0C0"/>
                  </a:outerShdw>
                </a:effectLst>
                <a:latin typeface="Arial" charset="0"/>
                <a:cs typeface="+mn-cs"/>
              </a:rPr>
              <a:t> Instruction Set Architecture</a:t>
            </a:r>
            <a:endParaRPr lang="it-IT" dirty="0">
              <a:solidFill>
                <a:srgbClr val="000099"/>
              </a:solidFill>
              <a:effectLst>
                <a:outerShdw blurRad="38100" dist="38100" dir="2700000" algn="tl">
                  <a:srgbClr val="C0C0C0"/>
                </a:outerShdw>
              </a:effectLst>
              <a:latin typeface="Arial" charset="0"/>
              <a:cs typeface="+mn-cs"/>
            </a:endParaRPr>
          </a:p>
        </p:txBody>
      </p:sp>
      <p:sp>
        <p:nvSpPr>
          <p:cNvPr id="301061" name="Text Box 5">
            <a:extLst>
              <a:ext uri="{FF2B5EF4-FFF2-40B4-BE49-F238E27FC236}">
                <a16:creationId xmlns="" xmlns:a16="http://schemas.microsoft.com/office/drawing/2014/main" id="{A94D1182-906F-4FC2-A111-6FF7120A9D71}"/>
              </a:ext>
            </a:extLst>
          </p:cNvPr>
          <p:cNvSpPr txBox="1">
            <a:spLocks noChangeArrowheads="1"/>
          </p:cNvSpPr>
          <p:nvPr/>
        </p:nvSpPr>
        <p:spPr bwMode="auto">
          <a:xfrm>
            <a:off x="273050" y="404813"/>
            <a:ext cx="8855075" cy="1920875"/>
          </a:xfrm>
          <a:prstGeom prst="rect">
            <a:avLst/>
          </a:prstGeom>
          <a:noFill/>
          <a:ln w="9525">
            <a:noFill/>
            <a:miter lim="800000"/>
            <a:headEnd/>
            <a:tailEnd/>
          </a:ln>
          <a:effectLst/>
        </p:spPr>
        <p:txBody>
          <a:bodyPr>
            <a:spAutoFit/>
          </a:bodyPr>
          <a:lstStyle/>
          <a:p>
            <a:pPr>
              <a:defRPr/>
            </a:pPr>
            <a:r>
              <a:rPr lang="en-GB" dirty="0" err="1">
                <a:solidFill>
                  <a:srgbClr val="000099"/>
                </a:solidFill>
                <a:effectLst>
                  <a:outerShdw blurRad="38100" dist="38100" dir="2700000" algn="tl">
                    <a:srgbClr val="C0C0C0"/>
                  </a:outerShdw>
                </a:effectLst>
                <a:latin typeface="Arial" charset="0"/>
                <a:cs typeface="+mn-cs"/>
              </a:rPr>
              <a:t>Altro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esempio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struttura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semplice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codifica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prendiamo</a:t>
            </a:r>
            <a:r>
              <a:rPr lang="en-GB" dirty="0">
                <a:solidFill>
                  <a:srgbClr val="000099"/>
                </a:solidFill>
                <a:effectLst>
                  <a:outerShdw blurRad="38100" dist="38100" dir="2700000" algn="tl">
                    <a:srgbClr val="C0C0C0"/>
                  </a:outerShdw>
                </a:effectLst>
                <a:latin typeface="Arial" charset="0"/>
                <a:cs typeface="+mn-cs"/>
              </a:rPr>
              <a:t> ad </a:t>
            </a:r>
            <a:r>
              <a:rPr lang="en-GB" dirty="0" err="1">
                <a:solidFill>
                  <a:srgbClr val="000099"/>
                </a:solidFill>
                <a:effectLst>
                  <a:outerShdw blurRad="38100" dist="38100" dir="2700000" algn="tl">
                    <a:srgbClr val="C0C0C0"/>
                  </a:outerShdw>
                </a:effectLst>
                <a:latin typeface="Arial" charset="0"/>
                <a:cs typeface="+mn-cs"/>
              </a:rPr>
              <a:t>esempio</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un’architettura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di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tipo</a:t>
            </a:r>
            <a:r>
              <a:rPr lang="en-GB" dirty="0">
                <a:solidFill>
                  <a:srgbClr val="000099"/>
                </a:solidFill>
                <a:effectLst>
                  <a:outerShdw blurRad="38100" dist="38100" dir="2700000" algn="tl">
                    <a:srgbClr val="C0C0C0"/>
                  </a:outerShdw>
                </a:effectLst>
                <a:latin typeface="Arial" charset="0"/>
                <a:cs typeface="+mn-cs"/>
              </a:rPr>
              <a:t> load/store (RISC) con </a:t>
            </a:r>
            <a:r>
              <a:rPr lang="en-GB" dirty="0" err="1">
                <a:solidFill>
                  <a:srgbClr val="000099"/>
                </a:solidFill>
                <a:effectLst>
                  <a:outerShdw blurRad="38100" dist="38100" dir="2700000" algn="tl">
                    <a:srgbClr val="C0C0C0"/>
                  </a:outerShdw>
                </a:effectLst>
                <a:latin typeface="Arial" charset="0"/>
                <a:cs typeface="+mn-cs"/>
              </a:rPr>
              <a:t>istruzioni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aritmetico-logiche</a:t>
            </a:r>
            <a:r>
              <a:rPr lang="en-GB" dirty="0">
                <a:solidFill>
                  <a:srgbClr val="000099"/>
                </a:solidFill>
                <a:effectLst>
                  <a:outerShdw blurRad="38100" dist="38100" dir="2700000" algn="tl">
                    <a:srgbClr val="C0C0C0"/>
                  </a:outerShdw>
                </a:effectLst>
                <a:latin typeface="Arial" charset="0"/>
                <a:cs typeface="+mn-cs"/>
              </a:rPr>
              <a:t> a </a:t>
            </a:r>
            <a:r>
              <a:rPr lang="en-GB" dirty="0" err="1">
                <a:solidFill>
                  <a:srgbClr val="000099"/>
                </a:solidFill>
                <a:effectLst>
                  <a:outerShdw blurRad="38100" dist="38100" dir="2700000" algn="tl">
                    <a:srgbClr val="C0C0C0"/>
                  </a:outerShdw>
                </a:effectLst>
                <a:latin typeface="Arial" charset="0"/>
                <a:cs typeface="+mn-cs"/>
              </a:rPr>
              <a:t>tre</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indirizzi</a:t>
            </a:r>
            <a:r>
              <a:rPr lang="en-GB" dirty="0">
                <a:solidFill>
                  <a:srgbClr val="000099"/>
                </a:solidFill>
                <a:effectLst>
                  <a:outerShdw blurRad="38100" dist="38100" dir="2700000" algn="tl">
                    <a:srgbClr val="C0C0C0"/>
                  </a:outerShdw>
                </a:effectLst>
                <a:latin typeface="Arial" charset="0"/>
                <a:cs typeface="+mn-cs"/>
              </a:rPr>
              <a:t>; le </a:t>
            </a:r>
            <a:r>
              <a:rPr lang="en-GB" dirty="0" err="1">
                <a:solidFill>
                  <a:srgbClr val="000099"/>
                </a:solidFill>
                <a:effectLst>
                  <a:outerShdw blurRad="38100" dist="38100" dir="2700000" algn="tl">
                    <a:srgbClr val="C0C0C0"/>
                  </a:outerShdw>
                </a:effectLst>
                <a:latin typeface="Arial" charset="0"/>
                <a:cs typeface="+mn-cs"/>
              </a:rPr>
              <a:t>istruzioni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sono</a:t>
            </a:r>
            <a:r>
              <a:rPr lang="en-GB" dirty="0">
                <a:solidFill>
                  <a:srgbClr val="000099"/>
                </a:solidFill>
                <a:effectLst>
                  <a:outerShdw blurRad="38100" dist="38100" dir="2700000" algn="tl">
                    <a:srgbClr val="C0C0C0"/>
                  </a:outerShdw>
                </a:effectLst>
                <a:latin typeface="Arial" charset="0"/>
                <a:cs typeface="+mn-cs"/>
              </a:rPr>
              <a:t> a </a:t>
            </a:r>
            <a:r>
              <a:rPr lang="en-GB" dirty="0" err="1">
                <a:solidFill>
                  <a:srgbClr val="000099"/>
                </a:solidFill>
                <a:effectLst>
                  <a:outerShdw blurRad="38100" dist="38100" dir="2700000" algn="tl">
                    <a:srgbClr val="C0C0C0"/>
                  </a:outerShdw>
                </a:effectLst>
                <a:latin typeface="Arial" charset="0"/>
                <a:cs typeface="+mn-cs"/>
              </a:rPr>
              <a:t>lunghezza</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fissa</a:t>
            </a:r>
            <a:r>
              <a:rPr lang="en-GB" dirty="0">
                <a:solidFill>
                  <a:srgbClr val="000099"/>
                </a:solidFill>
                <a:effectLst>
                  <a:outerShdw blurRad="38100" dist="38100" dir="2700000" algn="tl">
                    <a:srgbClr val="C0C0C0"/>
                  </a:outerShdw>
                </a:effectLst>
                <a:latin typeface="Arial" charset="0"/>
                <a:cs typeface="+mn-cs"/>
              </a:rPr>
              <a:t> a 32 bit, e vi </a:t>
            </a:r>
            <a:r>
              <a:rPr lang="en-GB" dirty="0" err="1">
                <a:solidFill>
                  <a:srgbClr val="000099"/>
                </a:solidFill>
                <a:effectLst>
                  <a:outerShdw blurRad="38100" dist="38100" dir="2700000" algn="tl">
                    <a:srgbClr val="C0C0C0"/>
                  </a:outerShdw>
                </a:effectLst>
                <a:latin typeface="Arial" charset="0"/>
                <a:cs typeface="+mn-cs"/>
              </a:rPr>
              <a:t>sono</a:t>
            </a:r>
            <a:r>
              <a:rPr lang="en-GB" dirty="0">
                <a:solidFill>
                  <a:srgbClr val="000099"/>
                </a:solidFill>
                <a:effectLst>
                  <a:outerShdw blurRad="38100" dist="38100" dir="2700000" algn="tl">
                    <a:srgbClr val="C0C0C0"/>
                  </a:outerShdw>
                </a:effectLst>
                <a:latin typeface="Arial" charset="0"/>
                <a:cs typeface="+mn-cs"/>
              </a:rPr>
              <a:t> 32 </a:t>
            </a:r>
            <a:r>
              <a:rPr lang="en-GB" dirty="0" err="1">
                <a:solidFill>
                  <a:srgbClr val="000099"/>
                </a:solidFill>
                <a:effectLst>
                  <a:outerShdw blurRad="38100" dist="38100" dir="2700000" algn="tl">
                    <a:srgbClr val="C0C0C0"/>
                  </a:outerShdw>
                </a:effectLst>
                <a:latin typeface="Arial" charset="0"/>
                <a:cs typeface="+mn-cs"/>
              </a:rPr>
              <a:t>registri</a:t>
            </a:r>
            <a:r>
              <a:rPr lang="en-GB" dirty="0">
                <a:solidFill>
                  <a:srgbClr val="000099"/>
                </a:solidFill>
                <a:effectLst>
                  <a:outerShdw blurRad="38100" dist="38100" dir="2700000" algn="tl">
                    <a:srgbClr val="C0C0C0"/>
                  </a:outerShdw>
                </a:effectLst>
                <a:latin typeface="Arial" charset="0"/>
                <a:cs typeface="+mn-cs"/>
              </a:rPr>
              <a:t> </a:t>
            </a:r>
            <a:r>
              <a:rPr lang="en-GB" dirty="0" err="1">
                <a:solidFill>
                  <a:srgbClr val="000099"/>
                </a:solidFill>
                <a:effectLst>
                  <a:outerShdw blurRad="38100" dist="38100" dir="2700000" algn="tl">
                    <a:srgbClr val="C0C0C0"/>
                  </a:outerShdw>
                </a:effectLst>
                <a:latin typeface="Arial" charset="0"/>
                <a:cs typeface="+mn-cs"/>
              </a:rPr>
              <a:t>visibili</a:t>
            </a:r>
            <a:r>
              <a:rPr lang="en-GB" dirty="0">
                <a:solidFill>
                  <a:srgbClr val="000099"/>
                </a:solidFill>
                <a:effectLst>
                  <a:outerShdw blurRad="38100" dist="38100" dir="2700000" algn="tl">
                    <a:srgbClr val="C0C0C0"/>
                  </a:outerShdw>
                </a:effectLst>
                <a:latin typeface="Arial" charset="0"/>
                <a:cs typeface="+mn-cs"/>
              </a:rPr>
              <a:t> a </a:t>
            </a:r>
            <a:r>
              <a:rPr lang="en-GB" dirty="0" err="1">
                <a:solidFill>
                  <a:srgbClr val="000099"/>
                </a:solidFill>
                <a:effectLst>
                  <a:outerShdw blurRad="38100" dist="38100" dir="2700000" algn="tl">
                    <a:srgbClr val="C0C0C0"/>
                  </a:outerShdw>
                </a:effectLst>
                <a:latin typeface="Arial" charset="0"/>
                <a:cs typeface="+mn-cs"/>
              </a:rPr>
              <a:t>livello</a:t>
            </a:r>
            <a:r>
              <a:rPr lang="en-GB" dirty="0">
                <a:solidFill>
                  <a:srgbClr val="000099"/>
                </a:solidFill>
                <a:effectLst>
                  <a:outerShdw blurRad="38100" dist="38100" dir="2700000" algn="tl">
                    <a:srgbClr val="C0C0C0"/>
                  </a:outerShdw>
                </a:effectLst>
                <a:latin typeface="Arial" charset="0"/>
                <a:cs typeface="+mn-cs"/>
              </a:rPr>
              <a:t> ISA:</a:t>
            </a:r>
          </a:p>
          <a:p>
            <a:pPr>
              <a:defRPr/>
            </a:pPr>
            <a:endParaRPr lang="en-GB" dirty="0">
              <a:solidFill>
                <a:srgbClr val="000099"/>
              </a:solidFill>
              <a:effectLst>
                <a:outerShdw blurRad="38100" dist="38100" dir="2700000" algn="tl">
                  <a:srgbClr val="C0C0C0"/>
                </a:outerShdw>
              </a:effectLst>
              <a:latin typeface="Arial" charset="0"/>
              <a:cs typeface="+mn-cs"/>
            </a:endParaRPr>
          </a:p>
          <a:p>
            <a:pPr>
              <a:defRPr/>
            </a:pPr>
            <a:endParaRPr lang="it-IT" dirty="0">
              <a:solidFill>
                <a:srgbClr val="000099"/>
              </a:solidFill>
              <a:effectLst>
                <a:outerShdw blurRad="38100" dist="38100" dir="2700000" algn="tl">
                  <a:srgbClr val="C0C0C0"/>
                </a:outerShdw>
              </a:effectLst>
              <a:latin typeface="Arial" charset="0"/>
              <a:cs typeface="+mn-cs"/>
            </a:endParaRPr>
          </a:p>
        </p:txBody>
      </p:sp>
      <p:sp>
        <p:nvSpPr>
          <p:cNvPr id="301062" name="Rectangle 6">
            <a:extLst>
              <a:ext uri="{FF2B5EF4-FFF2-40B4-BE49-F238E27FC236}">
                <a16:creationId xmlns="" xmlns:a16="http://schemas.microsoft.com/office/drawing/2014/main" id="{E464534E-5880-4133-BDA9-F3AF1C6F5215}"/>
              </a:ext>
            </a:extLst>
          </p:cNvPr>
          <p:cNvSpPr>
            <a:spLocks noChangeArrowheads="1"/>
          </p:cNvSpPr>
          <p:nvPr/>
        </p:nvSpPr>
        <p:spPr bwMode="auto">
          <a:xfrm>
            <a:off x="395288" y="2349500"/>
            <a:ext cx="8280400" cy="503238"/>
          </a:xfrm>
          <a:prstGeom prst="rect">
            <a:avLst/>
          </a:prstGeom>
          <a:solidFill>
            <a:schemeClr val="bg1"/>
          </a:solidFill>
          <a:ln w="9525">
            <a:solidFill>
              <a:schemeClr val="tx1"/>
            </a:solidFill>
            <a:miter lim="800000"/>
            <a:headEnd/>
            <a:tailEnd/>
          </a:ln>
          <a:effectLst/>
        </p:spPr>
        <p:txBody>
          <a:bodyPr wrap="none"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63" name="Text Box 7">
            <a:extLst>
              <a:ext uri="{FF2B5EF4-FFF2-40B4-BE49-F238E27FC236}">
                <a16:creationId xmlns="" xmlns:a16="http://schemas.microsoft.com/office/drawing/2014/main" id="{2AD6CA98-886E-4A05-BD79-B1FBF69F2106}"/>
              </a:ext>
            </a:extLst>
          </p:cNvPr>
          <p:cNvSpPr txBox="1">
            <a:spLocks noChangeArrowheads="1"/>
          </p:cNvSpPr>
          <p:nvPr/>
        </p:nvSpPr>
        <p:spPr bwMode="auto">
          <a:xfrm>
            <a:off x="1095375" y="1911350"/>
            <a:ext cx="325438"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8</a:t>
            </a:r>
            <a:endParaRPr lang="it-IT">
              <a:effectLst>
                <a:outerShdw blurRad="38100" dist="38100" dir="2700000" algn="tl">
                  <a:srgbClr val="C0C0C0"/>
                </a:outerShdw>
              </a:effectLst>
              <a:latin typeface="Arial" charset="0"/>
              <a:cs typeface="+mn-cs"/>
            </a:endParaRPr>
          </a:p>
        </p:txBody>
      </p:sp>
      <p:sp>
        <p:nvSpPr>
          <p:cNvPr id="301064" name="Text Box 8">
            <a:extLst>
              <a:ext uri="{FF2B5EF4-FFF2-40B4-BE49-F238E27FC236}">
                <a16:creationId xmlns="" xmlns:a16="http://schemas.microsoft.com/office/drawing/2014/main" id="{CC85EB95-794C-4F98-BDDA-6221105F0C00}"/>
              </a:ext>
            </a:extLst>
          </p:cNvPr>
          <p:cNvSpPr txBox="1">
            <a:spLocks noChangeArrowheads="1"/>
          </p:cNvSpPr>
          <p:nvPr/>
        </p:nvSpPr>
        <p:spPr bwMode="auto">
          <a:xfrm>
            <a:off x="755650" y="2420938"/>
            <a:ext cx="1285875" cy="396875"/>
          </a:xfrm>
          <a:prstGeom prst="rect">
            <a:avLst/>
          </a:prstGeom>
          <a:noFill/>
          <a:ln w="9525">
            <a:noFill/>
            <a:miter lim="800000"/>
            <a:headEnd/>
            <a:tailEnd/>
          </a:ln>
          <a:effectLst/>
        </p:spPr>
        <p:txBody>
          <a:bodyPr wrap="none">
            <a:spAutoFit/>
          </a:bodyPr>
          <a:lstStyle/>
          <a:p>
            <a:pPr>
              <a:defRPr/>
            </a:pPr>
            <a:r>
              <a:rPr lang="en-GB" dirty="0">
                <a:effectLst>
                  <a:outerShdw blurRad="38100" dist="38100" dir="2700000" algn="tl">
                    <a:srgbClr val="C0C0C0"/>
                  </a:outerShdw>
                </a:effectLst>
                <a:latin typeface="Arial" charset="0"/>
                <a:cs typeface="+mn-cs"/>
              </a:rPr>
              <a:t>OPCODE</a:t>
            </a:r>
            <a:endParaRPr lang="it-IT" dirty="0">
              <a:effectLst>
                <a:outerShdw blurRad="38100" dist="38100" dir="2700000" algn="tl">
                  <a:srgbClr val="C0C0C0"/>
                </a:outerShdw>
              </a:effectLst>
              <a:latin typeface="Arial" charset="0"/>
              <a:cs typeface="+mn-cs"/>
            </a:endParaRPr>
          </a:p>
        </p:txBody>
      </p:sp>
      <p:sp>
        <p:nvSpPr>
          <p:cNvPr id="301066" name="Line 10">
            <a:extLst>
              <a:ext uri="{FF2B5EF4-FFF2-40B4-BE49-F238E27FC236}">
                <a16:creationId xmlns="" xmlns:a16="http://schemas.microsoft.com/office/drawing/2014/main" id="{2C267122-3294-47B4-B1CC-2B465840BD40}"/>
              </a:ext>
            </a:extLst>
          </p:cNvPr>
          <p:cNvSpPr>
            <a:spLocks noChangeShapeType="1"/>
          </p:cNvSpPr>
          <p:nvPr/>
        </p:nvSpPr>
        <p:spPr bwMode="auto">
          <a:xfrm>
            <a:off x="2411413" y="2349500"/>
            <a:ext cx="0" cy="503238"/>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67" name="Line 11">
            <a:extLst>
              <a:ext uri="{FF2B5EF4-FFF2-40B4-BE49-F238E27FC236}">
                <a16:creationId xmlns="" xmlns:a16="http://schemas.microsoft.com/office/drawing/2014/main" id="{0EDBCA8B-2D21-4E35-BB12-6C84187BCAB7}"/>
              </a:ext>
            </a:extLst>
          </p:cNvPr>
          <p:cNvSpPr>
            <a:spLocks noChangeShapeType="1"/>
          </p:cNvSpPr>
          <p:nvPr/>
        </p:nvSpPr>
        <p:spPr bwMode="auto">
          <a:xfrm>
            <a:off x="4068763" y="2349500"/>
            <a:ext cx="0" cy="503238"/>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68" name="Line 12">
            <a:extLst>
              <a:ext uri="{FF2B5EF4-FFF2-40B4-BE49-F238E27FC236}">
                <a16:creationId xmlns="" xmlns:a16="http://schemas.microsoft.com/office/drawing/2014/main" id="{41DE9F7D-7FC0-4DA0-BF01-F9EA4A1856A6}"/>
              </a:ext>
            </a:extLst>
          </p:cNvPr>
          <p:cNvSpPr>
            <a:spLocks noChangeShapeType="1"/>
          </p:cNvSpPr>
          <p:nvPr/>
        </p:nvSpPr>
        <p:spPr bwMode="auto">
          <a:xfrm>
            <a:off x="5508625" y="2349500"/>
            <a:ext cx="0" cy="503238"/>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69" name="Line 13">
            <a:extLst>
              <a:ext uri="{FF2B5EF4-FFF2-40B4-BE49-F238E27FC236}">
                <a16:creationId xmlns="" xmlns:a16="http://schemas.microsoft.com/office/drawing/2014/main" id="{18DFF568-BDC1-4A37-9995-CFCFC00CBA45}"/>
              </a:ext>
            </a:extLst>
          </p:cNvPr>
          <p:cNvSpPr>
            <a:spLocks noChangeShapeType="1"/>
          </p:cNvSpPr>
          <p:nvPr/>
        </p:nvSpPr>
        <p:spPr bwMode="auto">
          <a:xfrm>
            <a:off x="6877050" y="2349500"/>
            <a:ext cx="0" cy="503238"/>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70" name="Text Box 14">
            <a:extLst>
              <a:ext uri="{FF2B5EF4-FFF2-40B4-BE49-F238E27FC236}">
                <a16:creationId xmlns="" xmlns:a16="http://schemas.microsoft.com/office/drawing/2014/main" id="{EF0C19A4-04B0-4A05-82A2-C84E782486D1}"/>
              </a:ext>
            </a:extLst>
          </p:cNvPr>
          <p:cNvSpPr txBox="1">
            <a:spLocks noChangeArrowheads="1"/>
          </p:cNvSpPr>
          <p:nvPr/>
        </p:nvSpPr>
        <p:spPr bwMode="auto">
          <a:xfrm>
            <a:off x="7370763" y="1906588"/>
            <a:ext cx="325437"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8</a:t>
            </a:r>
            <a:endParaRPr lang="it-IT">
              <a:effectLst>
                <a:outerShdw blurRad="38100" dist="38100" dir="2700000" algn="tl">
                  <a:srgbClr val="C0C0C0"/>
                </a:outerShdw>
              </a:effectLst>
              <a:latin typeface="Arial" charset="0"/>
              <a:cs typeface="+mn-cs"/>
            </a:endParaRPr>
          </a:p>
        </p:txBody>
      </p:sp>
      <p:sp>
        <p:nvSpPr>
          <p:cNvPr id="301071" name="Text Box 15">
            <a:extLst>
              <a:ext uri="{FF2B5EF4-FFF2-40B4-BE49-F238E27FC236}">
                <a16:creationId xmlns="" xmlns:a16="http://schemas.microsoft.com/office/drawing/2014/main" id="{8DDFDC8E-23C0-437B-8C83-4898E39AA3E6}"/>
              </a:ext>
            </a:extLst>
          </p:cNvPr>
          <p:cNvSpPr txBox="1">
            <a:spLocks noChangeArrowheads="1"/>
          </p:cNvSpPr>
          <p:nvPr/>
        </p:nvSpPr>
        <p:spPr bwMode="auto">
          <a:xfrm>
            <a:off x="5795963" y="2416175"/>
            <a:ext cx="863600"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SRC2</a:t>
            </a:r>
            <a:endParaRPr lang="it-IT">
              <a:effectLst>
                <a:outerShdw blurRad="38100" dist="38100" dir="2700000" algn="tl">
                  <a:srgbClr val="C0C0C0"/>
                </a:outerShdw>
              </a:effectLst>
              <a:latin typeface="Arial" charset="0"/>
              <a:cs typeface="+mn-cs"/>
            </a:endParaRPr>
          </a:p>
        </p:txBody>
      </p:sp>
      <p:sp>
        <p:nvSpPr>
          <p:cNvPr id="301072" name="Text Box 16">
            <a:extLst>
              <a:ext uri="{FF2B5EF4-FFF2-40B4-BE49-F238E27FC236}">
                <a16:creationId xmlns="" xmlns:a16="http://schemas.microsoft.com/office/drawing/2014/main" id="{DD372E33-0B2E-42E8-AC19-356DED9D6B54}"/>
              </a:ext>
            </a:extLst>
          </p:cNvPr>
          <p:cNvSpPr txBox="1">
            <a:spLocks noChangeArrowheads="1"/>
          </p:cNvSpPr>
          <p:nvPr/>
        </p:nvSpPr>
        <p:spPr bwMode="auto">
          <a:xfrm>
            <a:off x="2771775" y="2416175"/>
            <a:ext cx="863600"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DEST</a:t>
            </a:r>
            <a:endParaRPr lang="it-IT">
              <a:effectLst>
                <a:outerShdw blurRad="38100" dist="38100" dir="2700000" algn="tl">
                  <a:srgbClr val="C0C0C0"/>
                </a:outerShdw>
              </a:effectLst>
              <a:latin typeface="Arial" charset="0"/>
              <a:cs typeface="+mn-cs"/>
            </a:endParaRPr>
          </a:p>
        </p:txBody>
      </p:sp>
      <p:sp>
        <p:nvSpPr>
          <p:cNvPr id="301073" name="Line 17">
            <a:extLst>
              <a:ext uri="{FF2B5EF4-FFF2-40B4-BE49-F238E27FC236}">
                <a16:creationId xmlns="" xmlns:a16="http://schemas.microsoft.com/office/drawing/2014/main" id="{56A8D42E-7AD2-446E-8C4D-7A860EA0A2E1}"/>
              </a:ext>
            </a:extLst>
          </p:cNvPr>
          <p:cNvSpPr>
            <a:spLocks noChangeShapeType="1"/>
          </p:cNvSpPr>
          <p:nvPr/>
        </p:nvSpPr>
        <p:spPr bwMode="auto">
          <a:xfrm>
            <a:off x="2674938" y="2349500"/>
            <a:ext cx="0" cy="503238"/>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74" name="Text Box 18">
            <a:extLst>
              <a:ext uri="{FF2B5EF4-FFF2-40B4-BE49-F238E27FC236}">
                <a16:creationId xmlns="" xmlns:a16="http://schemas.microsoft.com/office/drawing/2014/main" id="{BE9F090E-AD0F-4EC8-AE42-EB2E227DE810}"/>
              </a:ext>
            </a:extLst>
          </p:cNvPr>
          <p:cNvSpPr txBox="1">
            <a:spLocks noChangeArrowheads="1"/>
          </p:cNvSpPr>
          <p:nvPr/>
        </p:nvSpPr>
        <p:spPr bwMode="auto">
          <a:xfrm>
            <a:off x="2374900" y="1917700"/>
            <a:ext cx="325438"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1</a:t>
            </a:r>
            <a:endParaRPr lang="it-IT">
              <a:effectLst>
                <a:outerShdw blurRad="38100" dist="38100" dir="2700000" algn="tl">
                  <a:srgbClr val="C0C0C0"/>
                </a:outerShdw>
              </a:effectLst>
              <a:latin typeface="Arial" charset="0"/>
              <a:cs typeface="+mn-cs"/>
            </a:endParaRPr>
          </a:p>
        </p:txBody>
      </p:sp>
      <p:sp>
        <p:nvSpPr>
          <p:cNvPr id="301075" name="Text Box 19">
            <a:extLst>
              <a:ext uri="{FF2B5EF4-FFF2-40B4-BE49-F238E27FC236}">
                <a16:creationId xmlns="" xmlns:a16="http://schemas.microsoft.com/office/drawing/2014/main" id="{E9B4FDE4-D31D-4AD0-B1EE-701B01D8A71A}"/>
              </a:ext>
            </a:extLst>
          </p:cNvPr>
          <p:cNvSpPr txBox="1">
            <a:spLocks noChangeArrowheads="1"/>
          </p:cNvSpPr>
          <p:nvPr/>
        </p:nvSpPr>
        <p:spPr bwMode="auto">
          <a:xfrm>
            <a:off x="3167063" y="1917700"/>
            <a:ext cx="325437"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5</a:t>
            </a:r>
            <a:endParaRPr lang="it-IT">
              <a:effectLst>
                <a:outerShdw blurRad="38100" dist="38100" dir="2700000" algn="tl">
                  <a:srgbClr val="C0C0C0"/>
                </a:outerShdw>
              </a:effectLst>
              <a:latin typeface="Arial" charset="0"/>
              <a:cs typeface="+mn-cs"/>
            </a:endParaRPr>
          </a:p>
        </p:txBody>
      </p:sp>
      <p:sp>
        <p:nvSpPr>
          <p:cNvPr id="301076" name="Text Box 20">
            <a:extLst>
              <a:ext uri="{FF2B5EF4-FFF2-40B4-BE49-F238E27FC236}">
                <a16:creationId xmlns="" xmlns:a16="http://schemas.microsoft.com/office/drawing/2014/main" id="{B59E0D12-573A-4507-986D-110A61394A07}"/>
              </a:ext>
            </a:extLst>
          </p:cNvPr>
          <p:cNvSpPr txBox="1">
            <a:spLocks noChangeArrowheads="1"/>
          </p:cNvSpPr>
          <p:nvPr/>
        </p:nvSpPr>
        <p:spPr bwMode="auto">
          <a:xfrm>
            <a:off x="4533900" y="1917700"/>
            <a:ext cx="325438"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5</a:t>
            </a:r>
            <a:endParaRPr lang="it-IT">
              <a:effectLst>
                <a:outerShdw blurRad="38100" dist="38100" dir="2700000" algn="tl">
                  <a:srgbClr val="C0C0C0"/>
                </a:outerShdw>
              </a:effectLst>
              <a:latin typeface="Arial" charset="0"/>
              <a:cs typeface="+mn-cs"/>
            </a:endParaRPr>
          </a:p>
        </p:txBody>
      </p:sp>
      <p:sp>
        <p:nvSpPr>
          <p:cNvPr id="301077" name="Text Box 21">
            <a:extLst>
              <a:ext uri="{FF2B5EF4-FFF2-40B4-BE49-F238E27FC236}">
                <a16:creationId xmlns="" xmlns:a16="http://schemas.microsoft.com/office/drawing/2014/main" id="{37C6D55D-AB1F-49D0-92B5-75D5F0BE5CC8}"/>
              </a:ext>
            </a:extLst>
          </p:cNvPr>
          <p:cNvSpPr txBox="1">
            <a:spLocks noChangeArrowheads="1"/>
          </p:cNvSpPr>
          <p:nvPr/>
        </p:nvSpPr>
        <p:spPr bwMode="auto">
          <a:xfrm>
            <a:off x="6118225" y="1917700"/>
            <a:ext cx="325438"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5</a:t>
            </a:r>
            <a:endParaRPr lang="it-IT">
              <a:effectLst>
                <a:outerShdw blurRad="38100" dist="38100" dir="2700000" algn="tl">
                  <a:srgbClr val="C0C0C0"/>
                </a:outerShdw>
              </a:effectLst>
              <a:latin typeface="Arial" charset="0"/>
              <a:cs typeface="+mn-cs"/>
            </a:endParaRPr>
          </a:p>
        </p:txBody>
      </p:sp>
      <p:sp>
        <p:nvSpPr>
          <p:cNvPr id="301078" name="Text Box 22">
            <a:extLst>
              <a:ext uri="{FF2B5EF4-FFF2-40B4-BE49-F238E27FC236}">
                <a16:creationId xmlns="" xmlns:a16="http://schemas.microsoft.com/office/drawing/2014/main" id="{551779EF-86E2-4759-B523-38C700CE0EB3}"/>
              </a:ext>
            </a:extLst>
          </p:cNvPr>
          <p:cNvSpPr txBox="1">
            <a:spLocks noChangeArrowheads="1"/>
          </p:cNvSpPr>
          <p:nvPr/>
        </p:nvSpPr>
        <p:spPr bwMode="auto">
          <a:xfrm>
            <a:off x="4211638" y="2420938"/>
            <a:ext cx="863600"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SRC1</a:t>
            </a:r>
            <a:endParaRPr lang="it-IT">
              <a:effectLst>
                <a:outerShdw blurRad="38100" dist="38100" dir="2700000" algn="tl">
                  <a:srgbClr val="C0C0C0"/>
                </a:outerShdw>
              </a:effectLst>
              <a:latin typeface="Arial" charset="0"/>
              <a:cs typeface="+mn-cs"/>
            </a:endParaRPr>
          </a:p>
        </p:txBody>
      </p:sp>
      <p:sp>
        <p:nvSpPr>
          <p:cNvPr id="301079" name="Text Box 23">
            <a:extLst>
              <a:ext uri="{FF2B5EF4-FFF2-40B4-BE49-F238E27FC236}">
                <a16:creationId xmlns="" xmlns:a16="http://schemas.microsoft.com/office/drawing/2014/main" id="{B5C104CF-9E69-41CC-A997-818D5AB50DB0}"/>
              </a:ext>
            </a:extLst>
          </p:cNvPr>
          <p:cNvSpPr txBox="1">
            <a:spLocks noChangeArrowheads="1"/>
          </p:cNvSpPr>
          <p:nvPr/>
        </p:nvSpPr>
        <p:spPr bwMode="auto">
          <a:xfrm>
            <a:off x="2355850" y="2384425"/>
            <a:ext cx="325438" cy="396875"/>
          </a:xfrm>
          <a:prstGeom prst="rect">
            <a:avLst/>
          </a:prstGeom>
          <a:noFill/>
          <a:ln w="9525">
            <a:noFill/>
            <a:miter lim="800000"/>
            <a:headEnd/>
            <a:tailEnd/>
          </a:ln>
          <a:effectLst/>
        </p:spPr>
        <p:txBody>
          <a:bodyPr wrap="none">
            <a:spAutoFit/>
          </a:bodyPr>
          <a:lstStyle/>
          <a:p>
            <a:pPr>
              <a:defRPr/>
            </a:pPr>
            <a:r>
              <a:rPr lang="en-GB" dirty="0">
                <a:effectLst>
                  <a:outerShdw blurRad="38100" dist="38100" dir="2700000" algn="tl">
                    <a:srgbClr val="C0C0C0"/>
                  </a:outerShdw>
                </a:effectLst>
                <a:latin typeface="Arial" charset="0"/>
                <a:cs typeface="+mn-cs"/>
              </a:rPr>
              <a:t>0</a:t>
            </a:r>
            <a:endParaRPr lang="it-IT" dirty="0">
              <a:effectLst>
                <a:outerShdw blurRad="38100" dist="38100" dir="2700000" algn="tl">
                  <a:srgbClr val="C0C0C0"/>
                </a:outerShdw>
              </a:effectLst>
              <a:latin typeface="Arial" charset="0"/>
              <a:cs typeface="+mn-cs"/>
            </a:endParaRPr>
          </a:p>
        </p:txBody>
      </p:sp>
      <p:sp>
        <p:nvSpPr>
          <p:cNvPr id="301080" name="Rectangle 24">
            <a:extLst>
              <a:ext uri="{FF2B5EF4-FFF2-40B4-BE49-F238E27FC236}">
                <a16:creationId xmlns="" xmlns:a16="http://schemas.microsoft.com/office/drawing/2014/main" id="{4FF2354A-19D9-410A-AFA5-341D0FC2A976}"/>
              </a:ext>
            </a:extLst>
          </p:cNvPr>
          <p:cNvSpPr>
            <a:spLocks noChangeArrowheads="1"/>
          </p:cNvSpPr>
          <p:nvPr/>
        </p:nvSpPr>
        <p:spPr bwMode="auto">
          <a:xfrm>
            <a:off x="395288" y="3862388"/>
            <a:ext cx="8280400" cy="503237"/>
          </a:xfrm>
          <a:prstGeom prst="rect">
            <a:avLst/>
          </a:prstGeom>
          <a:solidFill>
            <a:schemeClr val="bg1"/>
          </a:solidFill>
          <a:ln w="9525">
            <a:solidFill>
              <a:schemeClr val="tx1"/>
            </a:solidFill>
            <a:miter lim="800000"/>
            <a:headEnd/>
            <a:tailEnd/>
          </a:ln>
          <a:effectLst/>
        </p:spPr>
        <p:txBody>
          <a:bodyPr wrap="none"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81" name="Text Box 25">
            <a:extLst>
              <a:ext uri="{FF2B5EF4-FFF2-40B4-BE49-F238E27FC236}">
                <a16:creationId xmlns="" xmlns:a16="http://schemas.microsoft.com/office/drawing/2014/main" id="{DE124EA8-B7D4-47B4-BE7F-726FFF3646BD}"/>
              </a:ext>
            </a:extLst>
          </p:cNvPr>
          <p:cNvSpPr txBox="1">
            <a:spLocks noChangeArrowheads="1"/>
          </p:cNvSpPr>
          <p:nvPr/>
        </p:nvSpPr>
        <p:spPr bwMode="auto">
          <a:xfrm>
            <a:off x="1095375" y="3424238"/>
            <a:ext cx="325438"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8</a:t>
            </a:r>
            <a:endParaRPr lang="it-IT">
              <a:effectLst>
                <a:outerShdw blurRad="38100" dist="38100" dir="2700000" algn="tl">
                  <a:srgbClr val="C0C0C0"/>
                </a:outerShdw>
              </a:effectLst>
              <a:latin typeface="Arial" charset="0"/>
              <a:cs typeface="+mn-cs"/>
            </a:endParaRPr>
          </a:p>
        </p:txBody>
      </p:sp>
      <p:sp>
        <p:nvSpPr>
          <p:cNvPr id="301082" name="Text Box 26">
            <a:extLst>
              <a:ext uri="{FF2B5EF4-FFF2-40B4-BE49-F238E27FC236}">
                <a16:creationId xmlns="" xmlns:a16="http://schemas.microsoft.com/office/drawing/2014/main" id="{60D24EDB-5FC2-4C1F-BAF8-278AE603649B}"/>
              </a:ext>
            </a:extLst>
          </p:cNvPr>
          <p:cNvSpPr txBox="1">
            <a:spLocks noChangeArrowheads="1"/>
          </p:cNvSpPr>
          <p:nvPr/>
        </p:nvSpPr>
        <p:spPr bwMode="auto">
          <a:xfrm>
            <a:off x="755650" y="3933825"/>
            <a:ext cx="1285875"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OPCODE</a:t>
            </a:r>
            <a:endParaRPr lang="it-IT">
              <a:effectLst>
                <a:outerShdw blurRad="38100" dist="38100" dir="2700000" algn="tl">
                  <a:srgbClr val="C0C0C0"/>
                </a:outerShdw>
              </a:effectLst>
              <a:latin typeface="Arial" charset="0"/>
              <a:cs typeface="+mn-cs"/>
            </a:endParaRPr>
          </a:p>
        </p:txBody>
      </p:sp>
      <p:sp>
        <p:nvSpPr>
          <p:cNvPr id="301084" name="Line 28">
            <a:extLst>
              <a:ext uri="{FF2B5EF4-FFF2-40B4-BE49-F238E27FC236}">
                <a16:creationId xmlns="" xmlns:a16="http://schemas.microsoft.com/office/drawing/2014/main" id="{A59A1365-CCB6-4114-9B59-3D5175FF745D}"/>
              </a:ext>
            </a:extLst>
          </p:cNvPr>
          <p:cNvSpPr>
            <a:spLocks noChangeShapeType="1"/>
          </p:cNvSpPr>
          <p:nvPr/>
        </p:nvSpPr>
        <p:spPr bwMode="auto">
          <a:xfrm>
            <a:off x="2411413" y="3862388"/>
            <a:ext cx="0" cy="503237"/>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85" name="Line 29">
            <a:extLst>
              <a:ext uri="{FF2B5EF4-FFF2-40B4-BE49-F238E27FC236}">
                <a16:creationId xmlns="" xmlns:a16="http://schemas.microsoft.com/office/drawing/2014/main" id="{EBBF9E87-89A5-40E5-9113-88A8041D5A5D}"/>
              </a:ext>
            </a:extLst>
          </p:cNvPr>
          <p:cNvSpPr>
            <a:spLocks noChangeShapeType="1"/>
          </p:cNvSpPr>
          <p:nvPr/>
        </p:nvSpPr>
        <p:spPr bwMode="auto">
          <a:xfrm>
            <a:off x="4068763" y="3862388"/>
            <a:ext cx="0" cy="503237"/>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86" name="Line 30">
            <a:extLst>
              <a:ext uri="{FF2B5EF4-FFF2-40B4-BE49-F238E27FC236}">
                <a16:creationId xmlns="" xmlns:a16="http://schemas.microsoft.com/office/drawing/2014/main" id="{01B696FB-6D55-4943-9D6C-247375C1A95D}"/>
              </a:ext>
            </a:extLst>
          </p:cNvPr>
          <p:cNvSpPr>
            <a:spLocks noChangeShapeType="1"/>
          </p:cNvSpPr>
          <p:nvPr/>
        </p:nvSpPr>
        <p:spPr bwMode="auto">
          <a:xfrm>
            <a:off x="5508625" y="3862388"/>
            <a:ext cx="0" cy="503237"/>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88" name="Text Box 32">
            <a:extLst>
              <a:ext uri="{FF2B5EF4-FFF2-40B4-BE49-F238E27FC236}">
                <a16:creationId xmlns="" xmlns:a16="http://schemas.microsoft.com/office/drawing/2014/main" id="{AD28BD84-20F1-4868-BD86-BAA5AC0A44A8}"/>
              </a:ext>
            </a:extLst>
          </p:cNvPr>
          <p:cNvSpPr txBox="1">
            <a:spLocks noChangeArrowheads="1"/>
          </p:cNvSpPr>
          <p:nvPr/>
        </p:nvSpPr>
        <p:spPr bwMode="auto">
          <a:xfrm>
            <a:off x="6732588" y="3419475"/>
            <a:ext cx="466725"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13</a:t>
            </a:r>
            <a:endParaRPr lang="it-IT">
              <a:effectLst>
                <a:outerShdw blurRad="38100" dist="38100" dir="2700000" algn="tl">
                  <a:srgbClr val="C0C0C0"/>
                </a:outerShdw>
              </a:effectLst>
              <a:latin typeface="Arial" charset="0"/>
              <a:cs typeface="+mn-cs"/>
            </a:endParaRPr>
          </a:p>
        </p:txBody>
      </p:sp>
      <p:sp>
        <p:nvSpPr>
          <p:cNvPr id="301090" name="Text Box 34">
            <a:extLst>
              <a:ext uri="{FF2B5EF4-FFF2-40B4-BE49-F238E27FC236}">
                <a16:creationId xmlns="" xmlns:a16="http://schemas.microsoft.com/office/drawing/2014/main" id="{835D9AB4-E293-4510-BB21-5746321E38DD}"/>
              </a:ext>
            </a:extLst>
          </p:cNvPr>
          <p:cNvSpPr txBox="1">
            <a:spLocks noChangeArrowheads="1"/>
          </p:cNvSpPr>
          <p:nvPr/>
        </p:nvSpPr>
        <p:spPr bwMode="auto">
          <a:xfrm>
            <a:off x="2771775" y="3929063"/>
            <a:ext cx="863600"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DEST</a:t>
            </a:r>
            <a:endParaRPr lang="it-IT">
              <a:effectLst>
                <a:outerShdw blurRad="38100" dist="38100" dir="2700000" algn="tl">
                  <a:srgbClr val="C0C0C0"/>
                </a:outerShdw>
              </a:effectLst>
              <a:latin typeface="Arial" charset="0"/>
              <a:cs typeface="+mn-cs"/>
            </a:endParaRPr>
          </a:p>
        </p:txBody>
      </p:sp>
      <p:sp>
        <p:nvSpPr>
          <p:cNvPr id="301091" name="Line 35">
            <a:extLst>
              <a:ext uri="{FF2B5EF4-FFF2-40B4-BE49-F238E27FC236}">
                <a16:creationId xmlns="" xmlns:a16="http://schemas.microsoft.com/office/drawing/2014/main" id="{804610C2-E32E-4EEA-B20A-F536123C1403}"/>
              </a:ext>
            </a:extLst>
          </p:cNvPr>
          <p:cNvSpPr>
            <a:spLocks noChangeShapeType="1"/>
          </p:cNvSpPr>
          <p:nvPr/>
        </p:nvSpPr>
        <p:spPr bwMode="auto">
          <a:xfrm>
            <a:off x="2674938" y="3862388"/>
            <a:ext cx="0" cy="503237"/>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092" name="Text Box 36">
            <a:extLst>
              <a:ext uri="{FF2B5EF4-FFF2-40B4-BE49-F238E27FC236}">
                <a16:creationId xmlns="" xmlns:a16="http://schemas.microsoft.com/office/drawing/2014/main" id="{42CE5916-2822-4C00-B719-B39FDFC810DD}"/>
              </a:ext>
            </a:extLst>
          </p:cNvPr>
          <p:cNvSpPr txBox="1">
            <a:spLocks noChangeArrowheads="1"/>
          </p:cNvSpPr>
          <p:nvPr/>
        </p:nvSpPr>
        <p:spPr bwMode="auto">
          <a:xfrm>
            <a:off x="2374900" y="3430588"/>
            <a:ext cx="325438"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1</a:t>
            </a:r>
            <a:endParaRPr lang="it-IT">
              <a:effectLst>
                <a:outerShdw blurRad="38100" dist="38100" dir="2700000" algn="tl">
                  <a:srgbClr val="C0C0C0"/>
                </a:outerShdw>
              </a:effectLst>
              <a:latin typeface="Arial" charset="0"/>
              <a:cs typeface="+mn-cs"/>
            </a:endParaRPr>
          </a:p>
        </p:txBody>
      </p:sp>
      <p:sp>
        <p:nvSpPr>
          <p:cNvPr id="301093" name="Text Box 37">
            <a:extLst>
              <a:ext uri="{FF2B5EF4-FFF2-40B4-BE49-F238E27FC236}">
                <a16:creationId xmlns="" xmlns:a16="http://schemas.microsoft.com/office/drawing/2014/main" id="{36E2D900-BE35-455B-BF37-AA4FF564B429}"/>
              </a:ext>
            </a:extLst>
          </p:cNvPr>
          <p:cNvSpPr txBox="1">
            <a:spLocks noChangeArrowheads="1"/>
          </p:cNvSpPr>
          <p:nvPr/>
        </p:nvSpPr>
        <p:spPr bwMode="auto">
          <a:xfrm>
            <a:off x="3167063" y="3430588"/>
            <a:ext cx="325437"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5</a:t>
            </a:r>
            <a:endParaRPr lang="it-IT">
              <a:effectLst>
                <a:outerShdw blurRad="38100" dist="38100" dir="2700000" algn="tl">
                  <a:srgbClr val="C0C0C0"/>
                </a:outerShdw>
              </a:effectLst>
              <a:latin typeface="Arial" charset="0"/>
              <a:cs typeface="+mn-cs"/>
            </a:endParaRPr>
          </a:p>
        </p:txBody>
      </p:sp>
      <p:sp>
        <p:nvSpPr>
          <p:cNvPr id="301094" name="Text Box 38">
            <a:extLst>
              <a:ext uri="{FF2B5EF4-FFF2-40B4-BE49-F238E27FC236}">
                <a16:creationId xmlns="" xmlns:a16="http://schemas.microsoft.com/office/drawing/2014/main" id="{841913CE-E0FA-4EDE-9DC8-FD4CBB02729F}"/>
              </a:ext>
            </a:extLst>
          </p:cNvPr>
          <p:cNvSpPr txBox="1">
            <a:spLocks noChangeArrowheads="1"/>
          </p:cNvSpPr>
          <p:nvPr/>
        </p:nvSpPr>
        <p:spPr bwMode="auto">
          <a:xfrm>
            <a:off x="4533900" y="3430588"/>
            <a:ext cx="325438"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5</a:t>
            </a:r>
            <a:endParaRPr lang="it-IT">
              <a:effectLst>
                <a:outerShdw blurRad="38100" dist="38100" dir="2700000" algn="tl">
                  <a:srgbClr val="C0C0C0"/>
                </a:outerShdw>
              </a:effectLst>
              <a:latin typeface="Arial" charset="0"/>
              <a:cs typeface="+mn-cs"/>
            </a:endParaRPr>
          </a:p>
        </p:txBody>
      </p:sp>
      <p:sp>
        <p:nvSpPr>
          <p:cNvPr id="301096" name="Text Box 40">
            <a:extLst>
              <a:ext uri="{FF2B5EF4-FFF2-40B4-BE49-F238E27FC236}">
                <a16:creationId xmlns="" xmlns:a16="http://schemas.microsoft.com/office/drawing/2014/main" id="{8C632FF3-7217-4D53-9DF2-0690DA122C8E}"/>
              </a:ext>
            </a:extLst>
          </p:cNvPr>
          <p:cNvSpPr txBox="1">
            <a:spLocks noChangeArrowheads="1"/>
          </p:cNvSpPr>
          <p:nvPr/>
        </p:nvSpPr>
        <p:spPr bwMode="auto">
          <a:xfrm>
            <a:off x="4211638" y="3933825"/>
            <a:ext cx="863600"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SRC1</a:t>
            </a:r>
            <a:endParaRPr lang="it-IT">
              <a:effectLst>
                <a:outerShdw blurRad="38100" dist="38100" dir="2700000" algn="tl">
                  <a:srgbClr val="C0C0C0"/>
                </a:outerShdw>
              </a:effectLst>
              <a:latin typeface="Arial" charset="0"/>
              <a:cs typeface="+mn-cs"/>
            </a:endParaRPr>
          </a:p>
        </p:txBody>
      </p:sp>
      <p:sp>
        <p:nvSpPr>
          <p:cNvPr id="301097" name="Text Box 41">
            <a:extLst>
              <a:ext uri="{FF2B5EF4-FFF2-40B4-BE49-F238E27FC236}">
                <a16:creationId xmlns="" xmlns:a16="http://schemas.microsoft.com/office/drawing/2014/main" id="{5CF29070-124F-42BC-BEC5-476F0D1CEA83}"/>
              </a:ext>
            </a:extLst>
          </p:cNvPr>
          <p:cNvSpPr txBox="1">
            <a:spLocks noChangeArrowheads="1"/>
          </p:cNvSpPr>
          <p:nvPr/>
        </p:nvSpPr>
        <p:spPr bwMode="auto">
          <a:xfrm>
            <a:off x="2355850" y="3897313"/>
            <a:ext cx="325438"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1</a:t>
            </a:r>
            <a:endParaRPr lang="it-IT">
              <a:effectLst>
                <a:outerShdw blurRad="38100" dist="38100" dir="2700000" algn="tl">
                  <a:srgbClr val="C0C0C0"/>
                </a:outerShdw>
              </a:effectLst>
              <a:latin typeface="Arial" charset="0"/>
              <a:cs typeface="+mn-cs"/>
            </a:endParaRPr>
          </a:p>
        </p:txBody>
      </p:sp>
      <p:sp>
        <p:nvSpPr>
          <p:cNvPr id="301098" name="Text Box 42">
            <a:extLst>
              <a:ext uri="{FF2B5EF4-FFF2-40B4-BE49-F238E27FC236}">
                <a16:creationId xmlns="" xmlns:a16="http://schemas.microsoft.com/office/drawing/2014/main" id="{097569CA-54BA-4346-BE20-FD2567A50FBA}"/>
              </a:ext>
            </a:extLst>
          </p:cNvPr>
          <p:cNvSpPr txBox="1">
            <a:spLocks noChangeArrowheads="1"/>
          </p:cNvSpPr>
          <p:nvPr/>
        </p:nvSpPr>
        <p:spPr bwMode="auto">
          <a:xfrm>
            <a:off x="6372225" y="3932238"/>
            <a:ext cx="1187450"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OFFSET</a:t>
            </a:r>
            <a:endParaRPr lang="it-IT">
              <a:effectLst>
                <a:outerShdw blurRad="38100" dist="38100" dir="2700000" algn="tl">
                  <a:srgbClr val="C0C0C0"/>
                </a:outerShdw>
              </a:effectLst>
              <a:latin typeface="Arial" charset="0"/>
              <a:cs typeface="+mn-cs"/>
            </a:endParaRPr>
          </a:p>
        </p:txBody>
      </p:sp>
      <p:sp>
        <p:nvSpPr>
          <p:cNvPr id="301099" name="Rectangle 43">
            <a:extLst>
              <a:ext uri="{FF2B5EF4-FFF2-40B4-BE49-F238E27FC236}">
                <a16:creationId xmlns="" xmlns:a16="http://schemas.microsoft.com/office/drawing/2014/main" id="{048D4E8F-EA67-4815-8A94-0C185E5045CA}"/>
              </a:ext>
            </a:extLst>
          </p:cNvPr>
          <p:cNvSpPr>
            <a:spLocks noChangeArrowheads="1"/>
          </p:cNvSpPr>
          <p:nvPr/>
        </p:nvSpPr>
        <p:spPr bwMode="auto">
          <a:xfrm>
            <a:off x="395288" y="5497513"/>
            <a:ext cx="8280400" cy="503237"/>
          </a:xfrm>
          <a:prstGeom prst="rect">
            <a:avLst/>
          </a:prstGeom>
          <a:solidFill>
            <a:schemeClr val="bg1"/>
          </a:solidFill>
          <a:ln w="9525">
            <a:solidFill>
              <a:schemeClr val="tx1"/>
            </a:solidFill>
            <a:miter lim="800000"/>
            <a:headEnd/>
            <a:tailEnd/>
          </a:ln>
          <a:effectLst/>
        </p:spPr>
        <p:txBody>
          <a:bodyPr wrap="none" anchor="ctr">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100" name="Text Box 44">
            <a:extLst>
              <a:ext uri="{FF2B5EF4-FFF2-40B4-BE49-F238E27FC236}">
                <a16:creationId xmlns="" xmlns:a16="http://schemas.microsoft.com/office/drawing/2014/main" id="{C4B1AF58-D776-426D-9ADB-FBE6DA4CAAFE}"/>
              </a:ext>
            </a:extLst>
          </p:cNvPr>
          <p:cNvSpPr txBox="1">
            <a:spLocks noChangeArrowheads="1"/>
          </p:cNvSpPr>
          <p:nvPr/>
        </p:nvSpPr>
        <p:spPr bwMode="auto">
          <a:xfrm>
            <a:off x="1095375" y="5175250"/>
            <a:ext cx="325438" cy="396875"/>
          </a:xfrm>
          <a:prstGeom prst="rect">
            <a:avLst/>
          </a:prstGeom>
          <a:noFill/>
          <a:ln w="9525">
            <a:noFill/>
            <a:miter lim="800000"/>
            <a:headEnd/>
            <a:tailEnd/>
          </a:ln>
          <a:effectLst/>
        </p:spPr>
        <p:txBody>
          <a:bodyPr wrap="none">
            <a:spAutoFit/>
          </a:bodyPr>
          <a:lstStyle/>
          <a:p>
            <a:pPr>
              <a:defRPr/>
            </a:pPr>
            <a:r>
              <a:rPr lang="en-GB" dirty="0">
                <a:effectLst>
                  <a:outerShdw blurRad="38100" dist="38100" dir="2700000" algn="tl">
                    <a:srgbClr val="C0C0C0"/>
                  </a:outerShdw>
                </a:effectLst>
                <a:latin typeface="Arial" charset="0"/>
                <a:cs typeface="+mn-cs"/>
              </a:rPr>
              <a:t>8</a:t>
            </a:r>
            <a:endParaRPr lang="it-IT" dirty="0">
              <a:effectLst>
                <a:outerShdw blurRad="38100" dist="38100" dir="2700000" algn="tl">
                  <a:srgbClr val="C0C0C0"/>
                </a:outerShdw>
              </a:effectLst>
              <a:latin typeface="Arial" charset="0"/>
              <a:cs typeface="+mn-cs"/>
            </a:endParaRPr>
          </a:p>
        </p:txBody>
      </p:sp>
      <p:sp>
        <p:nvSpPr>
          <p:cNvPr id="301101" name="Text Box 45">
            <a:extLst>
              <a:ext uri="{FF2B5EF4-FFF2-40B4-BE49-F238E27FC236}">
                <a16:creationId xmlns="" xmlns:a16="http://schemas.microsoft.com/office/drawing/2014/main" id="{F04EA639-FB14-4C0E-B4BF-7AC72B5C7EE4}"/>
              </a:ext>
            </a:extLst>
          </p:cNvPr>
          <p:cNvSpPr txBox="1">
            <a:spLocks noChangeArrowheads="1"/>
          </p:cNvSpPr>
          <p:nvPr/>
        </p:nvSpPr>
        <p:spPr bwMode="auto">
          <a:xfrm>
            <a:off x="755650" y="5568950"/>
            <a:ext cx="1285875"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OPCODE</a:t>
            </a:r>
            <a:endParaRPr lang="it-IT">
              <a:effectLst>
                <a:outerShdw blurRad="38100" dist="38100" dir="2700000" algn="tl">
                  <a:srgbClr val="C0C0C0"/>
                </a:outerShdw>
              </a:effectLst>
              <a:latin typeface="Arial" charset="0"/>
              <a:cs typeface="+mn-cs"/>
            </a:endParaRPr>
          </a:p>
        </p:txBody>
      </p:sp>
      <p:sp>
        <p:nvSpPr>
          <p:cNvPr id="301103" name="Line 47">
            <a:extLst>
              <a:ext uri="{FF2B5EF4-FFF2-40B4-BE49-F238E27FC236}">
                <a16:creationId xmlns="" xmlns:a16="http://schemas.microsoft.com/office/drawing/2014/main" id="{78C1BE8C-173D-4A3F-BA2F-12E74F74025C}"/>
              </a:ext>
            </a:extLst>
          </p:cNvPr>
          <p:cNvSpPr>
            <a:spLocks noChangeShapeType="1"/>
          </p:cNvSpPr>
          <p:nvPr/>
        </p:nvSpPr>
        <p:spPr bwMode="auto">
          <a:xfrm>
            <a:off x="2411413" y="5497513"/>
            <a:ext cx="0" cy="503237"/>
          </a:xfrm>
          <a:prstGeom prst="line">
            <a:avLst/>
          </a:prstGeom>
          <a:noFill/>
          <a:ln w="9525">
            <a:solidFill>
              <a:schemeClr val="tx1"/>
            </a:solidFill>
            <a:round/>
            <a:headEnd/>
            <a:tailEnd/>
          </a:ln>
          <a:effectLst/>
        </p:spPr>
        <p:txBody>
          <a:bodyPr wrap="none">
            <a:spAutoFit/>
          </a:bodyPr>
          <a:lstStyle/>
          <a:p>
            <a:pPr>
              <a:defRPr/>
            </a:pPr>
            <a:endParaRPr lang="it-IT">
              <a:effectLst>
                <a:outerShdw blurRad="38100" dist="38100" dir="2700000" algn="tl">
                  <a:srgbClr val="000000">
                    <a:alpha val="43137"/>
                  </a:srgbClr>
                </a:outerShdw>
              </a:effectLst>
              <a:latin typeface="Arial" charset="0"/>
              <a:cs typeface="+mn-cs"/>
            </a:endParaRPr>
          </a:p>
        </p:txBody>
      </p:sp>
      <p:sp>
        <p:nvSpPr>
          <p:cNvPr id="301109" name="Text Box 53">
            <a:extLst>
              <a:ext uri="{FF2B5EF4-FFF2-40B4-BE49-F238E27FC236}">
                <a16:creationId xmlns="" xmlns:a16="http://schemas.microsoft.com/office/drawing/2014/main" id="{FE5DB0D9-F9AE-4765-AC38-EE732FCC492C}"/>
              </a:ext>
            </a:extLst>
          </p:cNvPr>
          <p:cNvSpPr txBox="1">
            <a:spLocks noChangeArrowheads="1"/>
          </p:cNvSpPr>
          <p:nvPr/>
        </p:nvSpPr>
        <p:spPr bwMode="auto">
          <a:xfrm>
            <a:off x="5197475" y="5175250"/>
            <a:ext cx="466725"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24</a:t>
            </a:r>
            <a:endParaRPr lang="it-IT">
              <a:effectLst>
                <a:outerShdw blurRad="38100" dist="38100" dir="2700000" algn="tl">
                  <a:srgbClr val="C0C0C0"/>
                </a:outerShdw>
              </a:effectLst>
              <a:latin typeface="Arial" charset="0"/>
              <a:cs typeface="+mn-cs"/>
            </a:endParaRPr>
          </a:p>
        </p:txBody>
      </p:sp>
      <p:sp>
        <p:nvSpPr>
          <p:cNvPr id="301115" name="Text Box 59">
            <a:extLst>
              <a:ext uri="{FF2B5EF4-FFF2-40B4-BE49-F238E27FC236}">
                <a16:creationId xmlns="" xmlns:a16="http://schemas.microsoft.com/office/drawing/2014/main" id="{A0E48A45-D718-4188-8905-BC01ED2B412A}"/>
              </a:ext>
            </a:extLst>
          </p:cNvPr>
          <p:cNvSpPr txBox="1">
            <a:spLocks noChangeArrowheads="1"/>
          </p:cNvSpPr>
          <p:nvPr/>
        </p:nvSpPr>
        <p:spPr bwMode="auto">
          <a:xfrm>
            <a:off x="4824413" y="5553075"/>
            <a:ext cx="1187450"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OFFSET</a:t>
            </a:r>
            <a:endParaRPr lang="it-IT">
              <a:effectLst>
                <a:outerShdw blurRad="38100" dist="38100" dir="2700000" algn="tl">
                  <a:srgbClr val="C0C0C0"/>
                </a:outerShdw>
              </a:effectLst>
              <a:latin typeface="Arial" charset="0"/>
              <a:cs typeface="+mn-cs"/>
            </a:endParaRPr>
          </a:p>
        </p:txBody>
      </p:sp>
      <p:sp>
        <p:nvSpPr>
          <p:cNvPr id="301116" name="Text Box 60">
            <a:extLst>
              <a:ext uri="{FF2B5EF4-FFF2-40B4-BE49-F238E27FC236}">
                <a16:creationId xmlns="" xmlns:a16="http://schemas.microsoft.com/office/drawing/2014/main" id="{B60F0D9E-0EB8-4B8F-A3E0-7777CC2C1E00}"/>
              </a:ext>
            </a:extLst>
          </p:cNvPr>
          <p:cNvSpPr txBox="1">
            <a:spLocks noChangeArrowheads="1"/>
          </p:cNvSpPr>
          <p:nvPr/>
        </p:nvSpPr>
        <p:spPr bwMode="auto">
          <a:xfrm>
            <a:off x="468313" y="6165850"/>
            <a:ext cx="184150" cy="396875"/>
          </a:xfrm>
          <a:prstGeom prst="rect">
            <a:avLst/>
          </a:prstGeom>
          <a:noFill/>
          <a:ln w="9525">
            <a:noFill/>
            <a:miter lim="800000"/>
            <a:headEnd/>
            <a:tailEnd/>
          </a:ln>
          <a:effectLst/>
        </p:spPr>
        <p:txBody>
          <a:bodyPr wrap="none">
            <a:spAutoFit/>
          </a:bodyPr>
          <a:lstStyle/>
          <a:p>
            <a:pPr>
              <a:defRPr/>
            </a:pPr>
            <a:endParaRPr lang="it-IT">
              <a:effectLst>
                <a:outerShdw blurRad="38100" dist="38100" dir="2700000" algn="tl">
                  <a:srgbClr val="C0C0C0"/>
                </a:outerShdw>
              </a:effectLst>
              <a:latin typeface="Arial" charset="0"/>
              <a:cs typeface="+mn-cs"/>
            </a:endParaRPr>
          </a:p>
        </p:txBody>
      </p:sp>
      <p:sp>
        <p:nvSpPr>
          <p:cNvPr id="301117" name="Text Box 61">
            <a:extLst>
              <a:ext uri="{FF2B5EF4-FFF2-40B4-BE49-F238E27FC236}">
                <a16:creationId xmlns="" xmlns:a16="http://schemas.microsoft.com/office/drawing/2014/main" id="{9D28D054-241A-4BBB-83F4-CC80ADE18FD2}"/>
              </a:ext>
            </a:extLst>
          </p:cNvPr>
          <p:cNvSpPr txBox="1">
            <a:spLocks noChangeArrowheads="1"/>
          </p:cNvSpPr>
          <p:nvPr/>
        </p:nvSpPr>
        <p:spPr bwMode="auto">
          <a:xfrm>
            <a:off x="1403350" y="1628775"/>
            <a:ext cx="5961063" cy="396875"/>
          </a:xfrm>
          <a:prstGeom prst="rect">
            <a:avLst/>
          </a:prstGeom>
          <a:noFill/>
          <a:ln w="9525">
            <a:noFill/>
            <a:miter lim="800000"/>
            <a:headEnd/>
            <a:tailEnd/>
          </a:ln>
          <a:effectLst/>
        </p:spPr>
        <p:txBody>
          <a:bodyPr wrap="none">
            <a:spAutoFit/>
          </a:bodyPr>
          <a:lstStyle/>
          <a:p>
            <a:pPr>
              <a:defRPr/>
            </a:pPr>
            <a:r>
              <a:rPr lang="en-GB">
                <a:effectLst>
                  <a:outerShdw blurRad="38100" dist="38100" dir="2700000" algn="tl">
                    <a:srgbClr val="C0C0C0"/>
                  </a:outerShdw>
                </a:effectLst>
                <a:latin typeface="Arial" charset="0"/>
                <a:cs typeface="+mn-cs"/>
              </a:rPr>
              <a:t>Spazio per 256 codici operativi, divisi in 3 classi</a:t>
            </a:r>
            <a:endParaRPr lang="it-IT">
              <a:effectLst>
                <a:outerShdw blurRad="38100" dist="38100" dir="2700000" algn="tl">
                  <a:srgbClr val="C0C0C0"/>
                </a:outerShdw>
              </a:effectLst>
              <a:latin typeface="Arial" charset="0"/>
              <a:cs typeface="+mn-cs"/>
            </a:endParaRPr>
          </a:p>
        </p:txBody>
      </p:sp>
      <p:sp>
        <p:nvSpPr>
          <p:cNvPr id="301118" name="Text Box 62">
            <a:extLst>
              <a:ext uri="{FF2B5EF4-FFF2-40B4-BE49-F238E27FC236}">
                <a16:creationId xmlns="" xmlns:a16="http://schemas.microsoft.com/office/drawing/2014/main" id="{D6A5DFF1-5C60-471E-8CF8-CB1905027F18}"/>
              </a:ext>
            </a:extLst>
          </p:cNvPr>
          <p:cNvSpPr txBox="1">
            <a:spLocks noChangeArrowheads="1"/>
          </p:cNvSpPr>
          <p:nvPr/>
        </p:nvSpPr>
        <p:spPr bwMode="auto">
          <a:xfrm>
            <a:off x="149225" y="2960688"/>
            <a:ext cx="8729663" cy="396875"/>
          </a:xfrm>
          <a:prstGeom prst="rect">
            <a:avLst/>
          </a:prstGeom>
          <a:noFill/>
          <a:ln w="9525">
            <a:noFill/>
            <a:miter lim="800000"/>
            <a:headEnd/>
            <a:tailEnd/>
          </a:ln>
          <a:effectLst/>
        </p:spPr>
        <p:txBody>
          <a:bodyPr wrap="none">
            <a:spAutoFit/>
          </a:bodyPr>
          <a:lstStyle/>
          <a:p>
            <a:pPr>
              <a:defRPr/>
            </a:pPr>
            <a:r>
              <a:rPr lang="en-GB" dirty="0" err="1">
                <a:effectLst>
                  <a:outerShdw blurRad="38100" dist="38100" dir="2700000" algn="tl">
                    <a:srgbClr val="C0C0C0"/>
                  </a:outerShdw>
                </a:effectLst>
                <a:latin typeface="Arial" charset="0"/>
                <a:cs typeface="+mn-cs"/>
              </a:rPr>
              <a:t>Istruzioni</a:t>
            </a:r>
            <a:r>
              <a:rPr lang="en-GB" dirty="0">
                <a:effectLst>
                  <a:outerShdw blurRad="38100" dist="38100" dir="2700000" algn="tl">
                    <a:srgbClr val="C0C0C0"/>
                  </a:outerShdw>
                </a:effectLst>
                <a:latin typeface="Arial" charset="0"/>
                <a:cs typeface="+mn-cs"/>
              </a:rPr>
              <a:t> a 3 </a:t>
            </a:r>
            <a:r>
              <a:rPr lang="en-GB" dirty="0" err="1">
                <a:effectLst>
                  <a:outerShdw blurRad="38100" dist="38100" dir="2700000" algn="tl">
                    <a:srgbClr val="C0C0C0"/>
                  </a:outerShdw>
                </a:effectLst>
                <a:latin typeface="Arial" charset="0"/>
                <a:cs typeface="+mn-cs"/>
              </a:rPr>
              <a:t>indirizzi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tutti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registri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ev</a:t>
            </a:r>
            <a:r>
              <a:rPr lang="en-GB" dirty="0">
                <a:effectLst>
                  <a:outerShdw blurRad="38100" dist="38100" dir="2700000" algn="tl">
                    <a:srgbClr val="C0C0C0"/>
                  </a:outerShdw>
                </a:effectLst>
                <a:latin typeface="Arial" charset="0"/>
                <a:cs typeface="+mn-cs"/>
              </a:rPr>
              <a:t>. campo finale per floating point </a:t>
            </a:r>
            <a:endParaRPr lang="it-IT" dirty="0">
              <a:effectLst>
                <a:outerShdw blurRad="38100" dist="38100" dir="2700000" algn="tl">
                  <a:srgbClr val="C0C0C0"/>
                </a:outerShdw>
              </a:effectLst>
              <a:latin typeface="Arial" charset="0"/>
              <a:cs typeface="+mn-cs"/>
            </a:endParaRPr>
          </a:p>
        </p:txBody>
      </p:sp>
      <p:sp>
        <p:nvSpPr>
          <p:cNvPr id="301119" name="Text Box 63">
            <a:extLst>
              <a:ext uri="{FF2B5EF4-FFF2-40B4-BE49-F238E27FC236}">
                <a16:creationId xmlns="" xmlns:a16="http://schemas.microsoft.com/office/drawing/2014/main" id="{BE53DBD8-0983-4991-B39B-001602467148}"/>
              </a:ext>
            </a:extLst>
          </p:cNvPr>
          <p:cNvSpPr txBox="1">
            <a:spLocks noChangeArrowheads="1"/>
          </p:cNvSpPr>
          <p:nvPr/>
        </p:nvSpPr>
        <p:spPr bwMode="auto">
          <a:xfrm>
            <a:off x="149225" y="4316413"/>
            <a:ext cx="8562975" cy="1016000"/>
          </a:xfrm>
          <a:prstGeom prst="rect">
            <a:avLst/>
          </a:prstGeom>
          <a:noFill/>
          <a:ln w="9525">
            <a:noFill/>
            <a:miter lim="800000"/>
            <a:headEnd/>
            <a:tailEnd/>
          </a:ln>
          <a:effectLst/>
        </p:spPr>
        <p:txBody>
          <a:bodyPr wrap="none">
            <a:spAutoFit/>
          </a:bodyPr>
          <a:lstStyle/>
          <a:p>
            <a:pPr>
              <a:defRPr/>
            </a:pPr>
            <a:r>
              <a:rPr lang="en-GB" dirty="0" err="1">
                <a:effectLst>
                  <a:outerShdw blurRad="38100" dist="38100" dir="2700000" algn="tl">
                    <a:srgbClr val="C0C0C0"/>
                  </a:outerShdw>
                </a:effectLst>
                <a:latin typeface="Arial" charset="0"/>
                <a:cs typeface="+mn-cs"/>
              </a:rPr>
              <a:t>Istruzioni</a:t>
            </a:r>
            <a:r>
              <a:rPr lang="en-GB" dirty="0">
                <a:effectLst>
                  <a:outerShdw blurRad="38100" dist="38100" dir="2700000" algn="tl">
                    <a:srgbClr val="C0C0C0"/>
                  </a:outerShdw>
                </a:effectLst>
                <a:latin typeface="Arial" charset="0"/>
                <a:cs typeface="+mn-cs"/>
              </a:rPr>
              <a:t> a 2 </a:t>
            </a:r>
            <a:r>
              <a:rPr lang="en-GB" dirty="0" err="1">
                <a:effectLst>
                  <a:outerShdw blurRad="38100" dist="38100" dir="2700000" algn="tl">
                    <a:srgbClr val="C0C0C0"/>
                  </a:outerShdw>
                </a:effectLst>
                <a:latin typeface="Arial" charset="0"/>
                <a:cs typeface="+mn-cs"/>
              </a:rPr>
              <a:t>indirizzi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registri</a:t>
            </a:r>
            <a:r>
              <a:rPr lang="en-GB" dirty="0">
                <a:effectLst>
                  <a:outerShdw blurRad="38100" dist="38100" dir="2700000" algn="tl">
                    <a:srgbClr val="C0C0C0"/>
                  </a:outerShdw>
                </a:effectLst>
                <a:latin typeface="Arial" charset="0"/>
                <a:cs typeface="+mn-cs"/>
              </a:rPr>
              <a:t>) + offset; </a:t>
            </a:r>
            <a:r>
              <a:rPr lang="en-GB" dirty="0" err="1">
                <a:effectLst>
                  <a:outerShdw blurRad="38100" dist="38100" dir="2700000" algn="tl">
                    <a:srgbClr val="C0C0C0"/>
                  </a:outerShdw>
                </a:effectLst>
                <a:latin typeface="Arial" charset="0"/>
                <a:cs typeface="+mn-cs"/>
              </a:rPr>
              <a:t>Utilizzabile</a:t>
            </a:r>
            <a:r>
              <a:rPr lang="en-GB" dirty="0">
                <a:effectLst>
                  <a:outerShdw blurRad="38100" dist="38100" dir="2700000" algn="tl">
                    <a:srgbClr val="C0C0C0"/>
                  </a:outerShdw>
                </a:effectLst>
                <a:latin typeface="Arial" charset="0"/>
                <a:cs typeface="+mn-cs"/>
              </a:rPr>
              <a:t> per op. </a:t>
            </a:r>
            <a:r>
              <a:rPr lang="en-GB" dirty="0" err="1">
                <a:effectLst>
                  <a:outerShdw blurRad="38100" dist="38100" dir="2700000" algn="tl">
                    <a:srgbClr val="C0C0C0"/>
                  </a:outerShdw>
                </a:effectLst>
                <a:latin typeface="Arial" charset="0"/>
                <a:cs typeface="+mn-cs"/>
              </a:rPr>
              <a:t>aritmetico</a:t>
            </a:r>
            <a:endParaRPr lang="en-GB" dirty="0">
              <a:effectLst>
                <a:outerShdw blurRad="38100" dist="38100" dir="2700000" algn="tl">
                  <a:srgbClr val="C0C0C0"/>
                </a:outerShdw>
              </a:effectLst>
              <a:latin typeface="Arial" charset="0"/>
              <a:cs typeface="+mn-cs"/>
            </a:endParaRPr>
          </a:p>
          <a:p>
            <a:pPr>
              <a:defRPr/>
            </a:pPr>
            <a:r>
              <a:rPr lang="en-GB" dirty="0">
                <a:effectLst>
                  <a:outerShdw blurRad="38100" dist="38100" dir="2700000" algn="tl">
                    <a:srgbClr val="C0C0C0"/>
                  </a:outerShdw>
                </a:effectLst>
                <a:latin typeface="Arial" charset="0"/>
                <a:cs typeface="+mn-cs"/>
              </a:rPr>
              <a:t>/</a:t>
            </a:r>
            <a:r>
              <a:rPr lang="en-GB" dirty="0" err="1">
                <a:effectLst>
                  <a:outerShdw blurRad="38100" dist="38100" dir="2700000" algn="tl">
                    <a:srgbClr val="C0C0C0"/>
                  </a:outerShdw>
                </a:effectLst>
                <a:latin typeface="Arial" charset="0"/>
                <a:cs typeface="+mn-cs"/>
              </a:rPr>
              <a:t>logiche</a:t>
            </a:r>
            <a:r>
              <a:rPr lang="en-GB" dirty="0">
                <a:effectLst>
                  <a:outerShdw blurRad="38100" dist="38100" dir="2700000" algn="tl">
                    <a:srgbClr val="C0C0C0"/>
                  </a:outerShdw>
                </a:effectLst>
                <a:latin typeface="Arial" charset="0"/>
                <a:cs typeface="+mn-cs"/>
              </a:rPr>
              <a:t> con 1 </a:t>
            </a:r>
            <a:r>
              <a:rPr lang="en-GB" dirty="0" err="1">
                <a:effectLst>
                  <a:outerShdw blurRad="38100" dist="38100" dir="2700000" algn="tl">
                    <a:srgbClr val="C0C0C0"/>
                  </a:outerShdw>
                </a:effectLst>
                <a:latin typeface="Arial" charset="0"/>
                <a:cs typeface="+mn-cs"/>
              </a:rPr>
              <a:t>operando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immediato</a:t>
            </a:r>
            <a:r>
              <a:rPr lang="en-GB" dirty="0">
                <a:effectLst>
                  <a:outerShdw blurRad="38100" dist="38100" dir="2700000" algn="tl">
                    <a:srgbClr val="C0C0C0"/>
                  </a:outerShdw>
                </a:effectLst>
                <a:latin typeface="Arial" charset="0"/>
                <a:cs typeface="+mn-cs"/>
              </a:rPr>
              <a:t> (OFFSET), o per Load/Store</a:t>
            </a:r>
          </a:p>
          <a:p>
            <a:pPr>
              <a:defRPr/>
            </a:pPr>
            <a:r>
              <a:rPr lang="en-GB" dirty="0">
                <a:effectLst>
                  <a:outerShdw blurRad="38100" dist="38100" dir="2700000" algn="tl">
                    <a:srgbClr val="C0C0C0"/>
                  </a:outerShdw>
                </a:effectLst>
                <a:latin typeface="Arial" charset="0"/>
                <a:cs typeface="+mn-cs"/>
              </a:rPr>
              <a:t>con </a:t>
            </a:r>
            <a:r>
              <a:rPr lang="en-GB" dirty="0" err="1">
                <a:effectLst>
                  <a:outerShdw blurRad="38100" dist="38100" dir="2700000" algn="tl">
                    <a:srgbClr val="C0C0C0"/>
                  </a:outerShdw>
                </a:effectLst>
                <a:latin typeface="Arial" charset="0"/>
                <a:cs typeface="+mn-cs"/>
              </a:rPr>
              <a:t>indirizzamento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indicizzato</a:t>
            </a:r>
            <a:r>
              <a:rPr lang="en-GB" dirty="0">
                <a:effectLst>
                  <a:outerShdw blurRad="38100" dist="38100" dir="2700000" algn="tl">
                    <a:srgbClr val="C0C0C0"/>
                  </a:outerShdw>
                </a:effectLst>
                <a:latin typeface="Arial" charset="0"/>
                <a:cs typeface="+mn-cs"/>
              </a:rPr>
              <a:t> </a:t>
            </a:r>
            <a:endParaRPr lang="it-IT" dirty="0">
              <a:effectLst>
                <a:outerShdw blurRad="38100" dist="38100" dir="2700000" algn="tl">
                  <a:srgbClr val="C0C0C0"/>
                </a:outerShdw>
              </a:effectLst>
              <a:latin typeface="Arial" charset="0"/>
              <a:cs typeface="+mn-cs"/>
            </a:endParaRPr>
          </a:p>
        </p:txBody>
      </p:sp>
      <p:sp>
        <p:nvSpPr>
          <p:cNvPr id="301120" name="Text Box 64">
            <a:extLst>
              <a:ext uri="{FF2B5EF4-FFF2-40B4-BE49-F238E27FC236}">
                <a16:creationId xmlns="" xmlns:a16="http://schemas.microsoft.com/office/drawing/2014/main" id="{68062553-5FA1-430B-B261-D53479E8D5CD}"/>
              </a:ext>
            </a:extLst>
          </p:cNvPr>
          <p:cNvSpPr txBox="1">
            <a:spLocks noChangeArrowheads="1"/>
          </p:cNvSpPr>
          <p:nvPr/>
        </p:nvSpPr>
        <p:spPr bwMode="auto">
          <a:xfrm>
            <a:off x="142875" y="6084888"/>
            <a:ext cx="9063038" cy="701675"/>
          </a:xfrm>
          <a:prstGeom prst="rect">
            <a:avLst/>
          </a:prstGeom>
          <a:solidFill>
            <a:schemeClr val="bg1"/>
          </a:solidFill>
          <a:ln w="9525">
            <a:noFill/>
            <a:miter lim="800000"/>
            <a:headEnd/>
            <a:tailEnd/>
          </a:ln>
          <a:effectLst/>
        </p:spPr>
        <p:txBody>
          <a:bodyPr wrap="none">
            <a:spAutoFit/>
          </a:bodyPr>
          <a:lstStyle/>
          <a:p>
            <a:pPr>
              <a:defRPr/>
            </a:pPr>
            <a:r>
              <a:rPr lang="en-GB" dirty="0" err="1">
                <a:effectLst>
                  <a:outerShdw blurRad="38100" dist="38100" dir="2700000" algn="tl">
                    <a:srgbClr val="C0C0C0"/>
                  </a:outerShdw>
                </a:effectLst>
                <a:latin typeface="Arial" charset="0"/>
                <a:cs typeface="+mn-cs"/>
              </a:rPr>
              <a:t>Istruzioni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salto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condizionato</a:t>
            </a:r>
            <a:r>
              <a:rPr lang="en-GB" dirty="0">
                <a:effectLst>
                  <a:outerShdw blurRad="38100" dist="38100" dir="2700000" algn="tl">
                    <a:srgbClr val="C0C0C0"/>
                  </a:outerShdw>
                </a:effectLst>
                <a:latin typeface="Arial" charset="0"/>
                <a:cs typeface="+mn-cs"/>
              </a:rPr>
              <a:t> con offset </a:t>
            </a:r>
            <a:r>
              <a:rPr lang="en-GB" dirty="0" err="1">
                <a:effectLst>
                  <a:outerShdw blurRad="38100" dist="38100" dir="2700000" algn="tl">
                    <a:srgbClr val="C0C0C0"/>
                  </a:outerShdw>
                </a:effectLst>
                <a:latin typeface="Arial" charset="0"/>
                <a:cs typeface="+mn-cs"/>
              </a:rPr>
              <a:t>segnato</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ind</a:t>
            </a:r>
            <a:r>
              <a:rPr lang="en-GB" dirty="0">
                <a:effectLst>
                  <a:outerShdw blurRad="38100" dist="38100" dir="2700000" algn="tl">
                    <a:srgbClr val="C0C0C0"/>
                  </a:outerShdw>
                </a:effectLst>
                <a:latin typeface="Arial" charset="0"/>
                <a:cs typeface="+mn-cs"/>
              </a:rPr>
              <a: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parole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4 byte</a:t>
            </a:r>
          </a:p>
          <a:p>
            <a:pPr>
              <a:defRPr/>
            </a:pPr>
            <a:r>
              <a:rPr lang="en-GB" dirty="0" err="1">
                <a:effectLst>
                  <a:outerShdw blurRad="38100" dist="38100" dir="2700000" algn="tl">
                    <a:srgbClr val="C0C0C0"/>
                  </a:outerShdw>
                </a:effectLst>
                <a:latin typeface="Arial" charset="0"/>
                <a:cs typeface="+mn-cs"/>
              </a:rPr>
              <a:t>quindi</a:t>
            </a:r>
            <a:r>
              <a:rPr lang="en-GB" dirty="0">
                <a:effectLst>
                  <a:outerShdw blurRad="38100" dist="38100" dir="2700000" algn="tl">
                    <a:srgbClr val="C0C0C0"/>
                  </a:outerShdw>
                </a:effectLst>
                <a:latin typeface="Arial" charset="0"/>
                <a:cs typeface="+mn-cs"/>
              </a:rPr>
              <a:t> offset +/- 32MB) o LOAD/STORE con offset </a:t>
            </a:r>
            <a:r>
              <a:rPr lang="en-GB" dirty="0" err="1">
                <a:effectLst>
                  <a:outerShdw blurRad="38100" dist="38100" dir="2700000" algn="tl">
                    <a:srgbClr val="C0C0C0"/>
                  </a:outerShdw>
                </a:effectLst>
                <a:latin typeface="Arial" charset="0"/>
                <a:cs typeface="+mn-cs"/>
              </a:rPr>
              <a:t>di</a:t>
            </a:r>
            <a:r>
              <a:rPr lang="en-GB" dirty="0">
                <a:effectLst>
                  <a:outerShdw blurRad="38100" dist="38100" dir="2700000" algn="tl">
                    <a:srgbClr val="C0C0C0"/>
                  </a:outerShdw>
                </a:effectLst>
                <a:latin typeface="Arial" charset="0"/>
                <a:cs typeface="+mn-cs"/>
              </a:rPr>
              <a:t> 24 bit e reg. </a:t>
            </a:r>
            <a:r>
              <a:rPr lang="en-GB" dirty="0" err="1">
                <a:effectLst>
                  <a:outerShdw blurRad="38100" dist="38100" dir="2700000" algn="tl">
                    <a:srgbClr val="C0C0C0"/>
                  </a:outerShdw>
                </a:effectLst>
                <a:latin typeface="Arial" charset="0"/>
                <a:cs typeface="+mn-cs"/>
              </a:rPr>
              <a:t>impliciti</a:t>
            </a:r>
            <a:r>
              <a:rPr lang="en-GB" dirty="0">
                <a:effectLst>
                  <a:outerShdw blurRad="38100" dist="38100" dir="2700000" algn="tl">
                    <a:srgbClr val="C0C0C0"/>
                  </a:outerShdw>
                </a:effectLst>
                <a:latin typeface="Arial" charset="0"/>
                <a:cs typeface="+mn-cs"/>
              </a:rPr>
              <a:t> </a:t>
            </a:r>
            <a:endParaRPr lang="it-IT" dirty="0">
              <a:effectLst>
                <a:outerShdw blurRad="38100" dist="38100" dir="2700000" algn="tl">
                  <a:srgbClr val="C0C0C0"/>
                </a:outerShdw>
              </a:effectLst>
              <a:latin typeface="Arial" charset="0"/>
              <a:cs typeface="+mn-cs"/>
            </a:endParaRPr>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olo 1">
            <a:extLst>
              <a:ext uri="{FF2B5EF4-FFF2-40B4-BE49-F238E27FC236}">
                <a16:creationId xmlns="" xmlns:a16="http://schemas.microsoft.com/office/drawing/2014/main" id="{D94E7F75-BF3D-4731-840D-3B4BA225747F}"/>
              </a:ext>
            </a:extLst>
          </p:cNvPr>
          <p:cNvSpPr>
            <a:spLocks noGrp="1"/>
          </p:cNvSpPr>
          <p:nvPr>
            <p:ph type="title"/>
          </p:nvPr>
        </p:nvSpPr>
        <p:spPr bwMode="auto">
          <a:xfrm>
            <a:off x="457200" y="2357438"/>
            <a:ext cx="8229600" cy="11430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it-IT" altLang="en-US" sz="3200">
                <a:solidFill>
                  <a:srgbClr val="000099"/>
                </a:solidFill>
                <a:latin typeface="Arial" panose="020B0604020202020204" pitchFamily="34" charset="0"/>
                <a:cs typeface="Arial" panose="020B0604020202020204" pitchFamily="34" charset="0"/>
              </a:rPr>
              <a:t>Un esempio di ISA</a:t>
            </a:r>
            <a:br>
              <a:rPr lang="it-IT" altLang="en-US" sz="3200">
                <a:solidFill>
                  <a:srgbClr val="000099"/>
                </a:solidFill>
                <a:latin typeface="Arial" panose="020B0604020202020204" pitchFamily="34" charset="0"/>
                <a:cs typeface="Arial" panose="020B0604020202020204" pitchFamily="34" charset="0"/>
              </a:rPr>
            </a:br>
            <a:r>
              <a:rPr lang="it-IT" altLang="en-US" sz="3200">
                <a:solidFill>
                  <a:srgbClr val="000099"/>
                </a:solidFill>
                <a:latin typeface="Arial" panose="020B0604020202020204" pitchFamily="34" charset="0"/>
                <a:cs typeface="Arial" panose="020B0604020202020204" pitchFamily="34" charset="0"/>
              </a:rPr>
              <a:t>IA-32 della famiglia Intel</a:t>
            </a:r>
            <a:br>
              <a:rPr lang="it-IT" altLang="en-US" sz="3200">
                <a:solidFill>
                  <a:srgbClr val="000099"/>
                </a:solidFill>
                <a:latin typeface="Arial" panose="020B0604020202020204" pitchFamily="34" charset="0"/>
                <a:cs typeface="Arial" panose="020B0604020202020204" pitchFamily="34" charset="0"/>
              </a:rPr>
            </a:br>
            <a:endParaRPr lang="it-IT" altLang="en-US" sz="3200">
              <a:solidFill>
                <a:srgbClr val="000099"/>
              </a:solidFill>
              <a:latin typeface="Arial" panose="020B0604020202020204" pitchFamily="34" charset="0"/>
              <a:cs typeface="Arial" panose="020B060402020202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858"/>
    </mc:Choice>
    <mc:Fallback>
      <p:transition spd="slow" advTm="9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4.7|3.7|5.9|7.1|8.7|13.3|3.7"/>
</p:tagLst>
</file>

<file path=ppt/tags/tag2.xml><?xml version="1.0" encoding="utf-8"?>
<p:tagLst xmlns:a="http://schemas.openxmlformats.org/drawingml/2006/main" xmlns:r="http://schemas.openxmlformats.org/officeDocument/2006/relationships" xmlns:p="http://schemas.openxmlformats.org/presentationml/2006/main">
  <p:tag name="TIMING" val="|45.1|4|4.3|2.5|3.2"/>
</p:tagLst>
</file>

<file path=ppt/tags/tag3.xml><?xml version="1.0" encoding="utf-8"?>
<p:tagLst xmlns:a="http://schemas.openxmlformats.org/drawingml/2006/main" xmlns:r="http://schemas.openxmlformats.org/officeDocument/2006/relationships" xmlns:p="http://schemas.openxmlformats.org/presentationml/2006/main">
  <p:tag name="TIMING" val="|42|12.3"/>
</p:tagLst>
</file>

<file path=ppt/theme/theme1.xml><?xml version="1.0" encoding="utf-8"?>
<a:theme xmlns:a="http://schemas.openxmlformats.org/drawingml/2006/main" name="Presentazione vuota">
  <a:themeElements>
    <a:clrScheme name="Presentazione vuota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Presentazione vuota">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1" i="0" u="none" strike="noStrike" cap="none" normalizeH="0" baseline="0" smtClean="0">
            <a:ln>
              <a:noFill/>
            </a:ln>
            <a:solidFill>
              <a:srgbClr val="333399"/>
            </a:solidFill>
            <a:effectLst>
              <a:outerShdw blurRad="38100" dist="38100" dir="2700000" algn="tl">
                <a:srgbClr val="000000">
                  <a:alpha val="43137"/>
                </a:srgbClr>
              </a:outerShdw>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1" i="0" u="none" strike="noStrike" cap="none" normalizeH="0" baseline="0" smtClean="0">
            <a:ln>
              <a:noFill/>
            </a:ln>
            <a:solidFill>
              <a:srgbClr val="333399"/>
            </a:solidFill>
            <a:effectLst>
              <a:outerShdw blurRad="38100" dist="38100" dir="2700000" algn="tl">
                <a:srgbClr val="000000">
                  <a:alpha val="43137"/>
                </a:srgbClr>
              </a:outerShdw>
            </a:effectLst>
            <a:latin typeface="Arial" charset="0"/>
          </a:defRPr>
        </a:defPPr>
      </a:lstStyle>
    </a:lnDef>
  </a:objectDefaults>
  <a:extraClrSchemeLst>
    <a:extraClrScheme>
      <a:clrScheme name="Presentazione vuota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resentazione vuota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resentazione vuota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resentazione vuota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resentazione vuota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resentazione vuota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resentazione vuota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i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i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C:\Programmi\Microsoft Office\Modelli\Presentazione vuota.pot</Template>
  <TotalTime>10647</TotalTime>
  <Words>3538</Words>
  <Application>Microsoft Office PowerPoint</Application>
  <PresentationFormat>Presentazione su schermo (4:3)</PresentationFormat>
  <Paragraphs>566</Paragraphs>
  <Slides>44</Slides>
  <Notes>3</Notes>
  <HiddenSlides>4</HiddenSlides>
  <MMClips>40</MMClips>
  <ScaleCrop>false</ScaleCrop>
  <HeadingPairs>
    <vt:vector size="4" baseType="variant">
      <vt:variant>
        <vt:lpstr>Tema</vt:lpstr>
      </vt:variant>
      <vt:variant>
        <vt:i4>1</vt:i4>
      </vt:variant>
      <vt:variant>
        <vt:lpstr>Titoli diapositive</vt:lpstr>
      </vt:variant>
      <vt:variant>
        <vt:i4>44</vt:i4>
      </vt:variant>
    </vt:vector>
  </HeadingPairs>
  <TitlesOfParts>
    <vt:vector size="45" baseType="lpstr">
      <vt:lpstr>Presentazione vuota</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Un esempio di ISA IA-32 della famiglia Intel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Sequenza di gestione dell’interrupt</vt:lpstr>
      <vt:lpstr>Gestione dell’interrupt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Disabilitazione (mascheramento) dei segnali  di interrupt</vt:lpstr>
      <vt:lpstr>Rilevamento e disabilitazione/abilitazione degli interrupt</vt:lpstr>
      <vt:lpstr>Rilevamento e disabilitazione/abilitazione degli interrupt</vt:lpstr>
      <vt:lpstr>Rilevamento e disabilitazione/abilitazione degli interrupt</vt:lpstr>
    </vt:vector>
  </TitlesOfParts>
  <Company>TOSHIBA OEM/UNI.PIEMONTE ORIE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Nessun titolo diapositiva</dc:title>
  <dc:creator>TOSHIBA OEM/UNI.PIEMONTE ORIE</dc:creator>
  <cp:lastModifiedBy>AlienwareSLY</cp:lastModifiedBy>
  <cp:revision>536</cp:revision>
  <cp:lastPrinted>2018-05-31T09:08:06Z</cp:lastPrinted>
  <dcterms:created xsi:type="dcterms:W3CDTF">2000-09-28T07:18:41Z</dcterms:created>
  <dcterms:modified xsi:type="dcterms:W3CDTF">2020-05-14T09:51:29Z</dcterms:modified>
</cp:coreProperties>
</file>

<file path=docProps/thumbnail.jpeg>
</file>